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0"/>
  </p:notesMasterIdLst>
  <p:sldIdLst>
    <p:sldId id="256" r:id="rId2"/>
    <p:sldId id="259" r:id="rId3"/>
    <p:sldId id="261" r:id="rId4"/>
    <p:sldId id="321" r:id="rId5"/>
    <p:sldId id="322" r:id="rId6"/>
    <p:sldId id="324" r:id="rId7"/>
    <p:sldId id="323" r:id="rId8"/>
    <p:sldId id="325" r:id="rId9"/>
  </p:sldIdLst>
  <p:sldSz cx="9144000" cy="5143500" type="screen16x9"/>
  <p:notesSz cx="9236075" cy="6950075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A5A5"/>
    <a:srgbClr val="007CB4"/>
    <a:srgbClr val="0077AC"/>
    <a:srgbClr val="008DCC"/>
    <a:srgbClr val="0082BC"/>
    <a:srgbClr val="006A9A"/>
    <a:srgbClr val="004D70"/>
    <a:srgbClr val="05A9E0"/>
    <a:srgbClr val="004C71"/>
    <a:srgbClr val="115D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BAD8196-8BD3-4CFD-B61B-886359A88C13}" v="6" dt="2026-05-08T12:35:10.346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673" autoAdjust="0"/>
  </p:normalViewPr>
  <p:slideViewPr>
    <p:cSldViewPr>
      <p:cViewPr varScale="1">
        <p:scale>
          <a:sx n="108" d="100"/>
          <a:sy n="108" d="100"/>
        </p:scale>
        <p:origin x="730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338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002299" cy="347504"/>
          </a:xfrm>
          <a:prstGeom prst="rect">
            <a:avLst/>
          </a:prstGeom>
        </p:spPr>
        <p:txBody>
          <a:bodyPr vert="horz" lIns="103583" tIns="51792" rIns="103583" bIns="51792" rtlCol="0"/>
          <a:lstStyle>
            <a:lvl1pPr algn="l">
              <a:defRPr sz="14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32173" y="1"/>
            <a:ext cx="4002299" cy="347504"/>
          </a:xfrm>
          <a:prstGeom prst="rect">
            <a:avLst/>
          </a:prstGeom>
        </p:spPr>
        <p:txBody>
          <a:bodyPr vert="horz" lIns="103583" tIns="51792" rIns="103583" bIns="51792" rtlCol="0"/>
          <a:lstStyle>
            <a:lvl1pPr algn="r">
              <a:defRPr sz="1400"/>
            </a:lvl1pPr>
          </a:lstStyle>
          <a:p>
            <a:fld id="{AD4D0D49-81A5-44E7-9DC6-B1C564D2B1BC}" type="datetimeFigureOut">
              <a:rPr lang="en-US" smtClean="0"/>
              <a:t>5/16/2026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32063" y="868363"/>
            <a:ext cx="4171950" cy="23479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03583" tIns="51792" rIns="103583" bIns="51792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3608" y="3344188"/>
            <a:ext cx="7388860" cy="2737128"/>
          </a:xfrm>
          <a:prstGeom prst="rect">
            <a:avLst/>
          </a:prstGeom>
        </p:spPr>
        <p:txBody>
          <a:bodyPr vert="horz" lIns="103583" tIns="51792" rIns="103583" bIns="5179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02572"/>
            <a:ext cx="4002299" cy="347504"/>
          </a:xfrm>
          <a:prstGeom prst="rect">
            <a:avLst/>
          </a:prstGeom>
        </p:spPr>
        <p:txBody>
          <a:bodyPr vert="horz" lIns="103583" tIns="51792" rIns="103583" bIns="51792" rtlCol="0" anchor="b"/>
          <a:lstStyle>
            <a:lvl1pPr algn="l">
              <a:defRPr sz="14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32173" y="6602572"/>
            <a:ext cx="4002299" cy="347504"/>
          </a:xfrm>
          <a:prstGeom prst="rect">
            <a:avLst/>
          </a:prstGeom>
        </p:spPr>
        <p:txBody>
          <a:bodyPr vert="horz" lIns="103583" tIns="51792" rIns="103583" bIns="51792" rtlCol="0" anchor="b"/>
          <a:lstStyle>
            <a:lvl1pPr algn="r">
              <a:defRPr sz="1400"/>
            </a:lvl1pPr>
          </a:lstStyle>
          <a:p>
            <a:fld id="{CC6A22AC-817B-4A7B-A838-C62019BA46C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5403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4485"/>
            <a:ext cx="7772400" cy="10801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rgbClr val="004D70"/>
                </a:solidFill>
                <a:latin typeface="Segoe UI Semibold"/>
                <a:cs typeface="Segoe UI Semi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100" b="1" i="0">
                <a:solidFill>
                  <a:srgbClr val="00A8E0"/>
                </a:solidFill>
                <a:latin typeface="Segoe UI Semibold"/>
                <a:cs typeface="Segoe UI Semibold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D4495-3250-4D11-A687-DEC7A9B7D6D3}" type="datetime1">
              <a:rPr lang="en-US" smtClean="0"/>
              <a:t>5/16/2026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BEBEBE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ct val="100000"/>
              </a:lnSpc>
              <a:spcBef>
                <a:spcPts val="400"/>
              </a:spcBef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004D70"/>
                </a:solidFill>
                <a:latin typeface="Segoe UI Semibold"/>
                <a:cs typeface="Segoe UI Semibold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100" b="1" i="0">
                <a:solidFill>
                  <a:srgbClr val="00A8E0"/>
                </a:solidFill>
                <a:latin typeface="Segoe UI Semibold"/>
                <a:cs typeface="Segoe UI Semibold"/>
              </a:defRPr>
            </a:lvl1pPr>
          </a:lstStyle>
          <a:p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BEBEBE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ct val="100000"/>
              </a:lnSpc>
              <a:spcBef>
                <a:spcPts val="400"/>
              </a:spcBef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004D70"/>
                </a:solidFill>
                <a:latin typeface="Segoe UI Semibold"/>
                <a:cs typeface="Segoe UI Semi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2909" y="1181036"/>
            <a:ext cx="3266440" cy="3355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100" b="0" i="0">
                <a:solidFill>
                  <a:srgbClr val="404040"/>
                </a:solidFill>
                <a:latin typeface="Segoe UI Semilight"/>
                <a:cs typeface="Segoe UI Semilight"/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BF8B37-7C7B-4518-97D3-F0B9AF7694C1}" type="datetime1">
              <a:rPr lang="en-US" smtClean="0"/>
              <a:t>5/16/2026</a:t>
            </a:fld>
            <a:endParaRPr lang="en-US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BEBEBE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ct val="100000"/>
              </a:lnSpc>
              <a:spcBef>
                <a:spcPts val="400"/>
              </a:spcBef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004D70"/>
                </a:solidFill>
                <a:latin typeface="Segoe UI Semibold"/>
                <a:cs typeface="Segoe UI Semi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A677A0-3243-4E01-BEE3-20F36B7D9BD1}" type="datetime1">
              <a:rPr lang="en-US" smtClean="0"/>
              <a:t>5/16/2026</a:t>
            </a:fld>
            <a:endParaRPr lang="en-US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BEBEBE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ct val="100000"/>
              </a:lnSpc>
              <a:spcBef>
                <a:spcPts val="400"/>
              </a:spcBef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876BF3-D76A-4682-AEC9-3B0DB4D1FAD1}" type="datetime1">
              <a:rPr lang="en-US" smtClean="0"/>
              <a:t>5/16/2026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BEBEBE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ct val="100000"/>
              </a:lnSpc>
              <a:spcBef>
                <a:spcPts val="400"/>
              </a:spcBef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>
            <a:picLocks noChangeAspect="1"/>
          </p:cNvPicPr>
          <p:nvPr/>
        </p:nvPicPr>
        <p:blipFill>
          <a:blip r:embed="rId7" cstate="print"/>
          <a:srcRect b="82593"/>
          <a:stretch>
            <a:fillRect/>
          </a:stretch>
        </p:blipFill>
        <p:spPr>
          <a:xfrm>
            <a:off x="13855" y="1"/>
            <a:ext cx="2524125" cy="895349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1607343" y="0"/>
            <a:ext cx="935831" cy="895349"/>
          </a:xfrm>
          <a:custGeom>
            <a:avLst/>
            <a:gdLst>
              <a:gd name="csX0" fmla="*/ 914400 w 914400"/>
              <a:gd name="csY0" fmla="*/ 0 h 5143500"/>
              <a:gd name="csX1" fmla="*/ 879094 w 914400"/>
              <a:gd name="csY1" fmla="*/ 0 h 5143500"/>
              <a:gd name="csX2" fmla="*/ 0 w 914400"/>
              <a:gd name="csY2" fmla="*/ 438785 h 5143500"/>
              <a:gd name="csX3" fmla="*/ 0 w 914400"/>
              <a:gd name="csY3" fmla="*/ 5143500 h 5143500"/>
              <a:gd name="csX4" fmla="*/ 35306 w 914400"/>
              <a:gd name="csY4" fmla="*/ 5143500 h 5143500"/>
              <a:gd name="csX5" fmla="*/ 40068 w 914400"/>
              <a:gd name="csY5" fmla="*/ 2436000 h 5143500"/>
              <a:gd name="csX6" fmla="*/ 914400 w 914400"/>
              <a:gd name="csY6" fmla="*/ 0 h 5143500"/>
              <a:gd name="csX0" fmla="*/ 916781 w 916781"/>
              <a:gd name="csY0" fmla="*/ 0 h 5143500"/>
              <a:gd name="csX1" fmla="*/ 881475 w 916781"/>
              <a:gd name="csY1" fmla="*/ 0 h 5143500"/>
              <a:gd name="csX2" fmla="*/ 0 w 916781"/>
              <a:gd name="csY2" fmla="*/ 2490718 h 5143500"/>
              <a:gd name="csX3" fmla="*/ 2381 w 916781"/>
              <a:gd name="csY3" fmla="*/ 5143500 h 5143500"/>
              <a:gd name="csX4" fmla="*/ 37687 w 916781"/>
              <a:gd name="csY4" fmla="*/ 5143500 h 5143500"/>
              <a:gd name="csX5" fmla="*/ 42449 w 916781"/>
              <a:gd name="csY5" fmla="*/ 2436000 h 5143500"/>
              <a:gd name="csX6" fmla="*/ 916781 w 916781"/>
              <a:gd name="csY6" fmla="*/ 0 h 5143500"/>
              <a:gd name="csX0" fmla="*/ 916781 w 916781"/>
              <a:gd name="csY0" fmla="*/ 0 h 5143500"/>
              <a:gd name="csX1" fmla="*/ 881475 w 916781"/>
              <a:gd name="csY1" fmla="*/ 0 h 5143500"/>
              <a:gd name="csX2" fmla="*/ 0 w 916781"/>
              <a:gd name="csY2" fmla="*/ 2490718 h 5143500"/>
              <a:gd name="csX3" fmla="*/ 2381 w 916781"/>
              <a:gd name="csY3" fmla="*/ 5143500 h 5143500"/>
              <a:gd name="csX4" fmla="*/ 37687 w 916781"/>
              <a:gd name="csY4" fmla="*/ 5143500 h 5143500"/>
              <a:gd name="csX5" fmla="*/ 42449 w 916781"/>
              <a:gd name="csY5" fmla="*/ 2572798 h 5143500"/>
              <a:gd name="csX6" fmla="*/ 916781 w 916781"/>
              <a:gd name="csY6" fmla="*/ 0 h 5143500"/>
              <a:gd name="csX0" fmla="*/ 935831 w 935831"/>
              <a:gd name="csY0" fmla="*/ 13678 h 5143500"/>
              <a:gd name="csX1" fmla="*/ 881475 w 935831"/>
              <a:gd name="csY1" fmla="*/ 0 h 5143500"/>
              <a:gd name="csX2" fmla="*/ 0 w 935831"/>
              <a:gd name="csY2" fmla="*/ 2490718 h 5143500"/>
              <a:gd name="csX3" fmla="*/ 2381 w 935831"/>
              <a:gd name="csY3" fmla="*/ 5143500 h 5143500"/>
              <a:gd name="csX4" fmla="*/ 37687 w 935831"/>
              <a:gd name="csY4" fmla="*/ 5143500 h 5143500"/>
              <a:gd name="csX5" fmla="*/ 42449 w 935831"/>
              <a:gd name="csY5" fmla="*/ 2572798 h 5143500"/>
              <a:gd name="csX6" fmla="*/ 935831 w 935831"/>
              <a:gd name="csY6" fmla="*/ 13678 h 514350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</a:cxnLst>
            <a:rect l="l" t="t" r="r" b="b"/>
            <a:pathLst>
              <a:path w="935831" h="5143500">
                <a:moveTo>
                  <a:pt x="935831" y="13678"/>
                </a:moveTo>
                <a:lnTo>
                  <a:pt x="881475" y="0"/>
                </a:lnTo>
                <a:lnTo>
                  <a:pt x="0" y="2490718"/>
                </a:lnTo>
                <a:cubicBezTo>
                  <a:pt x="794" y="3374979"/>
                  <a:pt x="1587" y="4259239"/>
                  <a:pt x="2381" y="5143500"/>
                </a:cubicBezTo>
                <a:lnTo>
                  <a:pt x="37687" y="5143500"/>
                </a:lnTo>
                <a:cubicBezTo>
                  <a:pt x="39274" y="4241000"/>
                  <a:pt x="40862" y="3475298"/>
                  <a:pt x="42449" y="2572798"/>
                </a:cubicBezTo>
                <a:lnTo>
                  <a:pt x="935831" y="13678"/>
                </a:lnTo>
                <a:close/>
              </a:path>
            </a:pathLst>
          </a:custGeom>
          <a:solidFill>
            <a:srgbClr val="00A8E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8" name="bg object 18"/>
          <p:cNvSpPr/>
          <p:nvPr/>
        </p:nvSpPr>
        <p:spPr>
          <a:xfrm>
            <a:off x="219075" y="304799"/>
            <a:ext cx="1152525" cy="352425"/>
          </a:xfrm>
          <a:custGeom>
            <a:avLst/>
            <a:gdLst/>
            <a:ahLst/>
            <a:cxnLst/>
            <a:rect l="l" t="t" r="r" b="b"/>
            <a:pathLst>
              <a:path w="1152525" h="352425">
                <a:moveTo>
                  <a:pt x="112217" y="143891"/>
                </a:moveTo>
                <a:lnTo>
                  <a:pt x="56108" y="111379"/>
                </a:lnTo>
                <a:lnTo>
                  <a:pt x="0" y="143891"/>
                </a:lnTo>
                <a:lnTo>
                  <a:pt x="0" y="208788"/>
                </a:lnTo>
                <a:lnTo>
                  <a:pt x="56108" y="241173"/>
                </a:lnTo>
                <a:lnTo>
                  <a:pt x="112217" y="208788"/>
                </a:lnTo>
                <a:lnTo>
                  <a:pt x="112217" y="143891"/>
                </a:lnTo>
                <a:close/>
              </a:path>
              <a:path w="1152525" h="352425">
                <a:moveTo>
                  <a:pt x="176415" y="255016"/>
                </a:moveTo>
                <a:lnTo>
                  <a:pt x="120307" y="222504"/>
                </a:lnTo>
                <a:lnTo>
                  <a:pt x="64198" y="255016"/>
                </a:lnTo>
                <a:lnTo>
                  <a:pt x="64198" y="319913"/>
                </a:lnTo>
                <a:lnTo>
                  <a:pt x="120307" y="352425"/>
                </a:lnTo>
                <a:lnTo>
                  <a:pt x="176415" y="319913"/>
                </a:lnTo>
                <a:lnTo>
                  <a:pt x="176415" y="255016"/>
                </a:lnTo>
                <a:close/>
              </a:path>
              <a:path w="1152525" h="352425">
                <a:moveTo>
                  <a:pt x="176441" y="32512"/>
                </a:moveTo>
                <a:lnTo>
                  <a:pt x="120332" y="0"/>
                </a:lnTo>
                <a:lnTo>
                  <a:pt x="64198" y="32512"/>
                </a:lnTo>
                <a:lnTo>
                  <a:pt x="64198" y="97409"/>
                </a:lnTo>
                <a:lnTo>
                  <a:pt x="120307" y="129921"/>
                </a:lnTo>
                <a:lnTo>
                  <a:pt x="176441" y="97409"/>
                </a:lnTo>
                <a:lnTo>
                  <a:pt x="176441" y="32512"/>
                </a:lnTo>
                <a:close/>
              </a:path>
              <a:path w="1152525" h="352425">
                <a:moveTo>
                  <a:pt x="240563" y="143891"/>
                </a:moveTo>
                <a:lnTo>
                  <a:pt x="184467" y="111379"/>
                </a:lnTo>
                <a:lnTo>
                  <a:pt x="128358" y="143891"/>
                </a:lnTo>
                <a:lnTo>
                  <a:pt x="128358" y="208788"/>
                </a:lnTo>
                <a:lnTo>
                  <a:pt x="184442" y="241173"/>
                </a:lnTo>
                <a:lnTo>
                  <a:pt x="240563" y="208788"/>
                </a:lnTo>
                <a:lnTo>
                  <a:pt x="240563" y="143891"/>
                </a:lnTo>
                <a:close/>
              </a:path>
              <a:path w="1152525" h="352425">
                <a:moveTo>
                  <a:pt x="304800" y="32512"/>
                </a:moveTo>
                <a:lnTo>
                  <a:pt x="248666" y="0"/>
                </a:lnTo>
                <a:lnTo>
                  <a:pt x="192582" y="32512"/>
                </a:lnTo>
                <a:lnTo>
                  <a:pt x="192582" y="97409"/>
                </a:lnTo>
                <a:lnTo>
                  <a:pt x="248691" y="129921"/>
                </a:lnTo>
                <a:lnTo>
                  <a:pt x="304800" y="97409"/>
                </a:lnTo>
                <a:lnTo>
                  <a:pt x="304800" y="32512"/>
                </a:lnTo>
                <a:close/>
              </a:path>
              <a:path w="1152525" h="352425">
                <a:moveTo>
                  <a:pt x="1152525" y="138430"/>
                </a:moveTo>
                <a:lnTo>
                  <a:pt x="1136650" y="138430"/>
                </a:lnTo>
                <a:lnTo>
                  <a:pt x="1067689" y="216027"/>
                </a:lnTo>
                <a:lnTo>
                  <a:pt x="1051928" y="197993"/>
                </a:lnTo>
                <a:lnTo>
                  <a:pt x="999883" y="138430"/>
                </a:lnTo>
                <a:lnTo>
                  <a:pt x="983526" y="138430"/>
                </a:lnTo>
                <a:lnTo>
                  <a:pt x="983526" y="197993"/>
                </a:lnTo>
                <a:lnTo>
                  <a:pt x="973607" y="180314"/>
                </a:lnTo>
                <a:lnTo>
                  <a:pt x="964018" y="163207"/>
                </a:lnTo>
                <a:lnTo>
                  <a:pt x="942403" y="148539"/>
                </a:lnTo>
                <a:lnTo>
                  <a:pt x="942403" y="228600"/>
                </a:lnTo>
                <a:lnTo>
                  <a:pt x="928827" y="265036"/>
                </a:lnTo>
                <a:lnTo>
                  <a:pt x="898994" y="277190"/>
                </a:lnTo>
                <a:lnTo>
                  <a:pt x="869149" y="265036"/>
                </a:lnTo>
                <a:lnTo>
                  <a:pt x="866025" y="256667"/>
                </a:lnTo>
                <a:lnTo>
                  <a:pt x="855586" y="228600"/>
                </a:lnTo>
                <a:lnTo>
                  <a:pt x="866000" y="200787"/>
                </a:lnTo>
                <a:lnTo>
                  <a:pt x="869149" y="192392"/>
                </a:lnTo>
                <a:lnTo>
                  <a:pt x="898982" y="180314"/>
                </a:lnTo>
                <a:lnTo>
                  <a:pt x="928827" y="192392"/>
                </a:lnTo>
                <a:lnTo>
                  <a:pt x="942403" y="228600"/>
                </a:lnTo>
                <a:lnTo>
                  <a:pt x="942403" y="148539"/>
                </a:lnTo>
                <a:lnTo>
                  <a:pt x="933526" y="142506"/>
                </a:lnTo>
                <a:lnTo>
                  <a:pt x="897610" y="135915"/>
                </a:lnTo>
                <a:lnTo>
                  <a:pt x="861898" y="143421"/>
                </a:lnTo>
                <a:lnTo>
                  <a:pt x="831964" y="165049"/>
                </a:lnTo>
                <a:lnTo>
                  <a:pt x="813396" y="200787"/>
                </a:lnTo>
                <a:lnTo>
                  <a:pt x="812444" y="198335"/>
                </a:lnTo>
                <a:lnTo>
                  <a:pt x="812444" y="204851"/>
                </a:lnTo>
                <a:lnTo>
                  <a:pt x="810869" y="212090"/>
                </a:lnTo>
                <a:lnTo>
                  <a:pt x="810044" y="220091"/>
                </a:lnTo>
                <a:lnTo>
                  <a:pt x="810044" y="235839"/>
                </a:lnTo>
                <a:lnTo>
                  <a:pt x="810653" y="242570"/>
                </a:lnTo>
                <a:lnTo>
                  <a:pt x="811809" y="248920"/>
                </a:lnTo>
                <a:lnTo>
                  <a:pt x="771283" y="248920"/>
                </a:lnTo>
                <a:lnTo>
                  <a:pt x="765898" y="261518"/>
                </a:lnTo>
                <a:lnTo>
                  <a:pt x="757250" y="270535"/>
                </a:lnTo>
                <a:lnTo>
                  <a:pt x="745959" y="275945"/>
                </a:lnTo>
                <a:lnTo>
                  <a:pt x="732663" y="277749"/>
                </a:lnTo>
                <a:lnTo>
                  <a:pt x="714857" y="273621"/>
                </a:lnTo>
                <a:lnTo>
                  <a:pt x="702195" y="263525"/>
                </a:lnTo>
                <a:lnTo>
                  <a:pt x="701294" y="262813"/>
                </a:lnTo>
                <a:lnTo>
                  <a:pt x="692658" y="247129"/>
                </a:lnTo>
                <a:lnTo>
                  <a:pt x="691388" y="239268"/>
                </a:lnTo>
                <a:lnTo>
                  <a:pt x="689673" y="228600"/>
                </a:lnTo>
                <a:lnTo>
                  <a:pt x="689648" y="228219"/>
                </a:lnTo>
                <a:lnTo>
                  <a:pt x="692696" y="208038"/>
                </a:lnTo>
                <a:lnTo>
                  <a:pt x="701408" y="192316"/>
                </a:lnTo>
                <a:lnTo>
                  <a:pt x="714984" y="182168"/>
                </a:lnTo>
                <a:lnTo>
                  <a:pt x="732663" y="178562"/>
                </a:lnTo>
                <a:lnTo>
                  <a:pt x="745528" y="180124"/>
                </a:lnTo>
                <a:lnTo>
                  <a:pt x="756221" y="184899"/>
                </a:lnTo>
                <a:lnTo>
                  <a:pt x="764603" y="193090"/>
                </a:lnTo>
                <a:lnTo>
                  <a:pt x="770521" y="204851"/>
                </a:lnTo>
                <a:lnTo>
                  <a:pt x="812444" y="204851"/>
                </a:lnTo>
                <a:lnTo>
                  <a:pt x="812444" y="198335"/>
                </a:lnTo>
                <a:lnTo>
                  <a:pt x="804786" y="178562"/>
                </a:lnTo>
                <a:lnTo>
                  <a:pt x="802195" y="171894"/>
                </a:lnTo>
                <a:lnTo>
                  <a:pt x="783005" y="152044"/>
                </a:lnTo>
                <a:lnTo>
                  <a:pt x="758812" y="140589"/>
                </a:lnTo>
                <a:lnTo>
                  <a:pt x="732663" y="136906"/>
                </a:lnTo>
                <a:lnTo>
                  <a:pt x="700239" y="142646"/>
                </a:lnTo>
                <a:lnTo>
                  <a:pt x="671830" y="159804"/>
                </a:lnTo>
                <a:lnTo>
                  <a:pt x="651637" y="188341"/>
                </a:lnTo>
                <a:lnTo>
                  <a:pt x="643851" y="228219"/>
                </a:lnTo>
                <a:lnTo>
                  <a:pt x="643877" y="232029"/>
                </a:lnTo>
                <a:lnTo>
                  <a:pt x="644055" y="235839"/>
                </a:lnTo>
                <a:lnTo>
                  <a:pt x="644410" y="239268"/>
                </a:lnTo>
                <a:lnTo>
                  <a:pt x="633704" y="226390"/>
                </a:lnTo>
                <a:lnTo>
                  <a:pt x="618807" y="218503"/>
                </a:lnTo>
                <a:lnTo>
                  <a:pt x="601065" y="214058"/>
                </a:lnTo>
                <a:lnTo>
                  <a:pt x="581825" y="211455"/>
                </a:lnTo>
                <a:lnTo>
                  <a:pt x="570814" y="209778"/>
                </a:lnTo>
                <a:lnTo>
                  <a:pt x="561873" y="206806"/>
                </a:lnTo>
                <a:lnTo>
                  <a:pt x="556031" y="201625"/>
                </a:lnTo>
                <a:lnTo>
                  <a:pt x="554355" y="193294"/>
                </a:lnTo>
                <a:lnTo>
                  <a:pt x="562483" y="181089"/>
                </a:lnTo>
                <a:lnTo>
                  <a:pt x="578904" y="176695"/>
                </a:lnTo>
                <a:lnTo>
                  <a:pt x="595058" y="180721"/>
                </a:lnTo>
                <a:lnTo>
                  <a:pt x="602348" y="193802"/>
                </a:lnTo>
                <a:lnTo>
                  <a:pt x="644385" y="193802"/>
                </a:lnTo>
                <a:lnTo>
                  <a:pt x="639292" y="176695"/>
                </a:lnTo>
                <a:lnTo>
                  <a:pt x="634834" y="161683"/>
                </a:lnTo>
                <a:lnTo>
                  <a:pt x="610247" y="142417"/>
                </a:lnTo>
                <a:lnTo>
                  <a:pt x="578154" y="135991"/>
                </a:lnTo>
                <a:lnTo>
                  <a:pt x="546100" y="142417"/>
                </a:lnTo>
                <a:lnTo>
                  <a:pt x="521627" y="161683"/>
                </a:lnTo>
                <a:lnTo>
                  <a:pt x="512292" y="193802"/>
                </a:lnTo>
                <a:lnTo>
                  <a:pt x="517042" y="218325"/>
                </a:lnTo>
                <a:lnTo>
                  <a:pt x="529805" y="234721"/>
                </a:lnTo>
                <a:lnTo>
                  <a:pt x="549516" y="244373"/>
                </a:lnTo>
                <a:lnTo>
                  <a:pt x="575132" y="248666"/>
                </a:lnTo>
                <a:lnTo>
                  <a:pt x="587387" y="249897"/>
                </a:lnTo>
                <a:lnTo>
                  <a:pt x="597458" y="252526"/>
                </a:lnTo>
                <a:lnTo>
                  <a:pt x="604278" y="257340"/>
                </a:lnTo>
                <a:lnTo>
                  <a:pt x="606793" y="265049"/>
                </a:lnTo>
                <a:lnTo>
                  <a:pt x="598322" y="276707"/>
                </a:lnTo>
                <a:lnTo>
                  <a:pt x="579704" y="280327"/>
                </a:lnTo>
                <a:lnTo>
                  <a:pt x="565975" y="276987"/>
                </a:lnTo>
                <a:lnTo>
                  <a:pt x="561086" y="275805"/>
                </a:lnTo>
                <a:lnTo>
                  <a:pt x="552627" y="263017"/>
                </a:lnTo>
                <a:lnTo>
                  <a:pt x="509828" y="263017"/>
                </a:lnTo>
                <a:lnTo>
                  <a:pt x="509752" y="267970"/>
                </a:lnTo>
                <a:lnTo>
                  <a:pt x="510286" y="272669"/>
                </a:lnTo>
                <a:lnTo>
                  <a:pt x="511289" y="276987"/>
                </a:lnTo>
                <a:lnTo>
                  <a:pt x="447281" y="276987"/>
                </a:lnTo>
                <a:lnTo>
                  <a:pt x="447281" y="245618"/>
                </a:lnTo>
                <a:lnTo>
                  <a:pt x="506158" y="245618"/>
                </a:lnTo>
                <a:lnTo>
                  <a:pt x="506158" y="204978"/>
                </a:lnTo>
                <a:lnTo>
                  <a:pt x="447281" y="204978"/>
                </a:lnTo>
                <a:lnTo>
                  <a:pt x="447281" y="179832"/>
                </a:lnTo>
                <a:lnTo>
                  <a:pt x="513588" y="179832"/>
                </a:lnTo>
                <a:lnTo>
                  <a:pt x="513588" y="138938"/>
                </a:lnTo>
                <a:lnTo>
                  <a:pt x="403237" y="138938"/>
                </a:lnTo>
                <a:lnTo>
                  <a:pt x="403237" y="310261"/>
                </a:lnTo>
                <a:lnTo>
                  <a:pt x="376199" y="265049"/>
                </a:lnTo>
                <a:lnTo>
                  <a:pt x="369747" y="254254"/>
                </a:lnTo>
                <a:lnTo>
                  <a:pt x="391299" y="224409"/>
                </a:lnTo>
                <a:lnTo>
                  <a:pt x="392061" y="223367"/>
                </a:lnTo>
                <a:lnTo>
                  <a:pt x="393357" y="185216"/>
                </a:lnTo>
                <a:lnTo>
                  <a:pt x="390042" y="179730"/>
                </a:lnTo>
                <a:lnTo>
                  <a:pt x="373697" y="152768"/>
                </a:lnTo>
                <a:lnTo>
                  <a:pt x="351574" y="145237"/>
                </a:lnTo>
                <a:lnTo>
                  <a:pt x="351574" y="202222"/>
                </a:lnTo>
                <a:lnTo>
                  <a:pt x="346786" y="217487"/>
                </a:lnTo>
                <a:lnTo>
                  <a:pt x="333121" y="224409"/>
                </a:lnTo>
                <a:lnTo>
                  <a:pt x="301472" y="224409"/>
                </a:lnTo>
                <a:lnTo>
                  <a:pt x="301472" y="179832"/>
                </a:lnTo>
                <a:lnTo>
                  <a:pt x="330530" y="179806"/>
                </a:lnTo>
                <a:lnTo>
                  <a:pt x="333121" y="179832"/>
                </a:lnTo>
                <a:lnTo>
                  <a:pt x="347129" y="186905"/>
                </a:lnTo>
                <a:lnTo>
                  <a:pt x="351574" y="202222"/>
                </a:lnTo>
                <a:lnTo>
                  <a:pt x="351574" y="145237"/>
                </a:lnTo>
                <a:lnTo>
                  <a:pt x="333121" y="138938"/>
                </a:lnTo>
                <a:lnTo>
                  <a:pt x="257175" y="138938"/>
                </a:lnTo>
                <a:lnTo>
                  <a:pt x="257175" y="317627"/>
                </a:lnTo>
                <a:lnTo>
                  <a:pt x="301472" y="317627"/>
                </a:lnTo>
                <a:lnTo>
                  <a:pt x="301472" y="265049"/>
                </a:lnTo>
                <a:lnTo>
                  <a:pt x="324485" y="265049"/>
                </a:lnTo>
                <a:lnTo>
                  <a:pt x="354177" y="317627"/>
                </a:lnTo>
                <a:lnTo>
                  <a:pt x="513588" y="317627"/>
                </a:lnTo>
                <a:lnTo>
                  <a:pt x="513588" y="310261"/>
                </a:lnTo>
                <a:lnTo>
                  <a:pt x="513588" y="284226"/>
                </a:lnTo>
                <a:lnTo>
                  <a:pt x="536282" y="310388"/>
                </a:lnTo>
                <a:lnTo>
                  <a:pt x="571157" y="321348"/>
                </a:lnTo>
                <a:lnTo>
                  <a:pt x="608304" y="317347"/>
                </a:lnTo>
                <a:lnTo>
                  <a:pt x="637844" y="298589"/>
                </a:lnTo>
                <a:lnTo>
                  <a:pt x="643039" y="284226"/>
                </a:lnTo>
                <a:lnTo>
                  <a:pt x="644461" y="280327"/>
                </a:lnTo>
                <a:lnTo>
                  <a:pt x="649897" y="265303"/>
                </a:lnTo>
                <a:lnTo>
                  <a:pt x="649871" y="263525"/>
                </a:lnTo>
                <a:lnTo>
                  <a:pt x="663702" y="288036"/>
                </a:lnTo>
                <a:lnTo>
                  <a:pt x="683463" y="305523"/>
                </a:lnTo>
                <a:lnTo>
                  <a:pt x="707136" y="315988"/>
                </a:lnTo>
                <a:lnTo>
                  <a:pt x="732713" y="319405"/>
                </a:lnTo>
                <a:lnTo>
                  <a:pt x="758774" y="315912"/>
                </a:lnTo>
                <a:lnTo>
                  <a:pt x="782751" y="304850"/>
                </a:lnTo>
                <a:lnTo>
                  <a:pt x="801916" y="285394"/>
                </a:lnTo>
                <a:lnTo>
                  <a:pt x="805002" y="277749"/>
                </a:lnTo>
                <a:lnTo>
                  <a:pt x="813536" y="256667"/>
                </a:lnTo>
                <a:lnTo>
                  <a:pt x="832180" y="292303"/>
                </a:lnTo>
                <a:lnTo>
                  <a:pt x="862126" y="313855"/>
                </a:lnTo>
                <a:lnTo>
                  <a:pt x="897813" y="321335"/>
                </a:lnTo>
                <a:lnTo>
                  <a:pt x="933653" y="314718"/>
                </a:lnTo>
                <a:lnTo>
                  <a:pt x="964095" y="294017"/>
                </a:lnTo>
                <a:lnTo>
                  <a:pt x="973518" y="277190"/>
                </a:lnTo>
                <a:lnTo>
                  <a:pt x="983576" y="259207"/>
                </a:lnTo>
                <a:lnTo>
                  <a:pt x="983576" y="317627"/>
                </a:lnTo>
                <a:lnTo>
                  <a:pt x="1028839" y="317627"/>
                </a:lnTo>
                <a:lnTo>
                  <a:pt x="1028839" y="259207"/>
                </a:lnTo>
                <a:lnTo>
                  <a:pt x="1028839" y="237998"/>
                </a:lnTo>
                <a:lnTo>
                  <a:pt x="1065403" y="277749"/>
                </a:lnTo>
                <a:lnTo>
                  <a:pt x="1070483" y="277749"/>
                </a:lnTo>
                <a:lnTo>
                  <a:pt x="1107313" y="237998"/>
                </a:lnTo>
                <a:lnTo>
                  <a:pt x="1107313" y="317627"/>
                </a:lnTo>
                <a:lnTo>
                  <a:pt x="1152525" y="317627"/>
                </a:lnTo>
                <a:lnTo>
                  <a:pt x="1152525" y="237998"/>
                </a:lnTo>
                <a:lnTo>
                  <a:pt x="1152525" y="216027"/>
                </a:lnTo>
                <a:lnTo>
                  <a:pt x="1152525" y="138430"/>
                </a:lnTo>
                <a:close/>
              </a:path>
            </a:pathLst>
          </a:custGeom>
          <a:solidFill>
            <a:srgbClr val="FFFFFF">
              <a:alpha val="25097"/>
            </a:srgb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pic>
        <p:nvPicPr>
          <p:cNvPr id="19" name="bg object 19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40164" y="742950"/>
            <a:ext cx="1329397" cy="102222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8277225" y="4495800"/>
            <a:ext cx="866775" cy="6477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60829" y="355917"/>
            <a:ext cx="3491229" cy="6115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rgbClr val="004D70"/>
                </a:solidFill>
                <a:latin typeface="Segoe UI Semibold"/>
                <a:cs typeface="Segoe UI Semi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060829" y="2420683"/>
            <a:ext cx="6647815" cy="22396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100" b="1" i="0">
                <a:solidFill>
                  <a:srgbClr val="00A8E0"/>
                </a:solidFill>
                <a:latin typeface="Segoe UI Semibold"/>
                <a:cs typeface="Segoe UI Semibold"/>
              </a:defRPr>
            </a:lvl1pPr>
          </a:lstStyle>
          <a:p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844533" y="4827674"/>
            <a:ext cx="203200" cy="2089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0" i="0">
                <a:solidFill>
                  <a:srgbClr val="BEBEBE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ct val="100000"/>
              </a:lnSpc>
              <a:spcBef>
                <a:spcPts val="400"/>
              </a:spcBef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7170E30-FABE-820A-55B0-DAB1050A7FDD}"/>
              </a:ext>
            </a:extLst>
          </p:cNvPr>
          <p:cNvSpPr txBox="1"/>
          <p:nvPr userDrawn="1"/>
        </p:nvSpPr>
        <p:spPr>
          <a:xfrm>
            <a:off x="3944767" y="4701859"/>
            <a:ext cx="11400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>
                <a:solidFill>
                  <a:schemeClr val="bg1">
                    <a:lumMod val="75000"/>
                  </a:schemeClr>
                </a:solidFill>
              </a:rPr>
              <a:t>Asian Metals</a:t>
            </a:r>
          </a:p>
          <a:p>
            <a:pPr algn="ctr"/>
            <a:r>
              <a:rPr lang="en-US" sz="1000" dirty="0">
                <a:solidFill>
                  <a:schemeClr val="bg1">
                    <a:lumMod val="75000"/>
                  </a:schemeClr>
                </a:solidFill>
              </a:rPr>
              <a:t>May 28-29, 2026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hdr="0" ft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72533" y="-2811"/>
            <a:ext cx="9144000" cy="5143500"/>
            <a:chOff x="0" y="0"/>
            <a:chExt cx="9144000" cy="51435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44000" cy="5143498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9144000" cy="5143500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369444" y="2247398"/>
            <a:ext cx="8268336" cy="112146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  <a:tabLst>
                <a:tab pos="2230755" algn="l"/>
              </a:tabLst>
            </a:pPr>
            <a:r>
              <a:rPr lang="en-US" sz="3600" spc="285" dirty="0">
                <a:solidFill>
                  <a:srgbClr val="FFFFFF"/>
                </a:solidFill>
                <a:latin typeface="Segoe UI"/>
                <a:cs typeface="Segoe UI"/>
              </a:rPr>
              <a:t>Alumina Industry Development and Bauxite Demand in India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057400" y="3669803"/>
            <a:ext cx="4320540" cy="68544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lang="en-US" sz="1400" b="0" spc="100" dirty="0">
                <a:solidFill>
                  <a:schemeClr val="bg1"/>
                </a:solidFill>
                <a:latin typeface="Segoe UI Semilight"/>
                <a:cs typeface="Segoe UI Semilight"/>
              </a:rPr>
              <a:t>David Paris</a:t>
            </a:r>
          </a:p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lang="en-US" sz="1400" spc="100" dirty="0">
                <a:solidFill>
                  <a:schemeClr val="bg1"/>
                </a:solidFill>
                <a:latin typeface="Segoe UI Semilight"/>
                <a:cs typeface="Segoe UI Semilight"/>
              </a:rPr>
              <a:t>Chief Operations Officer – Trading</a:t>
            </a:r>
          </a:p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lang="en-US" sz="1400" spc="100" dirty="0" err="1">
                <a:solidFill>
                  <a:schemeClr val="bg1"/>
                </a:solidFill>
                <a:latin typeface="Segoe UI Semilight"/>
                <a:cs typeface="Segoe UI Semilight"/>
              </a:rPr>
              <a:t>Rescom</a:t>
            </a:r>
            <a:r>
              <a:rPr lang="en-US" sz="1400" spc="100" dirty="0">
                <a:solidFill>
                  <a:schemeClr val="bg1"/>
                </a:solidFill>
                <a:latin typeface="Segoe UI Semilight"/>
                <a:cs typeface="Segoe UI Semilight"/>
              </a:rPr>
              <a:t> Mineral Trading</a:t>
            </a:r>
            <a:endParaRPr sz="1400" dirty="0">
              <a:solidFill>
                <a:schemeClr val="bg1"/>
              </a:solidFill>
              <a:latin typeface="Segoe UI Semilight"/>
              <a:cs typeface="Segoe UI Semilight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339464" y="4428470"/>
            <a:ext cx="731520" cy="222885"/>
          </a:xfrm>
          <a:custGeom>
            <a:avLst/>
            <a:gdLst/>
            <a:ahLst/>
            <a:cxnLst/>
            <a:rect l="l" t="t" r="r" b="b"/>
            <a:pathLst>
              <a:path w="2438400" h="742950">
                <a:moveTo>
                  <a:pt x="234962" y="303276"/>
                </a:moveTo>
                <a:lnTo>
                  <a:pt x="117475" y="234696"/>
                </a:lnTo>
                <a:lnTo>
                  <a:pt x="0" y="303276"/>
                </a:lnTo>
                <a:lnTo>
                  <a:pt x="0" y="440055"/>
                </a:lnTo>
                <a:lnTo>
                  <a:pt x="117475" y="508508"/>
                </a:lnTo>
                <a:lnTo>
                  <a:pt x="234962" y="440055"/>
                </a:lnTo>
                <a:lnTo>
                  <a:pt x="234962" y="303276"/>
                </a:lnTo>
                <a:close/>
              </a:path>
              <a:path w="2438400" h="742950">
                <a:moveTo>
                  <a:pt x="369366" y="537591"/>
                </a:moveTo>
                <a:lnTo>
                  <a:pt x="251879" y="469138"/>
                </a:lnTo>
                <a:lnTo>
                  <a:pt x="134404" y="537591"/>
                </a:lnTo>
                <a:lnTo>
                  <a:pt x="134404" y="674497"/>
                </a:lnTo>
                <a:lnTo>
                  <a:pt x="251879" y="742950"/>
                </a:lnTo>
                <a:lnTo>
                  <a:pt x="369366" y="674497"/>
                </a:lnTo>
                <a:lnTo>
                  <a:pt x="369366" y="537591"/>
                </a:lnTo>
                <a:close/>
              </a:path>
              <a:path w="2438400" h="742950">
                <a:moveTo>
                  <a:pt x="369417" y="68453"/>
                </a:moveTo>
                <a:lnTo>
                  <a:pt x="251942" y="0"/>
                </a:lnTo>
                <a:lnTo>
                  <a:pt x="134404" y="68453"/>
                </a:lnTo>
                <a:lnTo>
                  <a:pt x="134404" y="205359"/>
                </a:lnTo>
                <a:lnTo>
                  <a:pt x="251879" y="273812"/>
                </a:lnTo>
                <a:lnTo>
                  <a:pt x="369417" y="205359"/>
                </a:lnTo>
                <a:lnTo>
                  <a:pt x="369417" y="68453"/>
                </a:lnTo>
                <a:close/>
              </a:path>
              <a:path w="2438400" h="742950">
                <a:moveTo>
                  <a:pt x="503669" y="303276"/>
                </a:moveTo>
                <a:lnTo>
                  <a:pt x="386232" y="234696"/>
                </a:lnTo>
                <a:lnTo>
                  <a:pt x="268757" y="303276"/>
                </a:lnTo>
                <a:lnTo>
                  <a:pt x="268757" y="440055"/>
                </a:lnTo>
                <a:lnTo>
                  <a:pt x="386181" y="508508"/>
                </a:lnTo>
                <a:lnTo>
                  <a:pt x="503669" y="440055"/>
                </a:lnTo>
                <a:lnTo>
                  <a:pt x="503669" y="303276"/>
                </a:lnTo>
                <a:close/>
              </a:path>
              <a:path w="2438400" h="742950">
                <a:moveTo>
                  <a:pt x="638175" y="68453"/>
                </a:moveTo>
                <a:lnTo>
                  <a:pt x="520636" y="0"/>
                </a:lnTo>
                <a:lnTo>
                  <a:pt x="403212" y="68453"/>
                </a:lnTo>
                <a:lnTo>
                  <a:pt x="403212" y="205359"/>
                </a:lnTo>
                <a:lnTo>
                  <a:pt x="520700" y="273812"/>
                </a:lnTo>
                <a:lnTo>
                  <a:pt x="638175" y="205359"/>
                </a:lnTo>
                <a:lnTo>
                  <a:pt x="638175" y="68453"/>
                </a:lnTo>
                <a:close/>
              </a:path>
              <a:path w="2438400" h="742950">
                <a:moveTo>
                  <a:pt x="2438400" y="297942"/>
                </a:moveTo>
                <a:lnTo>
                  <a:pt x="2404618" y="297942"/>
                </a:lnTo>
                <a:lnTo>
                  <a:pt x="2257806" y="459613"/>
                </a:lnTo>
                <a:lnTo>
                  <a:pt x="2224163" y="421894"/>
                </a:lnTo>
                <a:lnTo>
                  <a:pt x="2113661" y="297942"/>
                </a:lnTo>
                <a:lnTo>
                  <a:pt x="2078863" y="297942"/>
                </a:lnTo>
                <a:lnTo>
                  <a:pt x="2078863" y="421894"/>
                </a:lnTo>
                <a:lnTo>
                  <a:pt x="2063648" y="386410"/>
                </a:lnTo>
                <a:lnTo>
                  <a:pt x="2061768" y="382003"/>
                </a:lnTo>
                <a:lnTo>
                  <a:pt x="2037346" y="349453"/>
                </a:lnTo>
                <a:lnTo>
                  <a:pt x="2007082" y="324243"/>
                </a:lnTo>
                <a:lnTo>
                  <a:pt x="1991360" y="316141"/>
                </a:lnTo>
                <a:lnTo>
                  <a:pt x="1991360" y="485648"/>
                </a:lnTo>
                <a:lnTo>
                  <a:pt x="1985022" y="525653"/>
                </a:lnTo>
                <a:lnTo>
                  <a:pt x="1968030" y="555650"/>
                </a:lnTo>
                <a:lnTo>
                  <a:pt x="1943442" y="575652"/>
                </a:lnTo>
                <a:lnTo>
                  <a:pt x="1914296" y="585660"/>
                </a:lnTo>
                <a:lnTo>
                  <a:pt x="1883625" y="585660"/>
                </a:lnTo>
                <a:lnTo>
                  <a:pt x="1854479" y="575652"/>
                </a:lnTo>
                <a:lnTo>
                  <a:pt x="1829892" y="555650"/>
                </a:lnTo>
                <a:lnTo>
                  <a:pt x="1823478" y="544322"/>
                </a:lnTo>
                <a:lnTo>
                  <a:pt x="1812899" y="525653"/>
                </a:lnTo>
                <a:lnTo>
                  <a:pt x="1806575" y="485648"/>
                </a:lnTo>
                <a:lnTo>
                  <a:pt x="1812899" y="445960"/>
                </a:lnTo>
                <a:lnTo>
                  <a:pt x="1823224" y="427863"/>
                </a:lnTo>
                <a:lnTo>
                  <a:pt x="1829892" y="416179"/>
                </a:lnTo>
                <a:lnTo>
                  <a:pt x="1854479" y="396328"/>
                </a:lnTo>
                <a:lnTo>
                  <a:pt x="1883625" y="386410"/>
                </a:lnTo>
                <a:lnTo>
                  <a:pt x="1914296" y="386410"/>
                </a:lnTo>
                <a:lnTo>
                  <a:pt x="1943442" y="396328"/>
                </a:lnTo>
                <a:lnTo>
                  <a:pt x="1968030" y="416179"/>
                </a:lnTo>
                <a:lnTo>
                  <a:pt x="1985022" y="445960"/>
                </a:lnTo>
                <a:lnTo>
                  <a:pt x="1991360" y="485648"/>
                </a:lnTo>
                <a:lnTo>
                  <a:pt x="1991360" y="316141"/>
                </a:lnTo>
                <a:lnTo>
                  <a:pt x="1972449" y="306387"/>
                </a:lnTo>
                <a:lnTo>
                  <a:pt x="1934946" y="295859"/>
                </a:lnTo>
                <a:lnTo>
                  <a:pt x="1896059" y="292684"/>
                </a:lnTo>
                <a:lnTo>
                  <a:pt x="1857260" y="296837"/>
                </a:lnTo>
                <a:lnTo>
                  <a:pt x="1820049" y="308356"/>
                </a:lnTo>
                <a:lnTo>
                  <a:pt x="1785912" y="327215"/>
                </a:lnTo>
                <a:lnTo>
                  <a:pt x="1756321" y="353415"/>
                </a:lnTo>
                <a:lnTo>
                  <a:pt x="1732788" y="386969"/>
                </a:lnTo>
                <a:lnTo>
                  <a:pt x="1716786" y="427863"/>
                </a:lnTo>
                <a:lnTo>
                  <a:pt x="1714754" y="422084"/>
                </a:lnTo>
                <a:lnTo>
                  <a:pt x="1714754" y="436245"/>
                </a:lnTo>
                <a:lnTo>
                  <a:pt x="1712556" y="447916"/>
                </a:lnTo>
                <a:lnTo>
                  <a:pt x="1710969" y="460044"/>
                </a:lnTo>
                <a:lnTo>
                  <a:pt x="1709991" y="472630"/>
                </a:lnTo>
                <a:lnTo>
                  <a:pt x="1709674" y="485648"/>
                </a:lnTo>
                <a:lnTo>
                  <a:pt x="1709928" y="496798"/>
                </a:lnTo>
                <a:lnTo>
                  <a:pt x="1710702" y="507873"/>
                </a:lnTo>
                <a:lnTo>
                  <a:pt x="1711858" y="518045"/>
                </a:lnTo>
                <a:lnTo>
                  <a:pt x="1713484" y="528193"/>
                </a:lnTo>
                <a:lnTo>
                  <a:pt x="1627251" y="528193"/>
                </a:lnTo>
                <a:lnTo>
                  <a:pt x="1615795" y="554405"/>
                </a:lnTo>
                <a:lnTo>
                  <a:pt x="1597406" y="573189"/>
                </a:lnTo>
                <a:lnTo>
                  <a:pt x="1573377" y="584492"/>
                </a:lnTo>
                <a:lnTo>
                  <a:pt x="1545082" y="588264"/>
                </a:lnTo>
                <a:lnTo>
                  <a:pt x="1507197" y="579640"/>
                </a:lnTo>
                <a:lnTo>
                  <a:pt x="1480426" y="558673"/>
                </a:lnTo>
                <a:lnTo>
                  <a:pt x="1478343" y="557047"/>
                </a:lnTo>
                <a:lnTo>
                  <a:pt x="1459953" y="524281"/>
                </a:lnTo>
                <a:lnTo>
                  <a:pt x="1457248" y="507873"/>
                </a:lnTo>
                <a:lnTo>
                  <a:pt x="1453515" y="485140"/>
                </a:lnTo>
                <a:lnTo>
                  <a:pt x="1460042" y="442912"/>
                </a:lnTo>
                <a:lnTo>
                  <a:pt x="1478572" y="410184"/>
                </a:lnTo>
                <a:lnTo>
                  <a:pt x="1507464" y="389026"/>
                </a:lnTo>
                <a:lnTo>
                  <a:pt x="1545082" y="381508"/>
                </a:lnTo>
                <a:lnTo>
                  <a:pt x="1572475" y="384759"/>
                </a:lnTo>
                <a:lnTo>
                  <a:pt x="1595247" y="394741"/>
                </a:lnTo>
                <a:lnTo>
                  <a:pt x="1613052" y="411784"/>
                </a:lnTo>
                <a:lnTo>
                  <a:pt x="1625600" y="436245"/>
                </a:lnTo>
                <a:lnTo>
                  <a:pt x="1714754" y="436245"/>
                </a:lnTo>
                <a:lnTo>
                  <a:pt x="1714754" y="422084"/>
                </a:lnTo>
                <a:lnTo>
                  <a:pt x="1700504" y="381508"/>
                </a:lnTo>
                <a:lnTo>
                  <a:pt x="1670126" y="340639"/>
                </a:lnTo>
                <a:lnTo>
                  <a:pt x="1632508" y="314706"/>
                </a:lnTo>
                <a:lnTo>
                  <a:pt x="1589735" y="299643"/>
                </a:lnTo>
                <a:lnTo>
                  <a:pt x="1545082" y="294767"/>
                </a:lnTo>
                <a:lnTo>
                  <a:pt x="1505127" y="298678"/>
                </a:lnTo>
                <a:lnTo>
                  <a:pt x="1466710" y="310388"/>
                </a:lnTo>
                <a:lnTo>
                  <a:pt x="1431505" y="329869"/>
                </a:lnTo>
                <a:lnTo>
                  <a:pt x="1401178" y="357111"/>
                </a:lnTo>
                <a:lnTo>
                  <a:pt x="1377391" y="392087"/>
                </a:lnTo>
                <a:lnTo>
                  <a:pt x="1361808" y="434771"/>
                </a:lnTo>
                <a:lnTo>
                  <a:pt x="1356309" y="483349"/>
                </a:lnTo>
                <a:lnTo>
                  <a:pt x="1356233" y="492887"/>
                </a:lnTo>
                <a:lnTo>
                  <a:pt x="1356487" y="500507"/>
                </a:lnTo>
                <a:lnTo>
                  <a:pt x="1357376" y="507873"/>
                </a:lnTo>
                <a:lnTo>
                  <a:pt x="1334554" y="481152"/>
                </a:lnTo>
                <a:lnTo>
                  <a:pt x="1302854" y="464731"/>
                </a:lnTo>
                <a:lnTo>
                  <a:pt x="1265110" y="455409"/>
                </a:lnTo>
                <a:lnTo>
                  <a:pt x="1224153" y="449961"/>
                </a:lnTo>
                <a:lnTo>
                  <a:pt x="1200734" y="446481"/>
                </a:lnTo>
                <a:lnTo>
                  <a:pt x="1181696" y="440296"/>
                </a:lnTo>
                <a:lnTo>
                  <a:pt x="1169289" y="429514"/>
                </a:lnTo>
                <a:lnTo>
                  <a:pt x="1165733" y="412242"/>
                </a:lnTo>
                <a:lnTo>
                  <a:pt x="1183017" y="386867"/>
                </a:lnTo>
                <a:lnTo>
                  <a:pt x="1217968" y="377698"/>
                </a:lnTo>
                <a:lnTo>
                  <a:pt x="1252321" y="386067"/>
                </a:lnTo>
                <a:lnTo>
                  <a:pt x="1267841" y="413258"/>
                </a:lnTo>
                <a:lnTo>
                  <a:pt x="1357249" y="413258"/>
                </a:lnTo>
                <a:lnTo>
                  <a:pt x="1336954" y="346379"/>
                </a:lnTo>
                <a:lnTo>
                  <a:pt x="1284630" y="306247"/>
                </a:lnTo>
                <a:lnTo>
                  <a:pt x="1216329" y="292862"/>
                </a:lnTo>
                <a:lnTo>
                  <a:pt x="1181214" y="296214"/>
                </a:lnTo>
                <a:lnTo>
                  <a:pt x="1119073" y="322961"/>
                </a:lnTo>
                <a:lnTo>
                  <a:pt x="1081100" y="376478"/>
                </a:lnTo>
                <a:lnTo>
                  <a:pt x="1076198" y="413258"/>
                </a:lnTo>
                <a:lnTo>
                  <a:pt x="1086319" y="464375"/>
                </a:lnTo>
                <a:lnTo>
                  <a:pt x="1113485" y="498513"/>
                </a:lnTo>
                <a:lnTo>
                  <a:pt x="1155433" y="518604"/>
                </a:lnTo>
                <a:lnTo>
                  <a:pt x="1209929" y="527558"/>
                </a:lnTo>
                <a:lnTo>
                  <a:pt x="1235976" y="530136"/>
                </a:lnTo>
                <a:lnTo>
                  <a:pt x="1257388" y="535622"/>
                </a:lnTo>
                <a:lnTo>
                  <a:pt x="1271892" y="545604"/>
                </a:lnTo>
                <a:lnTo>
                  <a:pt x="1277239" y="561594"/>
                </a:lnTo>
                <a:lnTo>
                  <a:pt x="1259230" y="585965"/>
                </a:lnTo>
                <a:lnTo>
                  <a:pt x="1219644" y="593559"/>
                </a:lnTo>
                <a:lnTo>
                  <a:pt x="1190523" y="586613"/>
                </a:lnTo>
                <a:lnTo>
                  <a:pt x="1180045" y="584123"/>
                </a:lnTo>
                <a:lnTo>
                  <a:pt x="1162050" y="557403"/>
                </a:lnTo>
                <a:lnTo>
                  <a:pt x="1070991" y="557403"/>
                </a:lnTo>
                <a:lnTo>
                  <a:pt x="1071054" y="565099"/>
                </a:lnTo>
                <a:lnTo>
                  <a:pt x="1071600" y="572541"/>
                </a:lnTo>
                <a:lnTo>
                  <a:pt x="1072603" y="579716"/>
                </a:lnTo>
                <a:lnTo>
                  <a:pt x="1074039" y="586613"/>
                </a:lnTo>
                <a:lnTo>
                  <a:pt x="937895" y="586613"/>
                </a:lnTo>
                <a:lnTo>
                  <a:pt x="937895" y="521208"/>
                </a:lnTo>
                <a:lnTo>
                  <a:pt x="1063117" y="521208"/>
                </a:lnTo>
                <a:lnTo>
                  <a:pt x="1063117" y="436626"/>
                </a:lnTo>
                <a:lnTo>
                  <a:pt x="937895" y="436626"/>
                </a:lnTo>
                <a:lnTo>
                  <a:pt x="937895" y="384175"/>
                </a:lnTo>
                <a:lnTo>
                  <a:pt x="1078992" y="384175"/>
                </a:lnTo>
                <a:lnTo>
                  <a:pt x="1078992" y="299085"/>
                </a:lnTo>
                <a:lnTo>
                  <a:pt x="844169" y="299085"/>
                </a:lnTo>
                <a:lnTo>
                  <a:pt x="844169" y="655955"/>
                </a:lnTo>
                <a:lnTo>
                  <a:pt x="786587" y="561721"/>
                </a:lnTo>
                <a:lnTo>
                  <a:pt x="772934" y="539369"/>
                </a:lnTo>
                <a:lnTo>
                  <a:pt x="799553" y="514324"/>
                </a:lnTo>
                <a:lnTo>
                  <a:pt x="817333" y="483349"/>
                </a:lnTo>
                <a:lnTo>
                  <a:pt x="818946" y="477139"/>
                </a:lnTo>
                <a:lnTo>
                  <a:pt x="826287" y="448805"/>
                </a:lnTo>
                <a:lnTo>
                  <a:pt x="826414" y="413054"/>
                </a:lnTo>
                <a:lnTo>
                  <a:pt x="819099" y="383971"/>
                </a:lnTo>
                <a:lnTo>
                  <a:pt x="817727" y="378472"/>
                </a:lnTo>
                <a:lnTo>
                  <a:pt x="800227" y="347421"/>
                </a:lnTo>
                <a:lnTo>
                  <a:pt x="773925" y="322262"/>
                </a:lnTo>
                <a:lnTo>
                  <a:pt x="738847" y="305358"/>
                </a:lnTo>
                <a:lnTo>
                  <a:pt x="734250" y="304711"/>
                </a:lnTo>
                <a:lnTo>
                  <a:pt x="734250" y="430847"/>
                </a:lnTo>
                <a:lnTo>
                  <a:pt x="724065" y="462686"/>
                </a:lnTo>
                <a:lnTo>
                  <a:pt x="694982" y="477139"/>
                </a:lnTo>
                <a:lnTo>
                  <a:pt x="627646" y="477139"/>
                </a:lnTo>
                <a:lnTo>
                  <a:pt x="627646" y="384175"/>
                </a:lnTo>
                <a:lnTo>
                  <a:pt x="689571" y="384111"/>
                </a:lnTo>
                <a:lnTo>
                  <a:pt x="694982" y="384175"/>
                </a:lnTo>
                <a:lnTo>
                  <a:pt x="724801" y="398919"/>
                </a:lnTo>
                <a:lnTo>
                  <a:pt x="734250" y="430847"/>
                </a:lnTo>
                <a:lnTo>
                  <a:pt x="734250" y="304711"/>
                </a:lnTo>
                <a:lnTo>
                  <a:pt x="694982" y="299085"/>
                </a:lnTo>
                <a:lnTo>
                  <a:pt x="533400" y="299085"/>
                </a:lnTo>
                <a:lnTo>
                  <a:pt x="533400" y="671207"/>
                </a:lnTo>
                <a:lnTo>
                  <a:pt x="627646" y="671207"/>
                </a:lnTo>
                <a:lnTo>
                  <a:pt x="627646" y="561721"/>
                </a:lnTo>
                <a:lnTo>
                  <a:pt x="676605" y="561721"/>
                </a:lnTo>
                <a:lnTo>
                  <a:pt x="739787" y="671207"/>
                </a:lnTo>
                <a:lnTo>
                  <a:pt x="1078992" y="671207"/>
                </a:lnTo>
                <a:lnTo>
                  <a:pt x="1078992" y="655955"/>
                </a:lnTo>
                <a:lnTo>
                  <a:pt x="1078992" y="601726"/>
                </a:lnTo>
                <a:lnTo>
                  <a:pt x="1098588" y="632942"/>
                </a:lnTo>
                <a:lnTo>
                  <a:pt x="1127277" y="656183"/>
                </a:lnTo>
                <a:lnTo>
                  <a:pt x="1162443" y="671525"/>
                </a:lnTo>
                <a:lnTo>
                  <a:pt x="1201458" y="679018"/>
                </a:lnTo>
                <a:lnTo>
                  <a:pt x="1241679" y="678713"/>
                </a:lnTo>
                <a:lnTo>
                  <a:pt x="1280477" y="670674"/>
                </a:lnTo>
                <a:lnTo>
                  <a:pt x="1315224" y="654939"/>
                </a:lnTo>
                <a:lnTo>
                  <a:pt x="1343304" y="631596"/>
                </a:lnTo>
                <a:lnTo>
                  <a:pt x="1361440" y="601726"/>
                </a:lnTo>
                <a:lnTo>
                  <a:pt x="1362087" y="600671"/>
                </a:lnTo>
                <a:lnTo>
                  <a:pt x="1363345" y="593559"/>
                </a:lnTo>
                <a:lnTo>
                  <a:pt x="1368933" y="562229"/>
                </a:lnTo>
                <a:lnTo>
                  <a:pt x="1368933" y="558673"/>
                </a:lnTo>
                <a:lnTo>
                  <a:pt x="1391335" y="600595"/>
                </a:lnTo>
                <a:lnTo>
                  <a:pt x="1422349" y="633209"/>
                </a:lnTo>
                <a:lnTo>
                  <a:pt x="1459776" y="656488"/>
                </a:lnTo>
                <a:lnTo>
                  <a:pt x="1501457" y="670394"/>
                </a:lnTo>
                <a:lnTo>
                  <a:pt x="1545209" y="674878"/>
                </a:lnTo>
                <a:lnTo>
                  <a:pt x="1589722" y="670267"/>
                </a:lnTo>
                <a:lnTo>
                  <a:pt x="1632153" y="655815"/>
                </a:lnTo>
                <a:lnTo>
                  <a:pt x="1669529" y="630605"/>
                </a:lnTo>
                <a:lnTo>
                  <a:pt x="1698853" y="593750"/>
                </a:lnTo>
                <a:lnTo>
                  <a:pt x="1700885" y="588264"/>
                </a:lnTo>
                <a:lnTo>
                  <a:pt x="1717167" y="544322"/>
                </a:lnTo>
                <a:lnTo>
                  <a:pt x="1733245" y="585114"/>
                </a:lnTo>
                <a:lnTo>
                  <a:pt x="1756816" y="618553"/>
                </a:lnTo>
                <a:lnTo>
                  <a:pt x="1786407" y="644677"/>
                </a:lnTo>
                <a:lnTo>
                  <a:pt x="1820532" y="663448"/>
                </a:lnTo>
                <a:lnTo>
                  <a:pt x="1857705" y="674890"/>
                </a:lnTo>
                <a:lnTo>
                  <a:pt x="1896440" y="678992"/>
                </a:lnTo>
                <a:lnTo>
                  <a:pt x="1935264" y="675767"/>
                </a:lnTo>
                <a:lnTo>
                  <a:pt x="1972691" y="665200"/>
                </a:lnTo>
                <a:lnTo>
                  <a:pt x="2007247" y="647293"/>
                </a:lnTo>
                <a:lnTo>
                  <a:pt x="2037448" y="622046"/>
                </a:lnTo>
                <a:lnTo>
                  <a:pt x="2061806" y="589457"/>
                </a:lnTo>
                <a:lnTo>
                  <a:pt x="2078863" y="549529"/>
                </a:lnTo>
                <a:lnTo>
                  <a:pt x="2078863" y="671207"/>
                </a:lnTo>
                <a:lnTo>
                  <a:pt x="2175256" y="671207"/>
                </a:lnTo>
                <a:lnTo>
                  <a:pt x="2175256" y="549529"/>
                </a:lnTo>
                <a:lnTo>
                  <a:pt x="2175256" y="505333"/>
                </a:lnTo>
                <a:lnTo>
                  <a:pt x="2253107" y="588264"/>
                </a:lnTo>
                <a:lnTo>
                  <a:pt x="2263648" y="588264"/>
                </a:lnTo>
                <a:lnTo>
                  <a:pt x="2342134" y="505333"/>
                </a:lnTo>
                <a:lnTo>
                  <a:pt x="2342134" y="671207"/>
                </a:lnTo>
                <a:lnTo>
                  <a:pt x="2438400" y="671207"/>
                </a:lnTo>
                <a:lnTo>
                  <a:pt x="2438400" y="505333"/>
                </a:lnTo>
                <a:lnTo>
                  <a:pt x="2438400" y="459613"/>
                </a:lnTo>
                <a:lnTo>
                  <a:pt x="2438400" y="29794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83F22ABB-0972-3826-A55B-C9754CCA0DFB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38100">
              <a:lnSpc>
                <a:spcPct val="100000"/>
              </a:lnSpc>
              <a:spcBef>
                <a:spcPts val="400"/>
              </a:spcBef>
            </a:pPr>
            <a:fld id="{81D60167-4931-47E6-BA6A-407CBD079E47}" type="slidenum">
              <a:rPr lang="en-US" spc="-25" smtClean="0"/>
              <a:t>1</a:t>
            </a:fld>
            <a:endParaRPr lang="en-US" spc="-25" dirty="0"/>
          </a:p>
        </p:txBody>
      </p:sp>
      <p:sp>
        <p:nvSpPr>
          <p:cNvPr id="11" name="object 6">
            <a:extLst>
              <a:ext uri="{FF2B5EF4-FFF2-40B4-BE49-F238E27FC236}">
                <a16:creationId xmlns:a16="http://schemas.microsoft.com/office/drawing/2014/main" id="{A507461F-5E06-06B8-2D68-86224CCFEE79}"/>
              </a:ext>
            </a:extLst>
          </p:cNvPr>
          <p:cNvSpPr txBox="1"/>
          <p:nvPr/>
        </p:nvSpPr>
        <p:spPr>
          <a:xfrm>
            <a:off x="2339197" y="542006"/>
            <a:ext cx="4320540" cy="58028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lang="en-US" sz="1800" b="1" spc="100" dirty="0">
                <a:solidFill>
                  <a:schemeClr val="tx1"/>
                </a:solidFill>
                <a:latin typeface="Segoe UI Semilight"/>
                <a:cs typeface="Segoe UI Semilight"/>
              </a:rPr>
              <a:t>16</a:t>
            </a:r>
            <a:r>
              <a:rPr lang="en-US" altLang="zh-CN" sz="1800" b="1" spc="100" baseline="30000" dirty="0">
                <a:solidFill>
                  <a:schemeClr val="tx1"/>
                </a:solidFill>
                <a:latin typeface="Segoe UI Semilight"/>
                <a:cs typeface="Segoe UI Semilight"/>
              </a:rPr>
              <a:t>th</a:t>
            </a:r>
            <a:r>
              <a:rPr lang="en-US" altLang="zh-CN" sz="1800" b="1" spc="100" dirty="0">
                <a:solidFill>
                  <a:schemeClr val="tx1"/>
                </a:solidFill>
                <a:latin typeface="Segoe UI Semilight"/>
                <a:cs typeface="Segoe UI Semilight"/>
              </a:rPr>
              <a:t> </a:t>
            </a:r>
            <a:r>
              <a:rPr lang="en-US" sz="1800" b="1" spc="100" dirty="0" err="1">
                <a:solidFill>
                  <a:schemeClr val="tx1"/>
                </a:solidFill>
                <a:latin typeface="Segoe UI Semilight"/>
                <a:cs typeface="Segoe UI Semilight"/>
              </a:rPr>
              <a:t>Aluminium</a:t>
            </a:r>
            <a:r>
              <a:rPr lang="en-US" sz="1800" b="1" spc="100" dirty="0">
                <a:solidFill>
                  <a:schemeClr val="tx1"/>
                </a:solidFill>
                <a:latin typeface="Segoe UI Semilight"/>
                <a:cs typeface="Segoe UI Semilight"/>
              </a:rPr>
              <a:t> Raw Materials Summit</a:t>
            </a:r>
          </a:p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lang="en-US" b="1" spc="100" dirty="0">
                <a:solidFill>
                  <a:schemeClr val="tx1"/>
                </a:solidFill>
                <a:latin typeface="Segoe UI Semilight"/>
                <a:cs typeface="Segoe UI Semilight"/>
              </a:rPr>
              <a:t>May 28-29, 2026 Haikou, China</a:t>
            </a:r>
            <a:endParaRPr sz="1800" b="1" dirty="0">
              <a:solidFill>
                <a:schemeClr val="tx1"/>
              </a:solidFill>
              <a:latin typeface="Segoe UI Semilight"/>
              <a:cs typeface="Segoe UI Semiligh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669322" y="1818484"/>
            <a:ext cx="7560278" cy="273459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82245" marR="7620" indent="-170180" algn="just">
              <a:lnSpc>
                <a:spcPct val="99600"/>
              </a:lnSpc>
              <a:spcBef>
                <a:spcPts val="1800"/>
              </a:spcBef>
              <a:buClr>
                <a:srgbClr val="00A8E0"/>
              </a:buClr>
              <a:buFont typeface="Cambria Math"/>
              <a:buChar char="◇"/>
              <a:tabLst>
                <a:tab pos="184150" algn="l"/>
              </a:tabLst>
            </a:pPr>
            <a:r>
              <a:rPr sz="1400" b="0" dirty="0">
                <a:solidFill>
                  <a:srgbClr val="404040"/>
                </a:solidFill>
                <a:latin typeface="Segoe UI Semilight"/>
                <a:cs typeface="Segoe UI Semilight"/>
              </a:rPr>
              <a:t>Based</a:t>
            </a:r>
            <a:r>
              <a:rPr sz="1400" b="0" spc="155" dirty="0">
                <a:solidFill>
                  <a:srgbClr val="404040"/>
                </a:solidFill>
                <a:latin typeface="Segoe UI Semilight"/>
                <a:cs typeface="Segoe UI Semilight"/>
              </a:rPr>
              <a:t> </a:t>
            </a:r>
            <a:r>
              <a:rPr sz="1400" b="0" dirty="0">
                <a:solidFill>
                  <a:srgbClr val="404040"/>
                </a:solidFill>
                <a:latin typeface="Segoe UI Semilight"/>
                <a:cs typeface="Segoe UI Semilight"/>
              </a:rPr>
              <a:t>in</a:t>
            </a:r>
            <a:r>
              <a:rPr sz="1400" b="0" spc="110" dirty="0">
                <a:solidFill>
                  <a:srgbClr val="404040"/>
                </a:solidFill>
                <a:latin typeface="Segoe UI Semilight"/>
                <a:cs typeface="Segoe UI Semilight"/>
              </a:rPr>
              <a:t> </a:t>
            </a:r>
            <a:r>
              <a:rPr sz="1400" b="0" dirty="0">
                <a:solidFill>
                  <a:srgbClr val="404040"/>
                </a:solidFill>
                <a:latin typeface="Segoe UI Semilight"/>
                <a:cs typeface="Segoe UI Semilight"/>
              </a:rPr>
              <a:t>Switzerland</a:t>
            </a:r>
            <a:r>
              <a:rPr sz="1400" b="0" spc="140" dirty="0">
                <a:solidFill>
                  <a:srgbClr val="404040"/>
                </a:solidFill>
                <a:latin typeface="Segoe UI Semilight"/>
                <a:cs typeface="Segoe UI Semilight"/>
              </a:rPr>
              <a:t> </a:t>
            </a:r>
            <a:r>
              <a:rPr sz="1400" b="0" dirty="0">
                <a:solidFill>
                  <a:srgbClr val="404040"/>
                </a:solidFill>
                <a:latin typeface="Segoe UI Semilight"/>
                <a:cs typeface="Segoe UI Semilight"/>
              </a:rPr>
              <a:t>and</a:t>
            </a:r>
            <a:r>
              <a:rPr sz="1400" b="0" spc="85" dirty="0">
                <a:solidFill>
                  <a:srgbClr val="404040"/>
                </a:solidFill>
                <a:latin typeface="Segoe UI Semilight"/>
                <a:cs typeface="Segoe UI Semilight"/>
              </a:rPr>
              <a:t> </a:t>
            </a:r>
            <a:r>
              <a:rPr sz="1400" b="0" dirty="0">
                <a:solidFill>
                  <a:srgbClr val="404040"/>
                </a:solidFill>
                <a:latin typeface="Segoe UI Semilight"/>
                <a:cs typeface="Segoe UI Semilight"/>
              </a:rPr>
              <a:t>the</a:t>
            </a:r>
            <a:r>
              <a:rPr sz="1400" b="0" spc="155" dirty="0">
                <a:solidFill>
                  <a:srgbClr val="404040"/>
                </a:solidFill>
                <a:latin typeface="Segoe UI Semilight"/>
                <a:cs typeface="Segoe UI Semilight"/>
              </a:rPr>
              <a:t> </a:t>
            </a:r>
            <a:r>
              <a:rPr sz="1400" b="0" dirty="0">
                <a:solidFill>
                  <a:srgbClr val="404040"/>
                </a:solidFill>
                <a:latin typeface="Segoe UI Semilight"/>
                <a:cs typeface="Segoe UI Semilight"/>
              </a:rPr>
              <a:t>UAE,</a:t>
            </a:r>
            <a:r>
              <a:rPr sz="1400" b="0" spc="110" dirty="0">
                <a:solidFill>
                  <a:srgbClr val="404040"/>
                </a:solidFill>
                <a:latin typeface="Segoe UI Semilight"/>
                <a:cs typeface="Segoe UI Semilight"/>
              </a:rPr>
              <a:t> </a:t>
            </a:r>
            <a:r>
              <a:rPr sz="1400" b="0" dirty="0">
                <a:solidFill>
                  <a:srgbClr val="404040"/>
                </a:solidFill>
                <a:latin typeface="Segoe UI Semilight"/>
                <a:cs typeface="Segoe UI Semilight"/>
              </a:rPr>
              <a:t>Rescom</a:t>
            </a:r>
            <a:r>
              <a:rPr sz="1400" b="0" spc="160" dirty="0">
                <a:solidFill>
                  <a:srgbClr val="404040"/>
                </a:solidFill>
                <a:latin typeface="Segoe UI Semilight"/>
                <a:cs typeface="Segoe UI Semilight"/>
              </a:rPr>
              <a:t> </a:t>
            </a:r>
            <a:r>
              <a:rPr sz="1400" b="0" dirty="0">
                <a:solidFill>
                  <a:srgbClr val="404040"/>
                </a:solidFill>
                <a:latin typeface="Segoe UI Semilight"/>
                <a:cs typeface="Segoe UI Semilight"/>
              </a:rPr>
              <a:t>is</a:t>
            </a:r>
            <a:r>
              <a:rPr sz="1400" b="0" spc="120" dirty="0">
                <a:solidFill>
                  <a:srgbClr val="404040"/>
                </a:solidFill>
                <a:latin typeface="Segoe UI Semilight"/>
                <a:cs typeface="Segoe UI Semilight"/>
              </a:rPr>
              <a:t> </a:t>
            </a:r>
            <a:r>
              <a:rPr lang="en-US" sz="1400" b="0" dirty="0">
                <a:solidFill>
                  <a:srgbClr val="404040"/>
                </a:solidFill>
                <a:latin typeface="Segoe UI Semilight"/>
                <a:cs typeface="Segoe UI Semilight"/>
              </a:rPr>
              <a:t>a </a:t>
            </a:r>
            <a:r>
              <a:rPr sz="1400" b="0" dirty="0">
                <a:solidFill>
                  <a:srgbClr val="404040"/>
                </a:solidFill>
                <a:latin typeface="Segoe UI Semilight"/>
                <a:cs typeface="Segoe UI Semilight"/>
              </a:rPr>
              <a:t>mineral</a:t>
            </a:r>
            <a:r>
              <a:rPr sz="1400" b="0" spc="35" dirty="0">
                <a:solidFill>
                  <a:srgbClr val="404040"/>
                </a:solidFill>
                <a:latin typeface="Segoe UI Semilight"/>
                <a:cs typeface="Segoe UI Semilight"/>
              </a:rPr>
              <a:t> </a:t>
            </a:r>
            <a:r>
              <a:rPr sz="1400" b="0" dirty="0">
                <a:solidFill>
                  <a:srgbClr val="404040"/>
                </a:solidFill>
                <a:latin typeface="Segoe UI Semilight"/>
                <a:cs typeface="Segoe UI Semilight"/>
              </a:rPr>
              <a:t>and</a:t>
            </a:r>
            <a:r>
              <a:rPr sz="1400" b="0" spc="85" dirty="0">
                <a:solidFill>
                  <a:srgbClr val="404040"/>
                </a:solidFill>
                <a:latin typeface="Segoe UI Semilight"/>
                <a:cs typeface="Segoe UI Semilight"/>
              </a:rPr>
              <a:t> </a:t>
            </a:r>
            <a:r>
              <a:rPr sz="1400" b="0" dirty="0">
                <a:solidFill>
                  <a:srgbClr val="404040"/>
                </a:solidFill>
                <a:latin typeface="Segoe UI Semilight"/>
                <a:cs typeface="Segoe UI Semilight"/>
              </a:rPr>
              <a:t>metal</a:t>
            </a:r>
            <a:r>
              <a:rPr sz="1400" b="0" spc="110" dirty="0">
                <a:solidFill>
                  <a:srgbClr val="404040"/>
                </a:solidFill>
                <a:latin typeface="Segoe UI Semilight"/>
                <a:cs typeface="Segoe UI Semilight"/>
              </a:rPr>
              <a:t> </a:t>
            </a:r>
            <a:r>
              <a:rPr sz="1400" b="0" dirty="0">
                <a:solidFill>
                  <a:srgbClr val="404040"/>
                </a:solidFill>
                <a:latin typeface="Segoe UI Semilight"/>
                <a:cs typeface="Segoe UI Semilight"/>
              </a:rPr>
              <a:t>conglomerate</a:t>
            </a:r>
            <a:r>
              <a:rPr lang="en-US" sz="1400" b="0" dirty="0">
                <a:solidFill>
                  <a:srgbClr val="404040"/>
                </a:solidFill>
                <a:latin typeface="Segoe UI Semilight"/>
                <a:cs typeface="Segoe UI Semilight"/>
              </a:rPr>
              <a:t>, operating predominantly</a:t>
            </a:r>
            <a:r>
              <a:rPr sz="1400" b="0" spc="105" dirty="0">
                <a:solidFill>
                  <a:srgbClr val="404040"/>
                </a:solidFill>
                <a:latin typeface="Segoe UI Semilight"/>
                <a:cs typeface="Segoe UI Semilight"/>
              </a:rPr>
              <a:t> </a:t>
            </a:r>
            <a:r>
              <a:rPr sz="1400" b="0" dirty="0">
                <a:solidFill>
                  <a:srgbClr val="404040"/>
                </a:solidFill>
                <a:latin typeface="Segoe UI Semilight"/>
                <a:cs typeface="Segoe UI Semilight"/>
              </a:rPr>
              <a:t>in</a:t>
            </a:r>
            <a:r>
              <a:rPr sz="1400" b="0" spc="40" dirty="0">
                <a:solidFill>
                  <a:srgbClr val="404040"/>
                </a:solidFill>
                <a:latin typeface="Segoe UI Semilight"/>
                <a:cs typeface="Segoe UI Semilight"/>
              </a:rPr>
              <a:t> </a:t>
            </a:r>
            <a:r>
              <a:rPr sz="1400" b="0" spc="-25" dirty="0">
                <a:solidFill>
                  <a:srgbClr val="404040"/>
                </a:solidFill>
                <a:latin typeface="Segoe UI Semilight"/>
                <a:cs typeface="Segoe UI Semilight"/>
              </a:rPr>
              <a:t>the </a:t>
            </a:r>
            <a:r>
              <a:rPr sz="1400" b="0" dirty="0">
                <a:solidFill>
                  <a:srgbClr val="404040"/>
                </a:solidFill>
                <a:latin typeface="Segoe UI Semilight"/>
                <a:cs typeface="Segoe UI Semilight"/>
              </a:rPr>
              <a:t>GCC</a:t>
            </a:r>
            <a:r>
              <a:rPr sz="1400" b="0" spc="-35" dirty="0">
                <a:solidFill>
                  <a:srgbClr val="404040"/>
                </a:solidFill>
                <a:latin typeface="Segoe UI Semilight"/>
                <a:cs typeface="Segoe UI Semilight"/>
              </a:rPr>
              <a:t> </a:t>
            </a:r>
            <a:r>
              <a:rPr sz="1400" b="0" dirty="0">
                <a:solidFill>
                  <a:srgbClr val="404040"/>
                </a:solidFill>
                <a:latin typeface="Segoe UI Semilight"/>
                <a:cs typeface="Segoe UI Semilight"/>
              </a:rPr>
              <a:t>and</a:t>
            </a:r>
            <a:r>
              <a:rPr sz="1400" b="0" spc="20" dirty="0">
                <a:solidFill>
                  <a:srgbClr val="404040"/>
                </a:solidFill>
                <a:latin typeface="Segoe UI Semilight"/>
                <a:cs typeface="Segoe UI Semilight"/>
              </a:rPr>
              <a:t> </a:t>
            </a:r>
            <a:r>
              <a:rPr sz="1400" b="0" spc="-10" dirty="0">
                <a:solidFill>
                  <a:srgbClr val="404040"/>
                </a:solidFill>
                <a:latin typeface="Segoe UI Semilight"/>
                <a:cs typeface="Segoe UI Semilight"/>
              </a:rPr>
              <a:t>Asia-</a:t>
            </a:r>
            <a:r>
              <a:rPr sz="1400" b="0" dirty="0">
                <a:solidFill>
                  <a:srgbClr val="404040"/>
                </a:solidFill>
                <a:latin typeface="Segoe UI Semilight"/>
                <a:cs typeface="Segoe UI Semilight"/>
              </a:rPr>
              <a:t>Pacific regions</a:t>
            </a:r>
            <a:r>
              <a:rPr sz="1400" b="0" spc="-15" dirty="0">
                <a:solidFill>
                  <a:srgbClr val="404040"/>
                </a:solidFill>
                <a:latin typeface="Segoe UI Semilight"/>
                <a:cs typeface="Segoe UI Semilight"/>
              </a:rPr>
              <a:t> </a:t>
            </a:r>
            <a:r>
              <a:rPr sz="1400" b="0" dirty="0">
                <a:solidFill>
                  <a:srgbClr val="404040"/>
                </a:solidFill>
                <a:latin typeface="Segoe UI Semilight"/>
                <a:cs typeface="Segoe UI Semilight"/>
              </a:rPr>
              <a:t>with</a:t>
            </a:r>
            <a:r>
              <a:rPr sz="1400" b="0" spc="-30" dirty="0">
                <a:solidFill>
                  <a:srgbClr val="404040"/>
                </a:solidFill>
                <a:latin typeface="Segoe UI Semilight"/>
                <a:cs typeface="Segoe UI Semilight"/>
              </a:rPr>
              <a:t> </a:t>
            </a:r>
            <a:r>
              <a:rPr sz="1400" b="0" dirty="0">
                <a:solidFill>
                  <a:srgbClr val="404040"/>
                </a:solidFill>
                <a:latin typeface="Segoe UI Semilight"/>
                <a:cs typeface="Segoe UI Semilight"/>
              </a:rPr>
              <a:t>five</a:t>
            </a:r>
            <a:r>
              <a:rPr sz="1400" b="0" spc="15" dirty="0">
                <a:solidFill>
                  <a:srgbClr val="404040"/>
                </a:solidFill>
                <a:latin typeface="Segoe UI Semilight"/>
                <a:cs typeface="Segoe UI Semilight"/>
              </a:rPr>
              <a:t> </a:t>
            </a:r>
            <a:r>
              <a:rPr sz="1400" b="0" dirty="0">
                <a:solidFill>
                  <a:srgbClr val="404040"/>
                </a:solidFill>
                <a:latin typeface="Segoe UI Semilight"/>
                <a:cs typeface="Segoe UI Semilight"/>
              </a:rPr>
              <a:t>decades</a:t>
            </a:r>
            <a:r>
              <a:rPr sz="1400" b="0" spc="-15" dirty="0">
                <a:solidFill>
                  <a:srgbClr val="404040"/>
                </a:solidFill>
                <a:latin typeface="Segoe UI Semilight"/>
                <a:cs typeface="Segoe UI Semilight"/>
              </a:rPr>
              <a:t> </a:t>
            </a:r>
            <a:r>
              <a:rPr sz="1400" b="0" dirty="0">
                <a:solidFill>
                  <a:srgbClr val="404040"/>
                </a:solidFill>
                <a:latin typeface="Segoe UI Semilight"/>
                <a:cs typeface="Segoe UI Semilight"/>
              </a:rPr>
              <a:t>of</a:t>
            </a:r>
            <a:r>
              <a:rPr sz="1400" b="0" spc="-40" dirty="0">
                <a:solidFill>
                  <a:srgbClr val="404040"/>
                </a:solidFill>
                <a:latin typeface="Segoe UI Semilight"/>
                <a:cs typeface="Segoe UI Semilight"/>
              </a:rPr>
              <a:t> </a:t>
            </a:r>
            <a:r>
              <a:rPr sz="1400" b="0" dirty="0">
                <a:solidFill>
                  <a:srgbClr val="404040"/>
                </a:solidFill>
                <a:latin typeface="Segoe UI Semilight"/>
                <a:cs typeface="Segoe UI Semilight"/>
              </a:rPr>
              <a:t>experience</a:t>
            </a:r>
            <a:r>
              <a:rPr sz="1400" b="0" spc="5" dirty="0">
                <a:solidFill>
                  <a:srgbClr val="404040"/>
                </a:solidFill>
                <a:latin typeface="Segoe UI Semilight"/>
                <a:cs typeface="Segoe UI Semilight"/>
              </a:rPr>
              <a:t> </a:t>
            </a:r>
            <a:r>
              <a:rPr sz="1400" b="0" dirty="0">
                <a:solidFill>
                  <a:srgbClr val="404040"/>
                </a:solidFill>
                <a:latin typeface="Segoe UI Semilight"/>
                <a:cs typeface="Segoe UI Semilight"/>
              </a:rPr>
              <a:t>and</a:t>
            </a:r>
            <a:r>
              <a:rPr sz="1400" b="0" spc="20" dirty="0">
                <a:solidFill>
                  <a:srgbClr val="404040"/>
                </a:solidFill>
                <a:latin typeface="Segoe UI Semilight"/>
                <a:cs typeface="Segoe UI Semilight"/>
              </a:rPr>
              <a:t> </a:t>
            </a:r>
            <a:r>
              <a:rPr sz="1400" b="0" dirty="0">
                <a:solidFill>
                  <a:srgbClr val="404040"/>
                </a:solidFill>
                <a:latin typeface="Segoe UI Semilight"/>
                <a:cs typeface="Segoe UI Semilight"/>
              </a:rPr>
              <a:t>strategic</a:t>
            </a:r>
            <a:r>
              <a:rPr sz="1400" b="0" spc="10" dirty="0">
                <a:solidFill>
                  <a:srgbClr val="404040"/>
                </a:solidFill>
                <a:latin typeface="Segoe UI Semilight"/>
                <a:cs typeface="Segoe UI Semilight"/>
              </a:rPr>
              <a:t> </a:t>
            </a:r>
            <a:r>
              <a:rPr sz="1400" b="0" dirty="0">
                <a:solidFill>
                  <a:srgbClr val="404040"/>
                </a:solidFill>
                <a:latin typeface="Segoe UI Semilight"/>
                <a:cs typeface="Segoe UI Semilight"/>
              </a:rPr>
              <a:t>investments</a:t>
            </a:r>
            <a:r>
              <a:rPr sz="1400" b="0" spc="-25" dirty="0">
                <a:solidFill>
                  <a:srgbClr val="404040"/>
                </a:solidFill>
                <a:latin typeface="Segoe UI Semilight"/>
                <a:cs typeface="Segoe UI Semilight"/>
              </a:rPr>
              <a:t> </a:t>
            </a:r>
            <a:r>
              <a:rPr sz="1400" b="0" dirty="0">
                <a:solidFill>
                  <a:srgbClr val="404040"/>
                </a:solidFill>
                <a:latin typeface="Segoe UI Semilight"/>
                <a:cs typeface="Segoe UI Semilight"/>
              </a:rPr>
              <a:t>across</a:t>
            </a:r>
            <a:r>
              <a:rPr sz="1400" b="0" spc="-20" dirty="0">
                <a:solidFill>
                  <a:srgbClr val="404040"/>
                </a:solidFill>
                <a:latin typeface="Segoe UI Semilight"/>
                <a:cs typeface="Segoe UI Semilight"/>
              </a:rPr>
              <a:t> </a:t>
            </a:r>
            <a:r>
              <a:rPr sz="1400" b="0" dirty="0">
                <a:solidFill>
                  <a:srgbClr val="404040"/>
                </a:solidFill>
                <a:latin typeface="Segoe UI Semilight"/>
                <a:cs typeface="Segoe UI Semilight"/>
              </a:rPr>
              <a:t>the</a:t>
            </a:r>
            <a:r>
              <a:rPr sz="1400" b="0" spc="15" dirty="0">
                <a:solidFill>
                  <a:srgbClr val="404040"/>
                </a:solidFill>
                <a:latin typeface="Segoe UI Semilight"/>
                <a:cs typeface="Segoe UI Semilight"/>
              </a:rPr>
              <a:t> </a:t>
            </a:r>
            <a:r>
              <a:rPr sz="1400" b="0" spc="-10" dirty="0">
                <a:solidFill>
                  <a:srgbClr val="404040"/>
                </a:solidFill>
                <a:latin typeface="Segoe UI Semilight"/>
                <a:cs typeface="Segoe UI Semilight"/>
              </a:rPr>
              <a:t>spectrum </a:t>
            </a:r>
            <a:r>
              <a:rPr sz="1400" b="0" dirty="0">
                <a:solidFill>
                  <a:srgbClr val="404040"/>
                </a:solidFill>
                <a:latin typeface="Segoe UI Semilight"/>
                <a:cs typeface="Segoe UI Semilight"/>
              </a:rPr>
              <a:t>in</a:t>
            </a:r>
            <a:r>
              <a:rPr sz="1400" b="0" spc="-5" dirty="0">
                <a:solidFill>
                  <a:srgbClr val="404040"/>
                </a:solidFill>
                <a:latin typeface="Segoe UI Semilight"/>
                <a:cs typeface="Segoe UI Semilight"/>
              </a:rPr>
              <a:t> </a:t>
            </a:r>
            <a:r>
              <a:rPr sz="1400" b="0" dirty="0">
                <a:solidFill>
                  <a:srgbClr val="404040"/>
                </a:solidFill>
                <a:latin typeface="Segoe UI Semilight"/>
                <a:cs typeface="Segoe UI Semilight"/>
              </a:rPr>
              <a:t>mining,</a:t>
            </a:r>
            <a:r>
              <a:rPr sz="1400" b="0" spc="5" dirty="0">
                <a:solidFill>
                  <a:srgbClr val="404040"/>
                </a:solidFill>
                <a:latin typeface="Segoe UI Semilight"/>
                <a:cs typeface="Segoe UI Semilight"/>
              </a:rPr>
              <a:t> </a:t>
            </a:r>
            <a:r>
              <a:rPr sz="1400" b="0" dirty="0">
                <a:solidFill>
                  <a:srgbClr val="404040"/>
                </a:solidFill>
                <a:latin typeface="Segoe UI Semilight"/>
                <a:cs typeface="Segoe UI Semilight"/>
              </a:rPr>
              <a:t>trading</a:t>
            </a:r>
            <a:r>
              <a:rPr sz="1400" b="0" spc="-20" dirty="0">
                <a:solidFill>
                  <a:srgbClr val="404040"/>
                </a:solidFill>
                <a:latin typeface="Segoe UI Semilight"/>
                <a:cs typeface="Segoe UI Semilight"/>
              </a:rPr>
              <a:t> </a:t>
            </a:r>
            <a:r>
              <a:rPr sz="1400" b="0" dirty="0">
                <a:solidFill>
                  <a:srgbClr val="404040"/>
                </a:solidFill>
                <a:latin typeface="Segoe UI Semilight"/>
                <a:cs typeface="Segoe UI Semilight"/>
              </a:rPr>
              <a:t>and</a:t>
            </a:r>
            <a:r>
              <a:rPr sz="1400" b="0" spc="-25" dirty="0">
                <a:solidFill>
                  <a:srgbClr val="404040"/>
                </a:solidFill>
                <a:latin typeface="Segoe UI Semilight"/>
                <a:cs typeface="Segoe UI Semilight"/>
              </a:rPr>
              <a:t> </a:t>
            </a:r>
            <a:r>
              <a:rPr sz="1400" b="0" spc="-10" dirty="0">
                <a:solidFill>
                  <a:srgbClr val="404040"/>
                </a:solidFill>
                <a:latin typeface="Segoe UI Semilight"/>
                <a:cs typeface="Segoe UI Semilight"/>
              </a:rPr>
              <a:t>processing.</a:t>
            </a:r>
            <a:endParaRPr sz="1400" dirty="0">
              <a:latin typeface="Segoe UI Semilight"/>
              <a:cs typeface="Segoe UI Semilight"/>
            </a:endParaRPr>
          </a:p>
          <a:p>
            <a:pPr marL="182245" marR="5080" indent="-170180" algn="just">
              <a:lnSpc>
                <a:spcPct val="102400"/>
              </a:lnSpc>
              <a:spcBef>
                <a:spcPts val="1800"/>
              </a:spcBef>
              <a:buClr>
                <a:srgbClr val="00A8E0"/>
              </a:buClr>
              <a:buFont typeface="Cambria Math"/>
              <a:buChar char="◇"/>
              <a:tabLst>
                <a:tab pos="184150" algn="l"/>
              </a:tabLst>
            </a:pPr>
            <a:r>
              <a:rPr sz="1400" b="0" dirty="0">
                <a:solidFill>
                  <a:srgbClr val="404040"/>
                </a:solidFill>
                <a:latin typeface="Segoe UI Semilight"/>
                <a:cs typeface="Segoe UI Semilight"/>
              </a:rPr>
              <a:t>KCap,</a:t>
            </a:r>
            <a:r>
              <a:rPr sz="1400" b="0" spc="-35" dirty="0">
                <a:solidFill>
                  <a:srgbClr val="404040"/>
                </a:solidFill>
                <a:latin typeface="Segoe UI Semilight"/>
                <a:cs typeface="Segoe UI Semilight"/>
              </a:rPr>
              <a:t> </a:t>
            </a:r>
            <a:r>
              <a:rPr sz="1400" b="0" dirty="0">
                <a:solidFill>
                  <a:srgbClr val="404040"/>
                </a:solidFill>
                <a:latin typeface="Segoe UI Semilight"/>
                <a:cs typeface="Segoe UI Semilight"/>
              </a:rPr>
              <a:t>as</a:t>
            </a:r>
            <a:r>
              <a:rPr sz="1400" b="0" spc="45" dirty="0">
                <a:solidFill>
                  <a:srgbClr val="404040"/>
                </a:solidFill>
                <a:latin typeface="Segoe UI Semilight"/>
                <a:cs typeface="Segoe UI Semilight"/>
              </a:rPr>
              <a:t> </a:t>
            </a:r>
            <a:r>
              <a:rPr sz="1400" b="0" dirty="0">
                <a:solidFill>
                  <a:srgbClr val="404040"/>
                </a:solidFill>
                <a:latin typeface="Segoe UI Semilight"/>
                <a:cs typeface="Segoe UI Semilight"/>
              </a:rPr>
              <a:t>the</a:t>
            </a:r>
            <a:r>
              <a:rPr sz="1400" b="0" spc="70" dirty="0">
                <a:solidFill>
                  <a:srgbClr val="404040"/>
                </a:solidFill>
                <a:latin typeface="Segoe UI Semilight"/>
                <a:cs typeface="Segoe UI Semilight"/>
              </a:rPr>
              <a:t> </a:t>
            </a:r>
            <a:r>
              <a:rPr sz="1400" b="0" dirty="0">
                <a:solidFill>
                  <a:srgbClr val="404040"/>
                </a:solidFill>
                <a:latin typeface="Segoe UI Semilight"/>
                <a:cs typeface="Segoe UI Semilight"/>
              </a:rPr>
              <a:t>investment</a:t>
            </a:r>
            <a:r>
              <a:rPr sz="1400" b="0" spc="5" dirty="0">
                <a:solidFill>
                  <a:srgbClr val="404040"/>
                </a:solidFill>
                <a:latin typeface="Segoe UI Semilight"/>
                <a:cs typeface="Segoe UI Semilight"/>
              </a:rPr>
              <a:t> </a:t>
            </a:r>
            <a:r>
              <a:rPr sz="1400" b="0" dirty="0">
                <a:solidFill>
                  <a:srgbClr val="404040"/>
                </a:solidFill>
                <a:latin typeface="Segoe UI Semilight"/>
                <a:cs typeface="Segoe UI Semilight"/>
              </a:rPr>
              <a:t>arm</a:t>
            </a:r>
            <a:r>
              <a:rPr sz="1400" b="0" spc="5" dirty="0">
                <a:solidFill>
                  <a:srgbClr val="404040"/>
                </a:solidFill>
                <a:latin typeface="Segoe UI Semilight"/>
                <a:cs typeface="Segoe UI Semilight"/>
              </a:rPr>
              <a:t> </a:t>
            </a:r>
            <a:r>
              <a:rPr sz="1400" b="0" dirty="0">
                <a:solidFill>
                  <a:srgbClr val="404040"/>
                </a:solidFill>
                <a:latin typeface="Segoe UI Semilight"/>
                <a:cs typeface="Segoe UI Semilight"/>
              </a:rPr>
              <a:t>of</a:t>
            </a:r>
            <a:r>
              <a:rPr sz="1400" b="0" spc="25" dirty="0">
                <a:solidFill>
                  <a:srgbClr val="404040"/>
                </a:solidFill>
                <a:latin typeface="Segoe UI Semilight"/>
                <a:cs typeface="Segoe UI Semilight"/>
              </a:rPr>
              <a:t> </a:t>
            </a:r>
            <a:r>
              <a:rPr sz="1400" b="0" dirty="0">
                <a:solidFill>
                  <a:srgbClr val="404040"/>
                </a:solidFill>
                <a:latin typeface="Segoe UI Semilight"/>
                <a:cs typeface="Segoe UI Semilight"/>
              </a:rPr>
              <a:t>Rescom,</a:t>
            </a:r>
            <a:r>
              <a:rPr sz="1400" b="0" spc="35" dirty="0">
                <a:solidFill>
                  <a:srgbClr val="404040"/>
                </a:solidFill>
                <a:latin typeface="Segoe UI Semilight"/>
                <a:cs typeface="Segoe UI Semilight"/>
              </a:rPr>
              <a:t> </a:t>
            </a:r>
            <a:r>
              <a:rPr sz="1400" b="0" dirty="0">
                <a:solidFill>
                  <a:srgbClr val="404040"/>
                </a:solidFill>
                <a:latin typeface="Segoe UI Semilight"/>
                <a:cs typeface="Segoe UI Semilight"/>
              </a:rPr>
              <a:t>facilitates</a:t>
            </a:r>
            <a:r>
              <a:rPr sz="1400" b="0" spc="55" dirty="0">
                <a:solidFill>
                  <a:srgbClr val="404040"/>
                </a:solidFill>
                <a:latin typeface="Segoe UI Semilight"/>
                <a:cs typeface="Segoe UI Semilight"/>
              </a:rPr>
              <a:t> </a:t>
            </a:r>
            <a:r>
              <a:rPr sz="1400" b="0" dirty="0">
                <a:solidFill>
                  <a:srgbClr val="404040"/>
                </a:solidFill>
                <a:latin typeface="Segoe UI Semilight"/>
                <a:cs typeface="Segoe UI Semilight"/>
              </a:rPr>
              <a:t>collaborations,</a:t>
            </a:r>
            <a:r>
              <a:rPr sz="1400" b="0" spc="40" dirty="0">
                <a:solidFill>
                  <a:srgbClr val="404040"/>
                </a:solidFill>
                <a:latin typeface="Segoe UI Semilight"/>
                <a:cs typeface="Segoe UI Semilight"/>
              </a:rPr>
              <a:t> </a:t>
            </a:r>
            <a:r>
              <a:rPr sz="1400" b="0" dirty="0">
                <a:solidFill>
                  <a:srgbClr val="404040"/>
                </a:solidFill>
                <a:latin typeface="Segoe UI Semilight"/>
                <a:cs typeface="Segoe UI Semilight"/>
              </a:rPr>
              <a:t>JVs</a:t>
            </a:r>
            <a:r>
              <a:rPr sz="1400" b="0" spc="45" dirty="0">
                <a:solidFill>
                  <a:srgbClr val="404040"/>
                </a:solidFill>
                <a:latin typeface="Segoe UI Semilight"/>
                <a:cs typeface="Segoe UI Semilight"/>
              </a:rPr>
              <a:t> </a:t>
            </a:r>
            <a:r>
              <a:rPr sz="1400" b="0" dirty="0">
                <a:solidFill>
                  <a:srgbClr val="404040"/>
                </a:solidFill>
                <a:latin typeface="Segoe UI Semilight"/>
                <a:cs typeface="Segoe UI Semilight"/>
              </a:rPr>
              <a:t>and</a:t>
            </a:r>
            <a:r>
              <a:rPr sz="1400" b="0" spc="75" dirty="0">
                <a:solidFill>
                  <a:srgbClr val="404040"/>
                </a:solidFill>
                <a:latin typeface="Segoe UI Semilight"/>
                <a:cs typeface="Segoe UI Semilight"/>
              </a:rPr>
              <a:t> </a:t>
            </a:r>
            <a:r>
              <a:rPr sz="1400" b="0" dirty="0">
                <a:solidFill>
                  <a:srgbClr val="404040"/>
                </a:solidFill>
                <a:latin typeface="Segoe UI Semilight"/>
                <a:cs typeface="Segoe UI Semilight"/>
              </a:rPr>
              <a:t>strategic</a:t>
            </a:r>
            <a:r>
              <a:rPr sz="1400" b="0" spc="65" dirty="0">
                <a:solidFill>
                  <a:srgbClr val="404040"/>
                </a:solidFill>
                <a:latin typeface="Segoe UI Semilight"/>
                <a:cs typeface="Segoe UI Semilight"/>
              </a:rPr>
              <a:t> </a:t>
            </a:r>
            <a:r>
              <a:rPr sz="1400" b="0" dirty="0">
                <a:solidFill>
                  <a:srgbClr val="404040"/>
                </a:solidFill>
                <a:latin typeface="Segoe UI Semilight"/>
                <a:cs typeface="Segoe UI Semilight"/>
              </a:rPr>
              <a:t>investments</a:t>
            </a:r>
            <a:r>
              <a:rPr sz="1400" b="0" spc="50" dirty="0">
                <a:solidFill>
                  <a:srgbClr val="404040"/>
                </a:solidFill>
                <a:latin typeface="Segoe UI Semilight"/>
                <a:cs typeface="Segoe UI Semilight"/>
              </a:rPr>
              <a:t> </a:t>
            </a:r>
            <a:r>
              <a:rPr sz="1400" b="0" dirty="0">
                <a:solidFill>
                  <a:srgbClr val="404040"/>
                </a:solidFill>
                <a:latin typeface="Segoe UI Semilight"/>
                <a:cs typeface="Segoe UI Semilight"/>
              </a:rPr>
              <a:t>in</a:t>
            </a:r>
            <a:r>
              <a:rPr sz="1400" b="0" spc="40" dirty="0">
                <a:solidFill>
                  <a:srgbClr val="404040"/>
                </a:solidFill>
                <a:latin typeface="Segoe UI Semilight"/>
                <a:cs typeface="Segoe UI Semilight"/>
              </a:rPr>
              <a:t> </a:t>
            </a:r>
            <a:r>
              <a:rPr sz="1400" b="0" spc="-10" dirty="0">
                <a:solidFill>
                  <a:srgbClr val="404040"/>
                </a:solidFill>
                <a:latin typeface="Segoe UI Semilight"/>
                <a:cs typeface="Segoe UI Semilight"/>
              </a:rPr>
              <a:t>industry </a:t>
            </a:r>
            <a:r>
              <a:rPr sz="1400" b="0" dirty="0">
                <a:solidFill>
                  <a:srgbClr val="404040"/>
                </a:solidFill>
                <a:latin typeface="Segoe UI Semilight"/>
                <a:cs typeface="Segoe UI Semilight"/>
              </a:rPr>
              <a:t>opportunities</a:t>
            </a:r>
            <a:r>
              <a:rPr sz="1400" b="0" spc="-10" dirty="0">
                <a:solidFill>
                  <a:srgbClr val="404040"/>
                </a:solidFill>
                <a:latin typeface="Segoe UI Semilight"/>
                <a:cs typeface="Segoe UI Semilight"/>
              </a:rPr>
              <a:t>.</a:t>
            </a:r>
            <a:endParaRPr sz="1400" dirty="0">
              <a:latin typeface="Segoe UI Semilight"/>
              <a:cs typeface="Segoe UI Semilight"/>
            </a:endParaRPr>
          </a:p>
          <a:p>
            <a:pPr marL="182245" marR="7620" indent="-170180" algn="just">
              <a:lnSpc>
                <a:spcPct val="102499"/>
              </a:lnSpc>
              <a:spcBef>
                <a:spcPts val="1800"/>
              </a:spcBef>
              <a:buClr>
                <a:srgbClr val="00A8E0"/>
              </a:buClr>
              <a:buFont typeface="Cambria Math"/>
              <a:buChar char="◇"/>
              <a:tabLst>
                <a:tab pos="184150" algn="l"/>
              </a:tabLst>
            </a:pPr>
            <a:r>
              <a:rPr sz="1400" b="0" dirty="0">
                <a:solidFill>
                  <a:srgbClr val="404040"/>
                </a:solidFill>
                <a:latin typeface="Segoe UI Semilight"/>
                <a:cs typeface="Segoe UI Semilight"/>
              </a:rPr>
              <a:t>Rescom’s</a:t>
            </a:r>
            <a:r>
              <a:rPr sz="1400" b="0" spc="50" dirty="0">
                <a:solidFill>
                  <a:srgbClr val="404040"/>
                </a:solidFill>
                <a:latin typeface="Segoe UI Semilight"/>
                <a:cs typeface="Segoe UI Semilight"/>
              </a:rPr>
              <a:t> </a:t>
            </a:r>
            <a:r>
              <a:rPr sz="1400" b="0" dirty="0">
                <a:solidFill>
                  <a:srgbClr val="404040"/>
                </a:solidFill>
                <a:latin typeface="Segoe UI Semilight"/>
                <a:cs typeface="Segoe UI Semilight"/>
              </a:rPr>
              <a:t>holding</a:t>
            </a:r>
            <a:r>
              <a:rPr sz="1400" b="0" spc="15" dirty="0">
                <a:solidFill>
                  <a:srgbClr val="404040"/>
                </a:solidFill>
                <a:latin typeface="Segoe UI Semilight"/>
                <a:cs typeface="Segoe UI Semilight"/>
              </a:rPr>
              <a:t> </a:t>
            </a:r>
            <a:r>
              <a:rPr sz="1400" b="0" dirty="0">
                <a:solidFill>
                  <a:srgbClr val="404040"/>
                </a:solidFill>
                <a:latin typeface="Segoe UI Semilight"/>
                <a:cs typeface="Segoe UI Semilight"/>
              </a:rPr>
              <a:t>company</a:t>
            </a:r>
            <a:r>
              <a:rPr sz="1400" b="0" spc="60" dirty="0">
                <a:solidFill>
                  <a:srgbClr val="404040"/>
                </a:solidFill>
                <a:latin typeface="Segoe UI Semilight"/>
                <a:cs typeface="Segoe UI Semilight"/>
              </a:rPr>
              <a:t> </a:t>
            </a:r>
            <a:r>
              <a:rPr sz="1400" b="0" dirty="0">
                <a:solidFill>
                  <a:srgbClr val="404040"/>
                </a:solidFill>
                <a:latin typeface="Segoe UI Semilight"/>
                <a:cs typeface="Segoe UI Semilight"/>
              </a:rPr>
              <a:t>is</a:t>
            </a:r>
            <a:r>
              <a:rPr sz="1400" b="0" spc="50" dirty="0">
                <a:solidFill>
                  <a:srgbClr val="404040"/>
                </a:solidFill>
                <a:latin typeface="Segoe UI Semilight"/>
                <a:cs typeface="Segoe UI Semilight"/>
              </a:rPr>
              <a:t> </a:t>
            </a:r>
            <a:r>
              <a:rPr sz="1400" b="0" dirty="0">
                <a:solidFill>
                  <a:srgbClr val="404040"/>
                </a:solidFill>
                <a:latin typeface="Segoe UI Semilight"/>
                <a:cs typeface="Segoe UI Semilight"/>
              </a:rPr>
              <a:t>in</a:t>
            </a:r>
            <a:r>
              <a:rPr sz="1400" b="0" spc="35" dirty="0">
                <a:solidFill>
                  <a:srgbClr val="404040"/>
                </a:solidFill>
                <a:latin typeface="Segoe UI Semilight"/>
                <a:cs typeface="Segoe UI Semilight"/>
              </a:rPr>
              <a:t> </a:t>
            </a:r>
            <a:r>
              <a:rPr sz="1400" b="0" dirty="0">
                <a:solidFill>
                  <a:srgbClr val="404040"/>
                </a:solidFill>
                <a:latin typeface="Segoe UI Semilight"/>
                <a:cs typeface="Segoe UI Semilight"/>
              </a:rPr>
              <a:t>Zug,</a:t>
            </a:r>
            <a:r>
              <a:rPr sz="1400" b="0" spc="40" dirty="0">
                <a:solidFill>
                  <a:srgbClr val="404040"/>
                </a:solidFill>
                <a:latin typeface="Segoe UI Semilight"/>
                <a:cs typeface="Segoe UI Semilight"/>
              </a:rPr>
              <a:t> </a:t>
            </a:r>
            <a:r>
              <a:rPr sz="1400" b="0" dirty="0">
                <a:solidFill>
                  <a:srgbClr val="404040"/>
                </a:solidFill>
                <a:latin typeface="Segoe UI Semilight"/>
                <a:cs typeface="Segoe UI Semilight"/>
              </a:rPr>
              <a:t>Switzerland,</a:t>
            </a:r>
            <a:r>
              <a:rPr sz="1400" b="0" spc="45" dirty="0">
                <a:solidFill>
                  <a:srgbClr val="404040"/>
                </a:solidFill>
                <a:latin typeface="Segoe UI Semilight"/>
                <a:cs typeface="Segoe UI Semilight"/>
              </a:rPr>
              <a:t> </a:t>
            </a:r>
            <a:r>
              <a:rPr sz="1400" b="0" dirty="0">
                <a:solidFill>
                  <a:srgbClr val="404040"/>
                </a:solidFill>
                <a:latin typeface="Segoe UI Semilight"/>
                <a:cs typeface="Segoe UI Semilight"/>
              </a:rPr>
              <a:t>whilst</a:t>
            </a:r>
            <a:r>
              <a:rPr sz="1400" b="0" spc="70" dirty="0">
                <a:solidFill>
                  <a:srgbClr val="404040"/>
                </a:solidFill>
                <a:latin typeface="Segoe UI Semilight"/>
                <a:cs typeface="Segoe UI Semilight"/>
              </a:rPr>
              <a:t> </a:t>
            </a:r>
            <a:r>
              <a:rPr sz="1400" b="0" dirty="0">
                <a:solidFill>
                  <a:srgbClr val="404040"/>
                </a:solidFill>
                <a:latin typeface="Segoe UI Semilight"/>
                <a:cs typeface="Segoe UI Semilight"/>
              </a:rPr>
              <a:t>our</a:t>
            </a:r>
            <a:r>
              <a:rPr sz="1400" b="0" spc="50" dirty="0">
                <a:solidFill>
                  <a:srgbClr val="404040"/>
                </a:solidFill>
                <a:latin typeface="Segoe UI Semilight"/>
                <a:cs typeface="Segoe UI Semilight"/>
              </a:rPr>
              <a:t> </a:t>
            </a:r>
            <a:r>
              <a:rPr sz="1400" b="0" dirty="0">
                <a:solidFill>
                  <a:srgbClr val="404040"/>
                </a:solidFill>
                <a:latin typeface="Segoe UI Semilight"/>
                <a:cs typeface="Segoe UI Semilight"/>
              </a:rPr>
              <a:t>leadership</a:t>
            </a:r>
            <a:r>
              <a:rPr sz="1400" b="0" spc="85" dirty="0">
                <a:solidFill>
                  <a:srgbClr val="404040"/>
                </a:solidFill>
                <a:latin typeface="Segoe UI Semilight"/>
                <a:cs typeface="Segoe UI Semilight"/>
              </a:rPr>
              <a:t> </a:t>
            </a:r>
            <a:r>
              <a:rPr sz="1400" b="0" dirty="0">
                <a:solidFill>
                  <a:srgbClr val="404040"/>
                </a:solidFill>
                <a:latin typeface="Segoe UI Semilight"/>
                <a:cs typeface="Segoe UI Semilight"/>
              </a:rPr>
              <a:t>and</a:t>
            </a:r>
            <a:r>
              <a:rPr sz="1400" b="0" spc="85" dirty="0">
                <a:solidFill>
                  <a:srgbClr val="404040"/>
                </a:solidFill>
                <a:latin typeface="Segoe UI Semilight"/>
                <a:cs typeface="Segoe UI Semilight"/>
              </a:rPr>
              <a:t> </a:t>
            </a:r>
            <a:r>
              <a:rPr sz="1400" b="0" dirty="0">
                <a:solidFill>
                  <a:srgbClr val="404040"/>
                </a:solidFill>
                <a:latin typeface="Segoe UI Semilight"/>
                <a:cs typeface="Segoe UI Semilight"/>
              </a:rPr>
              <a:t>professional</a:t>
            </a:r>
            <a:r>
              <a:rPr sz="1400" b="0" spc="40" dirty="0">
                <a:solidFill>
                  <a:srgbClr val="404040"/>
                </a:solidFill>
                <a:latin typeface="Segoe UI Semilight"/>
                <a:cs typeface="Segoe UI Semilight"/>
              </a:rPr>
              <a:t> </a:t>
            </a:r>
            <a:r>
              <a:rPr sz="1400" b="0" dirty="0">
                <a:solidFill>
                  <a:srgbClr val="404040"/>
                </a:solidFill>
                <a:latin typeface="Segoe UI Semilight"/>
                <a:cs typeface="Segoe UI Semilight"/>
              </a:rPr>
              <a:t>team</a:t>
            </a:r>
            <a:r>
              <a:rPr sz="1400" b="0" spc="10" dirty="0">
                <a:solidFill>
                  <a:srgbClr val="404040"/>
                </a:solidFill>
                <a:latin typeface="Segoe UI Semilight"/>
                <a:cs typeface="Segoe UI Semilight"/>
              </a:rPr>
              <a:t> </a:t>
            </a:r>
            <a:r>
              <a:rPr sz="1400" b="0" dirty="0">
                <a:solidFill>
                  <a:srgbClr val="404040"/>
                </a:solidFill>
                <a:latin typeface="Segoe UI Semilight"/>
                <a:cs typeface="Segoe UI Semilight"/>
              </a:rPr>
              <a:t>operate </a:t>
            </a:r>
            <a:r>
              <a:rPr sz="1400" b="0" spc="-25" dirty="0">
                <a:solidFill>
                  <a:srgbClr val="404040"/>
                </a:solidFill>
                <a:latin typeface="Segoe UI Semilight"/>
                <a:cs typeface="Segoe UI Semilight"/>
              </a:rPr>
              <a:t>the </a:t>
            </a:r>
            <a:r>
              <a:rPr sz="1400" b="0" dirty="0">
                <a:solidFill>
                  <a:srgbClr val="404040"/>
                </a:solidFill>
                <a:latin typeface="Segoe UI Semilight"/>
                <a:cs typeface="Segoe UI Semilight"/>
              </a:rPr>
              <a:t>business</a:t>
            </a:r>
            <a:r>
              <a:rPr sz="1400" b="0" spc="-20" dirty="0">
                <a:solidFill>
                  <a:srgbClr val="404040"/>
                </a:solidFill>
                <a:latin typeface="Segoe UI Semilight"/>
                <a:cs typeface="Segoe UI Semilight"/>
              </a:rPr>
              <a:t> </a:t>
            </a:r>
            <a:r>
              <a:rPr sz="1400" b="0" dirty="0">
                <a:solidFill>
                  <a:srgbClr val="404040"/>
                </a:solidFill>
                <a:latin typeface="Segoe UI Semilight"/>
                <a:cs typeface="Segoe UI Semilight"/>
              </a:rPr>
              <a:t>from</a:t>
            </a:r>
            <a:r>
              <a:rPr sz="1400" b="0" spc="15" dirty="0">
                <a:solidFill>
                  <a:srgbClr val="404040"/>
                </a:solidFill>
                <a:latin typeface="Segoe UI Semilight"/>
                <a:cs typeface="Segoe UI Semilight"/>
              </a:rPr>
              <a:t> </a:t>
            </a:r>
            <a:r>
              <a:rPr sz="1400" b="0" dirty="0">
                <a:solidFill>
                  <a:srgbClr val="404040"/>
                </a:solidFill>
                <a:latin typeface="Segoe UI Semilight"/>
                <a:cs typeface="Segoe UI Semilight"/>
              </a:rPr>
              <a:t>our</a:t>
            </a:r>
            <a:r>
              <a:rPr sz="1400" b="0" spc="-25" dirty="0">
                <a:solidFill>
                  <a:srgbClr val="404040"/>
                </a:solidFill>
                <a:latin typeface="Segoe UI Semilight"/>
                <a:cs typeface="Segoe UI Semilight"/>
              </a:rPr>
              <a:t> </a:t>
            </a:r>
            <a:r>
              <a:rPr sz="1400" b="0" dirty="0">
                <a:solidFill>
                  <a:srgbClr val="404040"/>
                </a:solidFill>
                <a:latin typeface="Segoe UI Semilight"/>
                <a:cs typeface="Segoe UI Semilight"/>
              </a:rPr>
              <a:t>headquarters</a:t>
            </a:r>
            <a:r>
              <a:rPr sz="1400" b="0" spc="-15" dirty="0">
                <a:solidFill>
                  <a:srgbClr val="404040"/>
                </a:solidFill>
                <a:latin typeface="Segoe UI Semilight"/>
                <a:cs typeface="Segoe UI Semilight"/>
              </a:rPr>
              <a:t> </a:t>
            </a:r>
            <a:r>
              <a:rPr sz="1400" b="0" spc="-10" dirty="0">
                <a:solidFill>
                  <a:srgbClr val="404040"/>
                </a:solidFill>
                <a:latin typeface="Segoe UI Semilight"/>
                <a:cs typeface="Segoe UI Semilight"/>
              </a:rPr>
              <a:t>in</a:t>
            </a:r>
            <a:r>
              <a:rPr sz="1400" b="0" spc="-45" dirty="0">
                <a:solidFill>
                  <a:srgbClr val="404040"/>
                </a:solidFill>
                <a:latin typeface="Segoe UI Semilight"/>
                <a:cs typeface="Segoe UI Semilight"/>
              </a:rPr>
              <a:t> </a:t>
            </a:r>
            <a:r>
              <a:rPr sz="1400" b="0" dirty="0">
                <a:solidFill>
                  <a:srgbClr val="404040"/>
                </a:solidFill>
                <a:latin typeface="Segoe UI Semilight"/>
                <a:cs typeface="Segoe UI Semilight"/>
              </a:rPr>
              <a:t>Dubai,</a:t>
            </a:r>
            <a:r>
              <a:rPr sz="1400" b="0" spc="-50" dirty="0">
                <a:solidFill>
                  <a:srgbClr val="404040"/>
                </a:solidFill>
                <a:latin typeface="Segoe UI Semilight"/>
                <a:cs typeface="Segoe UI Semilight"/>
              </a:rPr>
              <a:t> </a:t>
            </a:r>
            <a:r>
              <a:rPr sz="1400" b="0" spc="-20" dirty="0">
                <a:solidFill>
                  <a:srgbClr val="404040"/>
                </a:solidFill>
                <a:latin typeface="Segoe UI Semilight"/>
                <a:cs typeface="Segoe UI Semilight"/>
              </a:rPr>
              <a:t>UAE.</a:t>
            </a:r>
            <a:endParaRPr sz="1400" dirty="0">
              <a:latin typeface="Segoe UI Semilight"/>
              <a:cs typeface="Segoe UI Semilight"/>
            </a:endParaRPr>
          </a:p>
          <a:p>
            <a:pPr marL="182245" marR="5080" indent="-170180" algn="just">
              <a:lnSpc>
                <a:spcPts val="1280"/>
              </a:lnSpc>
              <a:spcBef>
                <a:spcPts val="1800"/>
              </a:spcBef>
              <a:buClr>
                <a:srgbClr val="00A8E0"/>
              </a:buClr>
              <a:buFont typeface="Cambria Math"/>
              <a:buChar char="◇"/>
              <a:tabLst>
                <a:tab pos="184150" algn="l"/>
              </a:tabLst>
            </a:pPr>
            <a:r>
              <a:rPr sz="1400" b="0" dirty="0">
                <a:solidFill>
                  <a:srgbClr val="404040"/>
                </a:solidFill>
                <a:latin typeface="Segoe UI Semilight"/>
                <a:cs typeface="Segoe UI Semilight"/>
              </a:rPr>
              <a:t>Our</a:t>
            </a:r>
            <a:r>
              <a:rPr sz="1400" b="0" spc="125" dirty="0">
                <a:solidFill>
                  <a:srgbClr val="404040"/>
                </a:solidFill>
                <a:latin typeface="Segoe UI Semilight"/>
                <a:cs typeface="Segoe UI Semilight"/>
              </a:rPr>
              <a:t> </a:t>
            </a:r>
            <a:r>
              <a:rPr sz="1400" b="0" dirty="0">
                <a:solidFill>
                  <a:srgbClr val="404040"/>
                </a:solidFill>
                <a:latin typeface="Segoe UI Semilight"/>
                <a:cs typeface="Segoe UI Semilight"/>
              </a:rPr>
              <a:t>international</a:t>
            </a:r>
            <a:r>
              <a:rPr sz="1400" b="0" spc="95" dirty="0">
                <a:solidFill>
                  <a:srgbClr val="404040"/>
                </a:solidFill>
                <a:latin typeface="Segoe UI Semilight"/>
                <a:cs typeface="Segoe UI Semilight"/>
              </a:rPr>
              <a:t> </a:t>
            </a:r>
            <a:r>
              <a:rPr sz="1400" b="0" dirty="0">
                <a:solidFill>
                  <a:srgbClr val="404040"/>
                </a:solidFill>
                <a:latin typeface="Segoe UI Semilight"/>
                <a:cs typeface="Segoe UI Semilight"/>
              </a:rPr>
              <a:t>footprint</a:t>
            </a:r>
            <a:r>
              <a:rPr sz="1400" b="0" spc="155" dirty="0">
                <a:solidFill>
                  <a:srgbClr val="404040"/>
                </a:solidFill>
                <a:latin typeface="Segoe UI Semilight"/>
                <a:cs typeface="Segoe UI Semilight"/>
              </a:rPr>
              <a:t> </a:t>
            </a:r>
            <a:r>
              <a:rPr sz="1400" b="0" dirty="0">
                <a:solidFill>
                  <a:srgbClr val="404040"/>
                </a:solidFill>
                <a:latin typeface="Segoe UI Semilight"/>
                <a:cs typeface="Segoe UI Semilight"/>
              </a:rPr>
              <a:t>spans</a:t>
            </a:r>
            <a:r>
              <a:rPr sz="1400" b="0" spc="130" dirty="0">
                <a:solidFill>
                  <a:srgbClr val="404040"/>
                </a:solidFill>
                <a:latin typeface="Segoe UI Semilight"/>
                <a:cs typeface="Segoe UI Semilight"/>
              </a:rPr>
              <a:t> </a:t>
            </a:r>
            <a:r>
              <a:rPr sz="1400" b="0" dirty="0">
                <a:solidFill>
                  <a:srgbClr val="404040"/>
                </a:solidFill>
                <a:latin typeface="Segoe UI Semilight"/>
                <a:cs typeface="Segoe UI Semilight"/>
              </a:rPr>
              <a:t>three</a:t>
            </a:r>
            <a:r>
              <a:rPr sz="1400" b="0" spc="85" dirty="0">
                <a:solidFill>
                  <a:srgbClr val="404040"/>
                </a:solidFill>
                <a:latin typeface="Segoe UI Semilight"/>
                <a:cs typeface="Segoe UI Semilight"/>
              </a:rPr>
              <a:t> </a:t>
            </a:r>
            <a:r>
              <a:rPr sz="1400" b="0" dirty="0">
                <a:solidFill>
                  <a:srgbClr val="404040"/>
                </a:solidFill>
                <a:latin typeface="Segoe UI Semilight"/>
                <a:cs typeface="Segoe UI Semilight"/>
              </a:rPr>
              <a:t>continents</a:t>
            </a:r>
            <a:r>
              <a:rPr sz="1400" b="0" spc="60" dirty="0">
                <a:solidFill>
                  <a:srgbClr val="404040"/>
                </a:solidFill>
                <a:latin typeface="Segoe UI Semilight"/>
                <a:cs typeface="Segoe UI Semilight"/>
              </a:rPr>
              <a:t> </a:t>
            </a:r>
            <a:r>
              <a:rPr sz="1400" b="0" dirty="0">
                <a:solidFill>
                  <a:srgbClr val="404040"/>
                </a:solidFill>
                <a:latin typeface="Segoe UI Semilight"/>
                <a:cs typeface="Segoe UI Semilight"/>
              </a:rPr>
              <a:t>across</a:t>
            </a:r>
            <a:r>
              <a:rPr sz="1400" b="0" spc="65" dirty="0">
                <a:solidFill>
                  <a:srgbClr val="404040"/>
                </a:solidFill>
                <a:latin typeface="Segoe UI Semilight"/>
                <a:cs typeface="Segoe UI Semilight"/>
              </a:rPr>
              <a:t> </a:t>
            </a:r>
            <a:r>
              <a:rPr sz="1400" b="0" dirty="0">
                <a:solidFill>
                  <a:srgbClr val="404040"/>
                </a:solidFill>
                <a:latin typeface="Segoe UI Semilight"/>
                <a:cs typeface="Segoe UI Semilight"/>
              </a:rPr>
              <a:t>Switzerland,</a:t>
            </a:r>
            <a:r>
              <a:rPr sz="1400" b="0" spc="125" dirty="0">
                <a:solidFill>
                  <a:srgbClr val="404040"/>
                </a:solidFill>
                <a:latin typeface="Segoe UI Semilight"/>
                <a:cs typeface="Segoe UI Semilight"/>
              </a:rPr>
              <a:t> </a:t>
            </a:r>
            <a:r>
              <a:rPr sz="1400" b="0" dirty="0">
                <a:solidFill>
                  <a:srgbClr val="404040"/>
                </a:solidFill>
                <a:latin typeface="Segoe UI Semilight"/>
                <a:cs typeface="Segoe UI Semilight"/>
              </a:rPr>
              <a:t>UAE,</a:t>
            </a:r>
            <a:r>
              <a:rPr sz="1400" b="0" spc="45" dirty="0">
                <a:solidFill>
                  <a:srgbClr val="404040"/>
                </a:solidFill>
                <a:latin typeface="Segoe UI Semilight"/>
                <a:cs typeface="Segoe UI Semilight"/>
              </a:rPr>
              <a:t> </a:t>
            </a:r>
            <a:r>
              <a:rPr sz="1400" b="0" dirty="0">
                <a:solidFill>
                  <a:srgbClr val="404040"/>
                </a:solidFill>
                <a:latin typeface="Segoe UI Semilight"/>
                <a:cs typeface="Segoe UI Semilight"/>
              </a:rPr>
              <a:t>India,</a:t>
            </a:r>
            <a:r>
              <a:rPr sz="1400" b="0" spc="120" dirty="0">
                <a:solidFill>
                  <a:srgbClr val="404040"/>
                </a:solidFill>
                <a:latin typeface="Segoe UI Semilight"/>
                <a:cs typeface="Segoe UI Semilight"/>
              </a:rPr>
              <a:t> </a:t>
            </a:r>
            <a:r>
              <a:rPr sz="1400" b="0" dirty="0">
                <a:solidFill>
                  <a:srgbClr val="404040"/>
                </a:solidFill>
                <a:latin typeface="Segoe UI Semilight"/>
                <a:cs typeface="Segoe UI Semilight"/>
              </a:rPr>
              <a:t>Kuwait,</a:t>
            </a:r>
            <a:r>
              <a:rPr sz="1400" b="0" spc="120" dirty="0">
                <a:solidFill>
                  <a:srgbClr val="404040"/>
                </a:solidFill>
                <a:latin typeface="Segoe UI Semilight"/>
                <a:cs typeface="Segoe UI Semilight"/>
              </a:rPr>
              <a:t> </a:t>
            </a:r>
            <a:r>
              <a:rPr sz="1400" b="0" dirty="0">
                <a:solidFill>
                  <a:srgbClr val="404040"/>
                </a:solidFill>
                <a:latin typeface="Segoe UI Semilight"/>
                <a:cs typeface="Segoe UI Semilight"/>
              </a:rPr>
              <a:t>Guinea</a:t>
            </a:r>
            <a:r>
              <a:rPr lang="en-US" sz="1400" spc="165" dirty="0">
                <a:solidFill>
                  <a:srgbClr val="404040"/>
                </a:solidFill>
                <a:latin typeface="Segoe UI Semilight"/>
                <a:cs typeface="Segoe UI Semilight"/>
              </a:rPr>
              <a:t> </a:t>
            </a:r>
            <a:r>
              <a:rPr sz="1400" b="0" dirty="0">
                <a:solidFill>
                  <a:srgbClr val="404040"/>
                </a:solidFill>
                <a:latin typeface="Segoe UI Semilight"/>
                <a:cs typeface="Segoe UI Semilight"/>
              </a:rPr>
              <a:t>and</a:t>
            </a:r>
            <a:r>
              <a:rPr sz="1400" b="0" spc="-10" dirty="0">
                <a:solidFill>
                  <a:srgbClr val="404040"/>
                </a:solidFill>
                <a:latin typeface="Segoe UI Semilight"/>
                <a:cs typeface="Segoe UI Semilight"/>
              </a:rPr>
              <a:t> Indonesia</a:t>
            </a:r>
            <a:r>
              <a:rPr lang="en-US" sz="1400" b="0" spc="-10" dirty="0">
                <a:solidFill>
                  <a:srgbClr val="404040"/>
                </a:solidFill>
                <a:latin typeface="Segoe UI Semilight"/>
                <a:cs typeface="Segoe UI Semilight"/>
              </a:rPr>
              <a:t>. We are also</a:t>
            </a:r>
            <a:r>
              <a:rPr lang="en-US" sz="1400" spc="-10" dirty="0">
                <a:solidFill>
                  <a:srgbClr val="404040"/>
                </a:solidFill>
                <a:latin typeface="Segoe UI Semilight"/>
                <a:cs typeface="Segoe UI Semilight"/>
              </a:rPr>
              <a:t> one of 3 owners of the Pioneer (</a:t>
            </a:r>
            <a:r>
              <a:rPr lang="en-US" sz="1400" spc="-10" dirty="0" err="1">
                <a:solidFill>
                  <a:srgbClr val="404040"/>
                </a:solidFill>
                <a:latin typeface="Segoe UI Semilight"/>
                <a:cs typeface="Segoe UI Semilight"/>
              </a:rPr>
              <a:t>Anrak</a:t>
            </a:r>
            <a:r>
              <a:rPr lang="en-US" sz="1400" spc="-10" dirty="0">
                <a:solidFill>
                  <a:srgbClr val="404040"/>
                </a:solidFill>
                <a:latin typeface="Segoe UI Semilight"/>
                <a:cs typeface="Segoe UI Semilight"/>
              </a:rPr>
              <a:t>) alumina refinery in India.</a:t>
            </a:r>
            <a:endParaRPr sz="1400" dirty="0">
              <a:latin typeface="Segoe UI Semilight"/>
              <a:cs typeface="Segoe UI Semilight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1571339" y="870068"/>
            <a:ext cx="2447925" cy="742950"/>
            <a:chOff x="2295525" y="1247775"/>
            <a:chExt cx="2447925" cy="742950"/>
          </a:xfrm>
        </p:grpSpPr>
        <p:sp>
          <p:nvSpPr>
            <p:cNvPr id="13" name="object 13"/>
            <p:cNvSpPr/>
            <p:nvPr/>
          </p:nvSpPr>
          <p:spPr>
            <a:xfrm>
              <a:off x="2295525" y="1247775"/>
              <a:ext cx="647700" cy="742950"/>
            </a:xfrm>
            <a:custGeom>
              <a:avLst/>
              <a:gdLst/>
              <a:ahLst/>
              <a:cxnLst/>
              <a:rect l="l" t="t" r="r" b="b"/>
              <a:pathLst>
                <a:path w="647700" h="742950">
                  <a:moveTo>
                    <a:pt x="255650" y="469138"/>
                  </a:moveTo>
                  <a:lnTo>
                    <a:pt x="136398" y="537590"/>
                  </a:lnTo>
                  <a:lnTo>
                    <a:pt x="136398" y="674497"/>
                  </a:lnTo>
                  <a:lnTo>
                    <a:pt x="255650" y="742950"/>
                  </a:lnTo>
                  <a:lnTo>
                    <a:pt x="374904" y="674497"/>
                  </a:lnTo>
                  <a:lnTo>
                    <a:pt x="374904" y="537590"/>
                  </a:lnTo>
                  <a:lnTo>
                    <a:pt x="255650" y="469138"/>
                  </a:lnTo>
                  <a:close/>
                </a:path>
                <a:path w="647700" h="742950">
                  <a:moveTo>
                    <a:pt x="119252" y="234696"/>
                  </a:moveTo>
                  <a:lnTo>
                    <a:pt x="0" y="303275"/>
                  </a:lnTo>
                  <a:lnTo>
                    <a:pt x="0" y="440054"/>
                  </a:lnTo>
                  <a:lnTo>
                    <a:pt x="119252" y="508508"/>
                  </a:lnTo>
                  <a:lnTo>
                    <a:pt x="238506" y="440054"/>
                  </a:lnTo>
                  <a:lnTo>
                    <a:pt x="238506" y="303275"/>
                  </a:lnTo>
                  <a:lnTo>
                    <a:pt x="119252" y="234696"/>
                  </a:lnTo>
                  <a:close/>
                </a:path>
                <a:path w="647700" h="742950">
                  <a:moveTo>
                    <a:pt x="392049" y="234696"/>
                  </a:moveTo>
                  <a:lnTo>
                    <a:pt x="272795" y="303275"/>
                  </a:lnTo>
                  <a:lnTo>
                    <a:pt x="272795" y="440054"/>
                  </a:lnTo>
                  <a:lnTo>
                    <a:pt x="391922" y="508508"/>
                  </a:lnTo>
                  <a:lnTo>
                    <a:pt x="511175" y="440054"/>
                  </a:lnTo>
                  <a:lnTo>
                    <a:pt x="511175" y="303275"/>
                  </a:lnTo>
                  <a:lnTo>
                    <a:pt x="392049" y="234696"/>
                  </a:lnTo>
                  <a:close/>
                </a:path>
                <a:path w="647700" h="742950">
                  <a:moveTo>
                    <a:pt x="255650" y="0"/>
                  </a:moveTo>
                  <a:lnTo>
                    <a:pt x="136398" y="68452"/>
                  </a:lnTo>
                  <a:lnTo>
                    <a:pt x="136398" y="205359"/>
                  </a:lnTo>
                  <a:lnTo>
                    <a:pt x="255650" y="273812"/>
                  </a:lnTo>
                  <a:lnTo>
                    <a:pt x="374904" y="205359"/>
                  </a:lnTo>
                  <a:lnTo>
                    <a:pt x="374904" y="68452"/>
                  </a:lnTo>
                  <a:lnTo>
                    <a:pt x="255650" y="0"/>
                  </a:lnTo>
                  <a:close/>
                </a:path>
                <a:path w="647700" h="742950">
                  <a:moveTo>
                    <a:pt x="528447" y="0"/>
                  </a:moveTo>
                  <a:lnTo>
                    <a:pt x="409194" y="68452"/>
                  </a:lnTo>
                  <a:lnTo>
                    <a:pt x="409194" y="205359"/>
                  </a:lnTo>
                  <a:lnTo>
                    <a:pt x="528447" y="273812"/>
                  </a:lnTo>
                  <a:lnTo>
                    <a:pt x="647700" y="205359"/>
                  </a:lnTo>
                  <a:lnTo>
                    <a:pt x="647700" y="68452"/>
                  </a:lnTo>
                  <a:lnTo>
                    <a:pt x="528447" y="0"/>
                  </a:lnTo>
                  <a:close/>
                </a:path>
              </a:pathLst>
            </a:custGeom>
            <a:solidFill>
              <a:srgbClr val="00A8E1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4" name="object 14"/>
            <p:cNvSpPr/>
            <p:nvPr/>
          </p:nvSpPr>
          <p:spPr>
            <a:xfrm>
              <a:off x="2838450" y="1549082"/>
              <a:ext cx="1905000" cy="379095"/>
            </a:xfrm>
            <a:custGeom>
              <a:avLst/>
              <a:gdLst/>
              <a:ahLst/>
              <a:cxnLst/>
              <a:rect l="l" t="t" r="r" b="b"/>
              <a:pathLst>
                <a:path w="1905000" h="379094">
                  <a:moveTo>
                    <a:pt x="1290019" y="246570"/>
                  </a:moveTo>
                  <a:lnTo>
                    <a:pt x="1183766" y="246570"/>
                  </a:lnTo>
                  <a:lnTo>
                    <a:pt x="1199850" y="286564"/>
                  </a:lnTo>
                  <a:lnTo>
                    <a:pt x="1223426" y="319363"/>
                  </a:lnTo>
                  <a:lnTo>
                    <a:pt x="1253015" y="344965"/>
                  </a:lnTo>
                  <a:lnTo>
                    <a:pt x="1287135" y="363372"/>
                  </a:lnTo>
                  <a:lnTo>
                    <a:pt x="1324318" y="374586"/>
                  </a:lnTo>
                  <a:lnTo>
                    <a:pt x="1363043" y="378602"/>
                  </a:lnTo>
                  <a:lnTo>
                    <a:pt x="1401868" y="375426"/>
                  </a:lnTo>
                  <a:lnTo>
                    <a:pt x="1439300" y="365056"/>
                  </a:lnTo>
                  <a:lnTo>
                    <a:pt x="1473856" y="347493"/>
                  </a:lnTo>
                  <a:lnTo>
                    <a:pt x="1504056" y="322738"/>
                  </a:lnTo>
                  <a:lnTo>
                    <a:pt x="1528419" y="290790"/>
                  </a:lnTo>
                  <a:lnTo>
                    <a:pt x="1529986" y="287191"/>
                  </a:lnTo>
                  <a:lnTo>
                    <a:pt x="1350232" y="287191"/>
                  </a:lnTo>
                  <a:lnTo>
                    <a:pt x="1321082" y="277389"/>
                  </a:lnTo>
                  <a:lnTo>
                    <a:pt x="1296494" y="257784"/>
                  </a:lnTo>
                  <a:lnTo>
                    <a:pt x="1290019" y="246570"/>
                  </a:lnTo>
                  <a:close/>
                </a:path>
                <a:path w="1905000" h="379094">
                  <a:moveTo>
                    <a:pt x="828031" y="302831"/>
                  </a:moveTo>
                  <a:lnTo>
                    <a:pt x="545591" y="302831"/>
                  </a:lnTo>
                  <a:lnTo>
                    <a:pt x="565190" y="333396"/>
                  </a:lnTo>
                  <a:lnTo>
                    <a:pt x="593887" y="356166"/>
                  </a:lnTo>
                  <a:lnTo>
                    <a:pt x="629053" y="371194"/>
                  </a:lnTo>
                  <a:lnTo>
                    <a:pt x="668060" y="378533"/>
                  </a:lnTo>
                  <a:lnTo>
                    <a:pt x="708279" y="378237"/>
                  </a:lnTo>
                  <a:lnTo>
                    <a:pt x="747080" y="370359"/>
                  </a:lnTo>
                  <a:lnTo>
                    <a:pt x="781834" y="354953"/>
                  </a:lnTo>
                  <a:lnTo>
                    <a:pt x="809914" y="332071"/>
                  </a:lnTo>
                  <a:lnTo>
                    <a:pt x="828031" y="302831"/>
                  </a:lnTo>
                  <a:close/>
                </a:path>
                <a:path w="1905000" h="379094">
                  <a:moveTo>
                    <a:pt x="947055" y="260667"/>
                  </a:moveTo>
                  <a:lnTo>
                    <a:pt x="835533" y="260667"/>
                  </a:lnTo>
                  <a:lnTo>
                    <a:pt x="857942" y="301768"/>
                  </a:lnTo>
                  <a:lnTo>
                    <a:pt x="888950" y="333740"/>
                  </a:lnTo>
                  <a:lnTo>
                    <a:pt x="926387" y="356560"/>
                  </a:lnTo>
                  <a:lnTo>
                    <a:pt x="968068" y="370188"/>
                  </a:lnTo>
                  <a:lnTo>
                    <a:pt x="1011822" y="374585"/>
                  </a:lnTo>
                  <a:lnTo>
                    <a:pt x="1056332" y="370063"/>
                  </a:lnTo>
                  <a:lnTo>
                    <a:pt x="1098764" y="355896"/>
                  </a:lnTo>
                  <a:lnTo>
                    <a:pt x="1136130" y="331189"/>
                  </a:lnTo>
                  <a:lnTo>
                    <a:pt x="1165456" y="295045"/>
                  </a:lnTo>
                  <a:lnTo>
                    <a:pt x="1167504" y="289623"/>
                  </a:lnTo>
                  <a:lnTo>
                    <a:pt x="1011682" y="289623"/>
                  </a:lnTo>
                  <a:lnTo>
                    <a:pt x="973800" y="281170"/>
                  </a:lnTo>
                  <a:lnTo>
                    <a:pt x="947055" y="260667"/>
                  </a:lnTo>
                  <a:close/>
                </a:path>
                <a:path w="1905000" h="379094">
                  <a:moveTo>
                    <a:pt x="161544" y="6286"/>
                  </a:moveTo>
                  <a:lnTo>
                    <a:pt x="0" y="6286"/>
                  </a:lnTo>
                  <a:lnTo>
                    <a:pt x="0" y="370903"/>
                  </a:lnTo>
                  <a:lnTo>
                    <a:pt x="94233" y="370903"/>
                  </a:lnTo>
                  <a:lnTo>
                    <a:pt x="94233" y="263588"/>
                  </a:lnTo>
                  <a:lnTo>
                    <a:pt x="253138" y="263588"/>
                  </a:lnTo>
                  <a:lnTo>
                    <a:pt x="239522" y="241744"/>
                  </a:lnTo>
                  <a:lnTo>
                    <a:pt x="268873" y="213671"/>
                  </a:lnTo>
                  <a:lnTo>
                    <a:pt x="285899" y="180784"/>
                  </a:lnTo>
                  <a:lnTo>
                    <a:pt x="94233" y="180784"/>
                  </a:lnTo>
                  <a:lnTo>
                    <a:pt x="94233" y="89598"/>
                  </a:lnTo>
                  <a:lnTo>
                    <a:pt x="284972" y="89384"/>
                  </a:lnTo>
                  <a:lnTo>
                    <a:pt x="274419" y="64501"/>
                  </a:lnTo>
                  <a:lnTo>
                    <a:pt x="247915" y="34486"/>
                  </a:lnTo>
                  <a:lnTo>
                    <a:pt x="210285" y="13981"/>
                  </a:lnTo>
                  <a:lnTo>
                    <a:pt x="161544" y="6286"/>
                  </a:lnTo>
                  <a:close/>
                </a:path>
                <a:path w="1905000" h="379094">
                  <a:moveTo>
                    <a:pt x="253138" y="263588"/>
                  </a:moveTo>
                  <a:lnTo>
                    <a:pt x="143256" y="263588"/>
                  </a:lnTo>
                  <a:lnTo>
                    <a:pt x="206375" y="370903"/>
                  </a:lnTo>
                  <a:lnTo>
                    <a:pt x="545591" y="370903"/>
                  </a:lnTo>
                  <a:lnTo>
                    <a:pt x="545591" y="356044"/>
                  </a:lnTo>
                  <a:lnTo>
                    <a:pt x="310769" y="356044"/>
                  </a:lnTo>
                  <a:lnTo>
                    <a:pt x="253138" y="263588"/>
                  </a:lnTo>
                  <a:close/>
                </a:path>
                <a:path w="1905000" h="379094">
                  <a:moveTo>
                    <a:pt x="1641855" y="251650"/>
                  </a:moveTo>
                  <a:lnTo>
                    <a:pt x="1545463" y="251650"/>
                  </a:lnTo>
                  <a:lnTo>
                    <a:pt x="1545463" y="370903"/>
                  </a:lnTo>
                  <a:lnTo>
                    <a:pt x="1641855" y="370903"/>
                  </a:lnTo>
                  <a:lnTo>
                    <a:pt x="1641855" y="251650"/>
                  </a:lnTo>
                  <a:close/>
                </a:path>
                <a:path w="1905000" h="379094">
                  <a:moveTo>
                    <a:pt x="1905000" y="208343"/>
                  </a:moveTo>
                  <a:lnTo>
                    <a:pt x="1808734" y="208343"/>
                  </a:lnTo>
                  <a:lnTo>
                    <a:pt x="1808734" y="370903"/>
                  </a:lnTo>
                  <a:lnTo>
                    <a:pt x="1905000" y="370903"/>
                  </a:lnTo>
                  <a:lnTo>
                    <a:pt x="1905000" y="208343"/>
                  </a:lnTo>
                  <a:close/>
                </a:path>
                <a:path w="1905000" h="379094">
                  <a:moveTo>
                    <a:pt x="545591" y="6286"/>
                  </a:moveTo>
                  <a:lnTo>
                    <a:pt x="310769" y="6286"/>
                  </a:lnTo>
                  <a:lnTo>
                    <a:pt x="310769" y="356044"/>
                  </a:lnTo>
                  <a:lnTo>
                    <a:pt x="545591" y="356044"/>
                  </a:lnTo>
                  <a:lnTo>
                    <a:pt x="545591" y="302831"/>
                  </a:lnTo>
                  <a:lnTo>
                    <a:pt x="828031" y="302831"/>
                  </a:lnTo>
                  <a:lnTo>
                    <a:pt x="828691" y="301763"/>
                  </a:lnTo>
                  <a:lnTo>
                    <a:pt x="829941" y="294878"/>
                  </a:lnTo>
                  <a:lnTo>
                    <a:pt x="686244" y="294878"/>
                  </a:lnTo>
                  <a:lnTo>
                    <a:pt x="656744" y="287972"/>
                  </a:lnTo>
                  <a:lnTo>
                    <a:pt x="404494" y="287972"/>
                  </a:lnTo>
                  <a:lnTo>
                    <a:pt x="404494" y="223964"/>
                  </a:lnTo>
                  <a:lnTo>
                    <a:pt x="529716" y="223964"/>
                  </a:lnTo>
                  <a:lnTo>
                    <a:pt x="529716" y="141160"/>
                  </a:lnTo>
                  <a:lnTo>
                    <a:pt x="404494" y="141160"/>
                  </a:lnTo>
                  <a:lnTo>
                    <a:pt x="404494" y="89598"/>
                  </a:lnTo>
                  <a:lnTo>
                    <a:pt x="545591" y="89598"/>
                  </a:lnTo>
                  <a:lnTo>
                    <a:pt x="545591" y="6286"/>
                  </a:lnTo>
                  <a:close/>
                </a:path>
                <a:path w="1905000" h="379094">
                  <a:moveTo>
                    <a:pt x="682942" y="158"/>
                  </a:moveTo>
                  <a:lnTo>
                    <a:pt x="614731" y="13271"/>
                  </a:lnTo>
                  <a:lnTo>
                    <a:pt x="562664" y="52609"/>
                  </a:lnTo>
                  <a:lnTo>
                    <a:pt x="542798" y="118173"/>
                  </a:lnTo>
                  <a:lnTo>
                    <a:pt x="552924" y="168304"/>
                  </a:lnTo>
                  <a:lnTo>
                    <a:pt x="580088" y="201755"/>
                  </a:lnTo>
                  <a:lnTo>
                    <a:pt x="622040" y="221418"/>
                  </a:lnTo>
                  <a:lnTo>
                    <a:pt x="676528" y="230187"/>
                  </a:lnTo>
                  <a:lnTo>
                    <a:pt x="702583" y="232727"/>
                  </a:lnTo>
                  <a:lnTo>
                    <a:pt x="723995" y="238125"/>
                  </a:lnTo>
                  <a:lnTo>
                    <a:pt x="738501" y="247903"/>
                  </a:lnTo>
                  <a:lnTo>
                    <a:pt x="743838" y="263588"/>
                  </a:lnTo>
                  <a:lnTo>
                    <a:pt x="725840" y="287454"/>
                  </a:lnTo>
                  <a:lnTo>
                    <a:pt x="686244" y="294878"/>
                  </a:lnTo>
                  <a:lnTo>
                    <a:pt x="829941" y="294878"/>
                  </a:lnTo>
                  <a:lnTo>
                    <a:pt x="835533" y="264096"/>
                  </a:lnTo>
                  <a:lnTo>
                    <a:pt x="835533" y="260667"/>
                  </a:lnTo>
                  <a:lnTo>
                    <a:pt x="947055" y="260667"/>
                  </a:lnTo>
                  <a:lnTo>
                    <a:pt x="944943" y="259048"/>
                  </a:lnTo>
                  <a:lnTo>
                    <a:pt x="926564" y="226972"/>
                  </a:lnTo>
                  <a:lnTo>
                    <a:pt x="923856" y="210883"/>
                  </a:lnTo>
                  <a:lnTo>
                    <a:pt x="823976" y="210883"/>
                  </a:lnTo>
                  <a:lnTo>
                    <a:pt x="801159" y="184689"/>
                  </a:lnTo>
                  <a:lnTo>
                    <a:pt x="769461" y="168592"/>
                  </a:lnTo>
                  <a:lnTo>
                    <a:pt x="731714" y="159448"/>
                  </a:lnTo>
                  <a:lnTo>
                    <a:pt x="690752" y="154114"/>
                  </a:lnTo>
                  <a:lnTo>
                    <a:pt x="667337" y="150733"/>
                  </a:lnTo>
                  <a:lnTo>
                    <a:pt x="648303" y="144684"/>
                  </a:lnTo>
                  <a:lnTo>
                    <a:pt x="635889" y="134112"/>
                  </a:lnTo>
                  <a:lnTo>
                    <a:pt x="632333" y="117157"/>
                  </a:lnTo>
                  <a:lnTo>
                    <a:pt x="649626" y="92295"/>
                  </a:lnTo>
                  <a:lnTo>
                    <a:pt x="684577" y="83327"/>
                  </a:lnTo>
                  <a:lnTo>
                    <a:pt x="818884" y="83327"/>
                  </a:lnTo>
                  <a:lnTo>
                    <a:pt x="818711" y="82113"/>
                  </a:lnTo>
                  <a:lnTo>
                    <a:pt x="803559" y="52609"/>
                  </a:lnTo>
                  <a:lnTo>
                    <a:pt x="780399" y="29662"/>
                  </a:lnTo>
                  <a:lnTo>
                    <a:pt x="751237" y="13271"/>
                  </a:lnTo>
                  <a:lnTo>
                    <a:pt x="718083" y="3436"/>
                  </a:lnTo>
                  <a:lnTo>
                    <a:pt x="682942" y="158"/>
                  </a:lnTo>
                  <a:close/>
                </a:path>
                <a:path w="1905000" h="379094">
                  <a:moveTo>
                    <a:pt x="1167112" y="87058"/>
                  </a:moveTo>
                  <a:lnTo>
                    <a:pt x="1011682" y="87058"/>
                  </a:lnTo>
                  <a:lnTo>
                    <a:pt x="1039086" y="90235"/>
                  </a:lnTo>
                  <a:lnTo>
                    <a:pt x="1061847" y="99996"/>
                  </a:lnTo>
                  <a:lnTo>
                    <a:pt x="1079654" y="116687"/>
                  </a:lnTo>
                  <a:lnTo>
                    <a:pt x="1092200" y="140652"/>
                  </a:lnTo>
                  <a:lnTo>
                    <a:pt x="1181353" y="140652"/>
                  </a:lnTo>
                  <a:lnTo>
                    <a:pt x="1179167" y="152108"/>
                  </a:lnTo>
                  <a:lnTo>
                    <a:pt x="1177575" y="164004"/>
                  </a:lnTo>
                  <a:lnTo>
                    <a:pt x="1176603" y="176353"/>
                  </a:lnTo>
                  <a:lnTo>
                    <a:pt x="1176274" y="189166"/>
                  </a:lnTo>
                  <a:lnTo>
                    <a:pt x="1176529" y="200050"/>
                  </a:lnTo>
                  <a:lnTo>
                    <a:pt x="1177305" y="210883"/>
                  </a:lnTo>
                  <a:lnTo>
                    <a:pt x="1178470" y="220866"/>
                  </a:lnTo>
                  <a:lnTo>
                    <a:pt x="1180084" y="230822"/>
                  </a:lnTo>
                  <a:lnTo>
                    <a:pt x="1093851" y="230822"/>
                  </a:lnTo>
                  <a:lnTo>
                    <a:pt x="1082405" y="256458"/>
                  </a:lnTo>
                  <a:lnTo>
                    <a:pt x="1064005" y="274843"/>
                  </a:lnTo>
                  <a:lnTo>
                    <a:pt x="1039987" y="285918"/>
                  </a:lnTo>
                  <a:lnTo>
                    <a:pt x="1011682" y="289623"/>
                  </a:lnTo>
                  <a:lnTo>
                    <a:pt x="1167504" y="289623"/>
                  </a:lnTo>
                  <a:lnTo>
                    <a:pt x="1183766" y="246570"/>
                  </a:lnTo>
                  <a:lnTo>
                    <a:pt x="1290019" y="246570"/>
                  </a:lnTo>
                  <a:lnTo>
                    <a:pt x="1279511" y="228376"/>
                  </a:lnTo>
                  <a:lnTo>
                    <a:pt x="1273175" y="189166"/>
                  </a:lnTo>
                  <a:lnTo>
                    <a:pt x="1279511" y="150257"/>
                  </a:lnTo>
                  <a:lnTo>
                    <a:pt x="1289905" y="132397"/>
                  </a:lnTo>
                  <a:lnTo>
                    <a:pt x="1183386" y="132397"/>
                  </a:lnTo>
                  <a:lnTo>
                    <a:pt x="1167112" y="87058"/>
                  </a:lnTo>
                  <a:close/>
                </a:path>
                <a:path w="1905000" h="379094">
                  <a:moveTo>
                    <a:pt x="1808734" y="208343"/>
                  </a:moveTo>
                  <a:lnTo>
                    <a:pt x="1641855" y="208343"/>
                  </a:lnTo>
                  <a:lnTo>
                    <a:pt x="1719707" y="289623"/>
                  </a:lnTo>
                  <a:lnTo>
                    <a:pt x="1730248" y="289623"/>
                  </a:lnTo>
                  <a:lnTo>
                    <a:pt x="1808734" y="208343"/>
                  </a:lnTo>
                  <a:close/>
                </a:path>
                <a:path w="1905000" h="379094">
                  <a:moveTo>
                    <a:pt x="628650" y="259397"/>
                  </a:moveTo>
                  <a:lnTo>
                    <a:pt x="537590" y="259397"/>
                  </a:lnTo>
                  <a:lnTo>
                    <a:pt x="537656" y="266969"/>
                  </a:lnTo>
                  <a:lnTo>
                    <a:pt x="538210" y="274256"/>
                  </a:lnTo>
                  <a:lnTo>
                    <a:pt x="539216" y="281257"/>
                  </a:lnTo>
                  <a:lnTo>
                    <a:pt x="540638" y="287972"/>
                  </a:lnTo>
                  <a:lnTo>
                    <a:pt x="656744" y="287972"/>
                  </a:lnTo>
                  <a:lnTo>
                    <a:pt x="646648" y="285609"/>
                  </a:lnTo>
                  <a:lnTo>
                    <a:pt x="628650" y="259397"/>
                  </a:lnTo>
                  <a:close/>
                </a:path>
                <a:path w="1905000" h="379094">
                  <a:moveTo>
                    <a:pt x="1530263" y="91893"/>
                  </a:moveTo>
                  <a:lnTo>
                    <a:pt x="1380902" y="91893"/>
                  </a:lnTo>
                  <a:lnTo>
                    <a:pt x="1410052" y="101621"/>
                  </a:lnTo>
                  <a:lnTo>
                    <a:pt x="1434640" y="121075"/>
                  </a:lnTo>
                  <a:lnTo>
                    <a:pt x="1451623" y="150257"/>
                  </a:lnTo>
                  <a:lnTo>
                    <a:pt x="1457960" y="189166"/>
                  </a:lnTo>
                  <a:lnTo>
                    <a:pt x="1451623" y="228376"/>
                  </a:lnTo>
                  <a:lnTo>
                    <a:pt x="1434640" y="257784"/>
                  </a:lnTo>
                  <a:lnTo>
                    <a:pt x="1410052" y="277389"/>
                  </a:lnTo>
                  <a:lnTo>
                    <a:pt x="1380902" y="287191"/>
                  </a:lnTo>
                  <a:lnTo>
                    <a:pt x="1529986" y="287191"/>
                  </a:lnTo>
                  <a:lnTo>
                    <a:pt x="1545463" y="251650"/>
                  </a:lnTo>
                  <a:lnTo>
                    <a:pt x="1641855" y="251650"/>
                  </a:lnTo>
                  <a:lnTo>
                    <a:pt x="1641855" y="208343"/>
                  </a:lnTo>
                  <a:lnTo>
                    <a:pt x="1905000" y="208343"/>
                  </a:lnTo>
                  <a:lnTo>
                    <a:pt x="1905000" y="163512"/>
                  </a:lnTo>
                  <a:lnTo>
                    <a:pt x="1724405" y="163512"/>
                  </a:lnTo>
                  <a:lnTo>
                    <a:pt x="1690883" y="126682"/>
                  </a:lnTo>
                  <a:lnTo>
                    <a:pt x="1545463" y="126682"/>
                  </a:lnTo>
                  <a:lnTo>
                    <a:pt x="1530263" y="91893"/>
                  </a:lnTo>
                  <a:close/>
                </a:path>
                <a:path w="1905000" h="379094">
                  <a:moveTo>
                    <a:pt x="1011682" y="2095"/>
                  </a:moveTo>
                  <a:lnTo>
                    <a:pt x="971729" y="5918"/>
                  </a:lnTo>
                  <a:lnTo>
                    <a:pt x="933318" y="17374"/>
                  </a:lnTo>
                  <a:lnTo>
                    <a:pt x="898115" y="36445"/>
                  </a:lnTo>
                  <a:lnTo>
                    <a:pt x="867786" y="63114"/>
                  </a:lnTo>
                  <a:lnTo>
                    <a:pt x="843997" y="97364"/>
                  </a:lnTo>
                  <a:lnTo>
                    <a:pt x="828415" y="139175"/>
                  </a:lnTo>
                  <a:lnTo>
                    <a:pt x="822705" y="188531"/>
                  </a:lnTo>
                  <a:lnTo>
                    <a:pt x="822833" y="196278"/>
                  </a:lnTo>
                  <a:lnTo>
                    <a:pt x="823087" y="203644"/>
                  </a:lnTo>
                  <a:lnTo>
                    <a:pt x="823976" y="210883"/>
                  </a:lnTo>
                  <a:lnTo>
                    <a:pt x="923856" y="210883"/>
                  </a:lnTo>
                  <a:lnTo>
                    <a:pt x="920200" y="189166"/>
                  </a:lnTo>
                  <a:lnTo>
                    <a:pt x="920135" y="188531"/>
                  </a:lnTo>
                  <a:lnTo>
                    <a:pt x="926653" y="147280"/>
                  </a:lnTo>
                  <a:lnTo>
                    <a:pt x="945181" y="115188"/>
                  </a:lnTo>
                  <a:lnTo>
                    <a:pt x="974068" y="94432"/>
                  </a:lnTo>
                  <a:lnTo>
                    <a:pt x="1011682" y="87058"/>
                  </a:lnTo>
                  <a:lnTo>
                    <a:pt x="1167112" y="87058"/>
                  </a:lnTo>
                  <a:lnTo>
                    <a:pt x="1165918" y="83733"/>
                  </a:lnTo>
                  <a:lnTo>
                    <a:pt x="1136735" y="47029"/>
                  </a:lnTo>
                  <a:lnTo>
                    <a:pt x="1099114" y="21627"/>
                  </a:lnTo>
                  <a:lnTo>
                    <a:pt x="1056337" y="6868"/>
                  </a:lnTo>
                  <a:lnTo>
                    <a:pt x="1011682" y="2095"/>
                  </a:lnTo>
                  <a:close/>
                </a:path>
                <a:path w="1905000" h="379094">
                  <a:moveTo>
                    <a:pt x="284972" y="89384"/>
                  </a:moveTo>
                  <a:lnTo>
                    <a:pt x="144865" y="89384"/>
                  </a:lnTo>
                  <a:lnTo>
                    <a:pt x="161544" y="89598"/>
                  </a:lnTo>
                  <a:lnTo>
                    <a:pt x="191387" y="104060"/>
                  </a:lnTo>
                  <a:lnTo>
                    <a:pt x="200834" y="135381"/>
                  </a:lnTo>
                  <a:lnTo>
                    <a:pt x="190636" y="166608"/>
                  </a:lnTo>
                  <a:lnTo>
                    <a:pt x="161544" y="180784"/>
                  </a:lnTo>
                  <a:lnTo>
                    <a:pt x="285899" y="180784"/>
                  </a:lnTo>
                  <a:lnTo>
                    <a:pt x="287023" y="178611"/>
                  </a:lnTo>
                  <a:lnTo>
                    <a:pt x="293846" y="140652"/>
                  </a:lnTo>
                  <a:lnTo>
                    <a:pt x="293914" y="139175"/>
                  </a:lnTo>
                  <a:lnTo>
                    <a:pt x="289782" y="100726"/>
                  </a:lnTo>
                  <a:lnTo>
                    <a:pt x="284972" y="89384"/>
                  </a:lnTo>
                  <a:close/>
                </a:path>
                <a:path w="1905000" h="379094">
                  <a:moveTo>
                    <a:pt x="1905000" y="5143"/>
                  </a:moveTo>
                  <a:lnTo>
                    <a:pt x="1871217" y="5143"/>
                  </a:lnTo>
                  <a:lnTo>
                    <a:pt x="1724405" y="163512"/>
                  </a:lnTo>
                  <a:lnTo>
                    <a:pt x="1905000" y="163512"/>
                  </a:lnTo>
                  <a:lnTo>
                    <a:pt x="1905000" y="5143"/>
                  </a:lnTo>
                  <a:close/>
                </a:path>
                <a:path w="1905000" h="379094">
                  <a:moveTo>
                    <a:pt x="1362662" y="0"/>
                  </a:moveTo>
                  <a:lnTo>
                    <a:pt x="1323866" y="4074"/>
                  </a:lnTo>
                  <a:lnTo>
                    <a:pt x="1286655" y="15345"/>
                  </a:lnTo>
                  <a:lnTo>
                    <a:pt x="1252515" y="33813"/>
                  </a:lnTo>
                  <a:lnTo>
                    <a:pt x="1222932" y="59478"/>
                  </a:lnTo>
                  <a:lnTo>
                    <a:pt x="1199394" y="92339"/>
                  </a:lnTo>
                  <a:lnTo>
                    <a:pt x="1183386" y="132397"/>
                  </a:lnTo>
                  <a:lnTo>
                    <a:pt x="1289905" y="132397"/>
                  </a:lnTo>
                  <a:lnTo>
                    <a:pt x="1296494" y="121075"/>
                  </a:lnTo>
                  <a:lnTo>
                    <a:pt x="1321082" y="101621"/>
                  </a:lnTo>
                  <a:lnTo>
                    <a:pt x="1350232" y="91893"/>
                  </a:lnTo>
                  <a:lnTo>
                    <a:pt x="1530263" y="91893"/>
                  </a:lnTo>
                  <a:lnTo>
                    <a:pt x="1528377" y="87577"/>
                  </a:lnTo>
                  <a:lnTo>
                    <a:pt x="1503958" y="55668"/>
                  </a:lnTo>
                  <a:lnTo>
                    <a:pt x="1473690" y="30956"/>
                  </a:lnTo>
                  <a:lnTo>
                    <a:pt x="1439060" y="13440"/>
                  </a:lnTo>
                  <a:lnTo>
                    <a:pt x="1401555" y="3122"/>
                  </a:lnTo>
                  <a:lnTo>
                    <a:pt x="1362662" y="0"/>
                  </a:lnTo>
                  <a:close/>
                </a:path>
                <a:path w="1905000" h="379094">
                  <a:moveTo>
                    <a:pt x="1580261" y="5143"/>
                  </a:moveTo>
                  <a:lnTo>
                    <a:pt x="1545463" y="5143"/>
                  </a:lnTo>
                  <a:lnTo>
                    <a:pt x="1545463" y="126682"/>
                  </a:lnTo>
                  <a:lnTo>
                    <a:pt x="1690883" y="126682"/>
                  </a:lnTo>
                  <a:lnTo>
                    <a:pt x="1580261" y="5143"/>
                  </a:lnTo>
                  <a:close/>
                </a:path>
                <a:path w="1905000" h="379094">
                  <a:moveTo>
                    <a:pt x="818884" y="83327"/>
                  </a:moveTo>
                  <a:lnTo>
                    <a:pt x="684577" y="83327"/>
                  </a:lnTo>
                  <a:lnTo>
                    <a:pt x="718933" y="91529"/>
                  </a:lnTo>
                  <a:lnTo>
                    <a:pt x="734440" y="118173"/>
                  </a:lnTo>
                  <a:lnTo>
                    <a:pt x="823849" y="118173"/>
                  </a:lnTo>
                  <a:lnTo>
                    <a:pt x="818884" y="83327"/>
                  </a:lnTo>
                  <a:close/>
                </a:path>
              </a:pathLst>
            </a:custGeom>
            <a:solidFill>
              <a:srgbClr val="004E71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pic>
        <p:nvPicPr>
          <p:cNvPr id="15" name="object 1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619464" y="1085679"/>
            <a:ext cx="2162175" cy="304800"/>
          </a:xfrm>
          <a:prstGeom prst="rect">
            <a:avLst/>
          </a:prstGeom>
        </p:spPr>
      </p:pic>
      <p:sp>
        <p:nvSpPr>
          <p:cNvPr id="16" name="object 16"/>
          <p:cNvSpPr/>
          <p:nvPr/>
        </p:nvSpPr>
        <p:spPr>
          <a:xfrm>
            <a:off x="4824190" y="817743"/>
            <a:ext cx="0" cy="865505"/>
          </a:xfrm>
          <a:custGeom>
            <a:avLst/>
            <a:gdLst/>
            <a:ahLst/>
            <a:cxnLst/>
            <a:rect l="l" t="t" r="r" b="b"/>
            <a:pathLst>
              <a:path h="865505">
                <a:moveTo>
                  <a:pt x="0" y="0"/>
                </a:moveTo>
                <a:lnTo>
                  <a:pt x="0" y="864997"/>
                </a:lnTo>
              </a:path>
            </a:pathLst>
          </a:custGeom>
          <a:ln w="6350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object 17"/>
          <p:cNvSpPr txBox="1">
            <a:spLocks noGrp="1"/>
          </p:cNvSpPr>
          <p:nvPr>
            <p:ph type="sldNum" sz="quarter" idx="7"/>
          </p:nvPr>
        </p:nvSpPr>
        <p:spPr>
          <a:xfrm>
            <a:off x="8844533" y="4827674"/>
            <a:ext cx="203200" cy="189796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0"/>
              </a:spcBef>
            </a:pPr>
            <a:r>
              <a:rPr lang="en-US" spc="-25" dirty="0"/>
              <a:t>2</a:t>
            </a:r>
            <a:endParaRPr spc="-25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2060829" y="355917"/>
            <a:ext cx="5635371" cy="323807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tabLst>
                <a:tab pos="793115" algn="l"/>
              </a:tabLst>
            </a:pPr>
            <a:r>
              <a:rPr lang="en-US" dirty="0"/>
              <a:t>India’s 2025 </a:t>
            </a:r>
            <a:r>
              <a:rPr lang="en-US" dirty="0" err="1"/>
              <a:t>Aluminium</a:t>
            </a:r>
            <a:r>
              <a:rPr lang="en-US" dirty="0"/>
              <a:t> Industry Balance</a:t>
            </a:r>
            <a:endParaRPr spc="-50" dirty="0"/>
          </a:p>
        </p:txBody>
      </p:sp>
      <p:sp>
        <p:nvSpPr>
          <p:cNvPr id="72" name="object 72"/>
          <p:cNvSpPr txBox="1">
            <a:spLocks noGrp="1"/>
          </p:cNvSpPr>
          <p:nvPr>
            <p:ph type="sldNum" sz="quarter" idx="7"/>
          </p:nvPr>
        </p:nvSpPr>
        <p:spPr>
          <a:xfrm>
            <a:off x="8844533" y="4827674"/>
            <a:ext cx="203200" cy="189796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0"/>
              </a:spcBef>
            </a:pPr>
            <a:r>
              <a:rPr lang="en-US" spc="-25" dirty="0"/>
              <a:t>3</a:t>
            </a:r>
            <a:endParaRPr spc="-25" dirty="0"/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DDB8857C-1D1F-004E-14F7-D6CCCBE0EB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7961906"/>
              </p:ext>
            </p:extLst>
          </p:nvPr>
        </p:nvGraphicFramePr>
        <p:xfrm>
          <a:off x="299467" y="1256588"/>
          <a:ext cx="4648200" cy="381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3600">
                  <a:extLst>
                    <a:ext uri="{9D8B030D-6E8A-4147-A177-3AD203B41FA5}">
                      <a16:colId xmlns:a16="http://schemas.microsoft.com/office/drawing/2014/main" val="2216575924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617620419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483446834"/>
                    </a:ext>
                  </a:extLst>
                </a:gridCol>
              </a:tblGrid>
              <a:tr h="448745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Segoe UI Semilight" panose="020B0402040204020203" pitchFamily="34" charset="0"/>
                        <a:cs typeface="Segoe UI Semilight" panose="020B0402040204020203" pitchFamily="34" charset="0"/>
                      </a:endParaRPr>
                    </a:p>
                    <a:p>
                      <a:pPr algn="ctr"/>
                      <a:r>
                        <a:rPr lang="en-US" sz="1400" dirty="0"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Quantity (Mt)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%</a:t>
                      </a:r>
                    </a:p>
                    <a:p>
                      <a:pPr algn="ctr"/>
                      <a:r>
                        <a:rPr lang="en-US" sz="1400" dirty="0"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Consumption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6041048"/>
                  </a:ext>
                </a:extLst>
              </a:tr>
              <a:tr h="2519193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Bauxite	Consumption</a:t>
                      </a:r>
                    </a:p>
                    <a:p>
                      <a:r>
                        <a:rPr lang="en-US" sz="1400" dirty="0"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	Production</a:t>
                      </a:r>
                    </a:p>
                    <a:p>
                      <a:r>
                        <a:rPr lang="en-US" sz="1400" dirty="0"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	Imports</a:t>
                      </a:r>
                    </a:p>
                    <a:p>
                      <a:r>
                        <a:rPr lang="en-US" sz="1400" dirty="0"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	Exports</a:t>
                      </a:r>
                    </a:p>
                    <a:p>
                      <a:endParaRPr lang="en-US" sz="1400" dirty="0">
                        <a:latin typeface="Segoe UI Semilight" panose="020B0402040204020203" pitchFamily="34" charset="0"/>
                        <a:cs typeface="Segoe UI Semilight" panose="020B0402040204020203" pitchFamily="34" charset="0"/>
                      </a:endParaRPr>
                    </a:p>
                    <a:p>
                      <a:r>
                        <a:rPr lang="en-US" sz="1400" dirty="0"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Alumina	Consumption</a:t>
                      </a:r>
                    </a:p>
                    <a:p>
                      <a:r>
                        <a:rPr lang="en-US" sz="1400" dirty="0"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	Production</a:t>
                      </a:r>
                    </a:p>
                    <a:p>
                      <a:r>
                        <a:rPr lang="en-US" sz="1400" dirty="0"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	Imports</a:t>
                      </a:r>
                    </a:p>
                    <a:p>
                      <a:r>
                        <a:rPr lang="en-US" sz="1400" dirty="0"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	Exports</a:t>
                      </a:r>
                    </a:p>
                    <a:p>
                      <a:endParaRPr lang="en-US" sz="1400" dirty="0">
                        <a:latin typeface="Segoe UI Semilight" panose="020B0402040204020203" pitchFamily="34" charset="0"/>
                        <a:cs typeface="Segoe UI Semilight" panose="020B0402040204020203" pitchFamily="34" charset="0"/>
                      </a:endParaRPr>
                    </a:p>
                    <a:p>
                      <a:r>
                        <a:rPr lang="en-US" sz="1400" dirty="0" err="1"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Aluminium</a:t>
                      </a:r>
                      <a:r>
                        <a:rPr lang="en-US" sz="1400" dirty="0"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	Production</a:t>
                      </a:r>
                    </a:p>
                    <a:p>
                      <a:r>
                        <a:rPr lang="en-US" sz="1400" dirty="0"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	Imports </a:t>
                      </a:r>
                    </a:p>
                    <a:p>
                      <a:r>
                        <a:rPr lang="en-US" sz="1400" dirty="0"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	Scrap Imports</a:t>
                      </a:r>
                    </a:p>
                    <a:p>
                      <a:r>
                        <a:rPr lang="en-US" sz="1400" dirty="0"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	Exports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26.0</a:t>
                      </a:r>
                    </a:p>
                    <a:p>
                      <a:pPr algn="ctr"/>
                      <a:r>
                        <a:rPr lang="en-US" sz="1400" dirty="0"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20.2</a:t>
                      </a:r>
                    </a:p>
                    <a:p>
                      <a:pPr algn="ctr"/>
                      <a:r>
                        <a:rPr lang="en-US" sz="1400" dirty="0"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5.8</a:t>
                      </a:r>
                    </a:p>
                    <a:p>
                      <a:pPr algn="ctr"/>
                      <a:r>
                        <a:rPr lang="en-US" sz="1400" dirty="0"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0</a:t>
                      </a:r>
                    </a:p>
                    <a:p>
                      <a:pPr algn="ctr"/>
                      <a:endParaRPr lang="en-US" sz="1400" dirty="0">
                        <a:latin typeface="Segoe UI Semilight" panose="020B0402040204020203" pitchFamily="34" charset="0"/>
                        <a:cs typeface="Segoe UI Semilight" panose="020B0402040204020203" pitchFamily="34" charset="0"/>
                      </a:endParaRPr>
                    </a:p>
                    <a:p>
                      <a:pPr algn="ctr"/>
                      <a:r>
                        <a:rPr lang="en-US" sz="1400" dirty="0"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8.2</a:t>
                      </a:r>
                    </a:p>
                    <a:p>
                      <a:pPr algn="ctr"/>
                      <a:r>
                        <a:rPr lang="en-US" sz="1400" dirty="0"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8.9</a:t>
                      </a:r>
                    </a:p>
                    <a:p>
                      <a:pPr algn="ctr"/>
                      <a:r>
                        <a:rPr lang="en-US" sz="1400" dirty="0"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1.5</a:t>
                      </a:r>
                    </a:p>
                    <a:p>
                      <a:pPr algn="ctr"/>
                      <a:r>
                        <a:rPr lang="en-US" sz="1400" dirty="0"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2.2</a:t>
                      </a:r>
                    </a:p>
                    <a:p>
                      <a:pPr algn="ctr"/>
                      <a:endParaRPr lang="en-US" sz="1400" dirty="0">
                        <a:latin typeface="Segoe UI Semilight" panose="020B0402040204020203" pitchFamily="34" charset="0"/>
                        <a:cs typeface="Segoe UI Semilight" panose="020B0402040204020203" pitchFamily="34" charset="0"/>
                      </a:endParaRPr>
                    </a:p>
                    <a:p>
                      <a:pPr algn="ctr"/>
                      <a:r>
                        <a:rPr lang="en-US" sz="1400" dirty="0"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4.3</a:t>
                      </a:r>
                    </a:p>
                    <a:p>
                      <a:pPr algn="ctr"/>
                      <a:r>
                        <a:rPr lang="en-US" sz="1400" dirty="0"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0.5</a:t>
                      </a:r>
                    </a:p>
                    <a:p>
                      <a:pPr algn="ctr"/>
                      <a:r>
                        <a:rPr lang="en-US" sz="1400" dirty="0"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2.1</a:t>
                      </a:r>
                    </a:p>
                    <a:p>
                      <a:pPr algn="ctr"/>
                      <a:r>
                        <a:rPr lang="en-US" sz="1400" dirty="0"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2.5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Segoe UI Semilight" panose="020B0402040204020203" pitchFamily="34" charset="0"/>
                        <a:cs typeface="Segoe UI Semilight" panose="020B0402040204020203" pitchFamily="34" charset="0"/>
                      </a:endParaRPr>
                    </a:p>
                    <a:p>
                      <a:pPr algn="ctr"/>
                      <a:r>
                        <a:rPr lang="en-US" sz="1400" dirty="0"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78</a:t>
                      </a:r>
                    </a:p>
                    <a:p>
                      <a:pPr algn="ctr"/>
                      <a:r>
                        <a:rPr lang="en-US" sz="1400" dirty="0"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12</a:t>
                      </a:r>
                    </a:p>
                    <a:p>
                      <a:pPr algn="ctr"/>
                      <a:r>
                        <a:rPr lang="en-US" sz="1400" dirty="0"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0</a:t>
                      </a:r>
                    </a:p>
                    <a:p>
                      <a:pPr algn="ctr"/>
                      <a:endParaRPr lang="en-US" sz="1400" dirty="0">
                        <a:latin typeface="Segoe UI Semilight" panose="020B0402040204020203" pitchFamily="34" charset="0"/>
                        <a:cs typeface="Segoe UI Semilight" panose="020B0402040204020203" pitchFamily="34" charset="0"/>
                      </a:endParaRPr>
                    </a:p>
                    <a:p>
                      <a:pPr algn="ctr"/>
                      <a:endParaRPr lang="en-US" sz="1400" dirty="0">
                        <a:latin typeface="Segoe UI Semilight" panose="020B0402040204020203" pitchFamily="34" charset="0"/>
                        <a:cs typeface="Segoe UI Semilight" panose="020B0402040204020203" pitchFamily="34" charset="0"/>
                      </a:endParaRPr>
                    </a:p>
                    <a:p>
                      <a:pPr algn="ctr"/>
                      <a:r>
                        <a:rPr lang="en-US" sz="1400" dirty="0"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108</a:t>
                      </a:r>
                    </a:p>
                    <a:p>
                      <a:pPr algn="ctr"/>
                      <a:r>
                        <a:rPr lang="en-US" sz="1400" dirty="0"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18</a:t>
                      </a:r>
                    </a:p>
                    <a:p>
                      <a:pPr algn="ctr"/>
                      <a:r>
                        <a:rPr lang="en-US" sz="1400" dirty="0"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26</a:t>
                      </a:r>
                    </a:p>
                    <a:p>
                      <a:pPr algn="ctr"/>
                      <a:endParaRPr lang="en-US" sz="1400" dirty="0">
                        <a:latin typeface="Segoe UI Semilight" panose="020B0402040204020203" pitchFamily="34" charset="0"/>
                        <a:cs typeface="Segoe UI Semilight" panose="020B04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8212702"/>
                  </a:ext>
                </a:extLst>
              </a:tr>
            </a:tbl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6E1C460A-F10A-446E-6B55-883C7A982CFC}"/>
              </a:ext>
            </a:extLst>
          </p:cNvPr>
          <p:cNvSpPr txBox="1"/>
          <p:nvPr/>
        </p:nvSpPr>
        <p:spPr>
          <a:xfrm>
            <a:off x="4947667" y="1068956"/>
            <a:ext cx="4196333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India’s </a:t>
            </a:r>
            <a:r>
              <a:rPr lang="en-US" sz="1400" dirty="0" err="1">
                <a:latin typeface="Segoe UI Semilight" panose="020B0402040204020203" pitchFamily="34" charset="0"/>
                <a:cs typeface="Segoe UI Semilight" panose="020B0402040204020203" pitchFamily="34" charset="0"/>
              </a:rPr>
              <a:t>Aluminium</a:t>
            </a:r>
            <a:r>
              <a:rPr lang="en-US" sz="14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 production currently ranks as 2</a:t>
            </a:r>
            <a:r>
              <a:rPr lang="en-US" sz="1400" baseline="300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nd</a:t>
            </a:r>
            <a:r>
              <a:rPr lang="en-US" sz="14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 largest in the world by country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Additional Imports of primary and secondary </a:t>
            </a:r>
            <a:r>
              <a:rPr lang="en-US" sz="1400" dirty="0" err="1">
                <a:latin typeface="Segoe UI Semilight" panose="020B0402040204020203" pitchFamily="34" charset="0"/>
                <a:cs typeface="Segoe UI Semilight" panose="020B0402040204020203" pitchFamily="34" charset="0"/>
              </a:rPr>
              <a:t>aluminium</a:t>
            </a:r>
            <a:r>
              <a:rPr lang="en-US" sz="14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 add another to 60% on top of domestic production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2025 Alumina production operating about 2 Mtpa below installed capacity, initially due to imported bauxite availability.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Many Indian refineries are built close to good quality bauxite mines enabling low cost production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Current Indian bauxite reserves are ~600 Mt proved and probable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2E6599-FF80-4371-43D4-51B06759EB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11">
            <a:extLst>
              <a:ext uri="{FF2B5EF4-FFF2-40B4-BE49-F238E27FC236}">
                <a16:creationId xmlns:a16="http://schemas.microsoft.com/office/drawing/2014/main" id="{0822C370-8A54-904A-A813-54757ACA62B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060829" y="355917"/>
            <a:ext cx="5635371" cy="323807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tabLst>
                <a:tab pos="793115" algn="l"/>
              </a:tabLst>
            </a:pPr>
            <a:r>
              <a:rPr lang="en-US" dirty="0"/>
              <a:t>India’s </a:t>
            </a:r>
            <a:r>
              <a:rPr lang="en-US" dirty="0" err="1"/>
              <a:t>Aluminium</a:t>
            </a:r>
            <a:r>
              <a:rPr lang="en-US" dirty="0"/>
              <a:t> Industry Growth (5 year)</a:t>
            </a:r>
            <a:endParaRPr spc="-50" dirty="0"/>
          </a:p>
        </p:txBody>
      </p:sp>
      <p:sp>
        <p:nvSpPr>
          <p:cNvPr id="72" name="object 72">
            <a:extLst>
              <a:ext uri="{FF2B5EF4-FFF2-40B4-BE49-F238E27FC236}">
                <a16:creationId xmlns:a16="http://schemas.microsoft.com/office/drawing/2014/main" id="{FC4A83E8-AA52-2DCA-E02F-8D61934A68BA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xfrm>
            <a:off x="8844533" y="4827674"/>
            <a:ext cx="203200" cy="189796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0"/>
              </a:spcBef>
            </a:pPr>
            <a:r>
              <a:rPr lang="en-US" spc="-25" dirty="0"/>
              <a:t>3</a:t>
            </a:r>
            <a:endParaRPr spc="-25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9591C26-6F8C-3249-63D5-9BCCCFAE9A3B}"/>
              </a:ext>
            </a:extLst>
          </p:cNvPr>
          <p:cNvSpPr txBox="1"/>
          <p:nvPr/>
        </p:nvSpPr>
        <p:spPr>
          <a:xfrm>
            <a:off x="457201" y="1276350"/>
            <a:ext cx="81534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err="1">
                <a:latin typeface="Segoe UI Semilight" panose="020B0402040204020203" pitchFamily="34" charset="0"/>
                <a:cs typeface="Segoe UI Semilight" panose="020B0402040204020203" pitchFamily="34" charset="0"/>
              </a:rPr>
              <a:t>Aluminium</a:t>
            </a:r>
            <a:r>
              <a:rPr lang="en-US" sz="14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 production in India is forecast to grow by ~3.5 million </a:t>
            </a:r>
            <a:r>
              <a:rPr lang="en-US" sz="1400" dirty="0" err="1">
                <a:latin typeface="Segoe UI Semilight" panose="020B0402040204020203" pitchFamily="34" charset="0"/>
                <a:cs typeface="Segoe UI Semilight" panose="020B0402040204020203" pitchFamily="34" charset="0"/>
              </a:rPr>
              <a:t>tpa</a:t>
            </a:r>
            <a:r>
              <a:rPr lang="en-US" sz="14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 within the next 5-6 years.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Secondary </a:t>
            </a:r>
            <a:r>
              <a:rPr lang="en-US" sz="1400" dirty="0" err="1">
                <a:latin typeface="Segoe UI Semilight" panose="020B0402040204020203" pitchFamily="34" charset="0"/>
                <a:cs typeface="Segoe UI Semilight" panose="020B0402040204020203" pitchFamily="34" charset="0"/>
              </a:rPr>
              <a:t>Aluminium</a:t>
            </a:r>
            <a:r>
              <a:rPr lang="en-US" sz="14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 capacity is forecast to grow another 1 million </a:t>
            </a:r>
            <a:r>
              <a:rPr lang="en-US" sz="1400" dirty="0" err="1">
                <a:latin typeface="Segoe UI Semilight" panose="020B0402040204020203" pitchFamily="34" charset="0"/>
                <a:cs typeface="Segoe UI Semilight" panose="020B0402040204020203" pitchFamily="34" charset="0"/>
              </a:rPr>
              <a:t>tpa</a:t>
            </a:r>
            <a:r>
              <a:rPr lang="en-US" sz="14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 primarily through improved domestic collection bringing total industry capacity to </a:t>
            </a:r>
            <a:r>
              <a:rPr lang="en-US" sz="1400" b="1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10.9 million </a:t>
            </a:r>
            <a:r>
              <a:rPr lang="en-US" sz="1400" b="1" dirty="0" err="1">
                <a:latin typeface="Segoe UI Semilight" panose="020B0402040204020203" pitchFamily="34" charset="0"/>
                <a:cs typeface="Segoe UI Semilight" panose="020B0402040204020203" pitchFamily="34" charset="0"/>
              </a:rPr>
              <a:t>tpa</a:t>
            </a:r>
            <a:r>
              <a:rPr lang="en-US" sz="1400" b="1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 by around 2030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Alumina expansion and debottlenecking project should bring India’s alumina capacity to </a:t>
            </a:r>
            <a:r>
              <a:rPr lang="en-US" sz="1400" b="1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15-16 million </a:t>
            </a:r>
            <a:r>
              <a:rPr lang="en-US" sz="1400" b="1" dirty="0" err="1">
                <a:latin typeface="Segoe UI Semilight" panose="020B0402040204020203" pitchFamily="34" charset="0"/>
                <a:cs typeface="Segoe UI Semilight" panose="020B0402040204020203" pitchFamily="34" charset="0"/>
              </a:rPr>
              <a:t>tpa</a:t>
            </a:r>
            <a:r>
              <a:rPr lang="en-US" sz="14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 which is roughly sufficient to support the projected 7.8 million </a:t>
            </a:r>
            <a:r>
              <a:rPr lang="en-US" sz="1400" dirty="0" err="1">
                <a:latin typeface="Segoe UI Semilight" panose="020B0402040204020203" pitchFamily="34" charset="0"/>
                <a:cs typeface="Segoe UI Semilight" panose="020B0402040204020203" pitchFamily="34" charset="0"/>
              </a:rPr>
              <a:t>tpa</a:t>
            </a:r>
            <a:r>
              <a:rPr lang="en-US" sz="14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 metal production, with the balance supported by secondary </a:t>
            </a:r>
            <a:r>
              <a:rPr lang="en-US" sz="1400" dirty="0" err="1">
                <a:latin typeface="Segoe UI Semilight" panose="020B0402040204020203" pitchFamily="34" charset="0"/>
                <a:cs typeface="Segoe UI Semilight" panose="020B0402040204020203" pitchFamily="34" charset="0"/>
              </a:rPr>
              <a:t>aluminium</a:t>
            </a:r>
            <a:endParaRPr lang="en-US" sz="1400" dirty="0"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By 2030, Bauxite requirements are forecast to reach 45 million </a:t>
            </a:r>
            <a:r>
              <a:rPr lang="en-US" sz="1400" dirty="0" err="1">
                <a:latin typeface="Segoe UI Semilight" panose="020B0402040204020203" pitchFamily="34" charset="0"/>
                <a:cs typeface="Segoe UI Semilight" panose="020B0402040204020203" pitchFamily="34" charset="0"/>
              </a:rPr>
              <a:t>tpa</a:t>
            </a:r>
            <a:endParaRPr lang="en-US" sz="1400" dirty="0"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Note that 2025 Vision document of Govt of India (2025) forecasts domestic </a:t>
            </a:r>
            <a:r>
              <a:rPr lang="en-US" sz="1400" dirty="0" err="1">
                <a:latin typeface="Segoe UI Semilight" panose="020B0402040204020203" pitchFamily="34" charset="0"/>
                <a:cs typeface="Segoe UI Semilight" panose="020B0402040204020203" pitchFamily="34" charset="0"/>
              </a:rPr>
              <a:t>aluminium</a:t>
            </a:r>
            <a:r>
              <a:rPr lang="en-US" sz="14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 demand to reach 8.5 million </a:t>
            </a:r>
            <a:r>
              <a:rPr lang="en-US" sz="1400" dirty="0" err="1">
                <a:latin typeface="Segoe UI Semilight" panose="020B0402040204020203" pitchFamily="34" charset="0"/>
                <a:cs typeface="Segoe UI Semilight" panose="020B0402040204020203" pitchFamily="34" charset="0"/>
              </a:rPr>
              <a:t>tpa</a:t>
            </a:r>
            <a:r>
              <a:rPr lang="en-US" sz="14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 plus export growth to 3.8 million </a:t>
            </a:r>
            <a:r>
              <a:rPr lang="en-US" sz="1400" dirty="0" err="1">
                <a:latin typeface="Segoe UI Semilight" panose="020B0402040204020203" pitchFamily="34" charset="0"/>
                <a:cs typeface="Segoe UI Semilight" panose="020B0402040204020203" pitchFamily="34" charset="0"/>
              </a:rPr>
              <a:t>tonnes</a:t>
            </a:r>
            <a:r>
              <a:rPr lang="en-US" sz="14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48030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3CCE11-D804-4092-139A-4E793EC5FB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11">
            <a:extLst>
              <a:ext uri="{FF2B5EF4-FFF2-40B4-BE49-F238E27FC236}">
                <a16:creationId xmlns:a16="http://schemas.microsoft.com/office/drawing/2014/main" id="{A5A0073D-236B-36D1-15F9-25351AF9B47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060829" y="355917"/>
            <a:ext cx="5635371" cy="323807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tabLst>
                <a:tab pos="793115" algn="l"/>
              </a:tabLst>
            </a:pPr>
            <a:r>
              <a:rPr lang="en-US" dirty="0"/>
              <a:t>India’s </a:t>
            </a:r>
            <a:r>
              <a:rPr lang="en-US" dirty="0" err="1"/>
              <a:t>Aluminium</a:t>
            </a:r>
            <a:r>
              <a:rPr lang="en-US" dirty="0"/>
              <a:t> Industry Growth (20 year)</a:t>
            </a:r>
            <a:endParaRPr spc="-50" dirty="0"/>
          </a:p>
        </p:txBody>
      </p:sp>
      <p:sp>
        <p:nvSpPr>
          <p:cNvPr id="72" name="object 72">
            <a:extLst>
              <a:ext uri="{FF2B5EF4-FFF2-40B4-BE49-F238E27FC236}">
                <a16:creationId xmlns:a16="http://schemas.microsoft.com/office/drawing/2014/main" id="{ED2D36B5-124D-E695-5854-A2FA2602709F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xfrm>
            <a:off x="8844533" y="4827674"/>
            <a:ext cx="203200" cy="189796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0"/>
              </a:spcBef>
            </a:pPr>
            <a:r>
              <a:rPr lang="en-US" spc="-25" dirty="0"/>
              <a:t>3</a:t>
            </a:r>
            <a:endParaRPr spc="-25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EF16D81-4FF0-BF54-F3B5-380E094868AF}"/>
              </a:ext>
            </a:extLst>
          </p:cNvPr>
          <p:cNvSpPr txBox="1"/>
          <p:nvPr/>
        </p:nvSpPr>
        <p:spPr>
          <a:xfrm>
            <a:off x="154577" y="1101787"/>
            <a:ext cx="3655423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Vision Document of Govt of India sees India’s </a:t>
            </a:r>
            <a:r>
              <a:rPr lang="en-US" sz="1400" dirty="0" err="1">
                <a:latin typeface="Segoe UI Semilight" panose="020B0402040204020203" pitchFamily="34" charset="0"/>
                <a:cs typeface="Segoe UI Semilight" panose="020B0402040204020203" pitchFamily="34" charset="0"/>
              </a:rPr>
              <a:t>aluminium</a:t>
            </a:r>
            <a:r>
              <a:rPr lang="en-US" sz="14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 industry growing significantly based upon increased per capita utilization from 3.5kg to 12kg by 2047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That vision would take the Indian </a:t>
            </a:r>
            <a:r>
              <a:rPr lang="en-US" sz="1400" dirty="0" err="1">
                <a:latin typeface="Segoe UI Semilight" panose="020B0402040204020203" pitchFamily="34" charset="0"/>
                <a:cs typeface="Segoe UI Semilight" panose="020B0402040204020203" pitchFamily="34" charset="0"/>
              </a:rPr>
              <a:t>aluminium</a:t>
            </a:r>
            <a:r>
              <a:rPr lang="en-US" sz="14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 industry to 37 million </a:t>
            </a:r>
            <a:r>
              <a:rPr lang="en-US" sz="1400" dirty="0" err="1">
                <a:latin typeface="Segoe UI Semilight" panose="020B0402040204020203" pitchFamily="34" charset="0"/>
                <a:cs typeface="Segoe UI Semilight" panose="020B0402040204020203" pitchFamily="34" charset="0"/>
              </a:rPr>
              <a:t>tpa</a:t>
            </a:r>
            <a:r>
              <a:rPr lang="en-US" sz="14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 including 28 million </a:t>
            </a:r>
            <a:r>
              <a:rPr lang="en-US" sz="1400" dirty="0" err="1">
                <a:latin typeface="Segoe UI Semilight" panose="020B0402040204020203" pitchFamily="34" charset="0"/>
                <a:cs typeface="Segoe UI Semilight" panose="020B0402040204020203" pitchFamily="34" charset="0"/>
              </a:rPr>
              <a:t>tpa</a:t>
            </a:r>
            <a:r>
              <a:rPr lang="en-US" sz="14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 domestic consumption.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FB40D46-6962-AE78-73B3-66902C1405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96937" y="933991"/>
            <a:ext cx="4805933" cy="248859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A4FB383-1F20-277E-125A-1F0FB2571D4E}"/>
              </a:ext>
            </a:extLst>
          </p:cNvPr>
          <p:cNvSpPr txBox="1"/>
          <p:nvPr/>
        </p:nvSpPr>
        <p:spPr>
          <a:xfrm>
            <a:off x="154577" y="3676855"/>
            <a:ext cx="80772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Factoring in secondary </a:t>
            </a:r>
            <a:r>
              <a:rPr lang="en-US" sz="1400" dirty="0" err="1">
                <a:latin typeface="Segoe UI Semilight" panose="020B0402040204020203" pitchFamily="34" charset="0"/>
                <a:cs typeface="Segoe UI Semilight" panose="020B0402040204020203" pitchFamily="34" charset="0"/>
              </a:rPr>
              <a:t>aluminium</a:t>
            </a:r>
            <a:r>
              <a:rPr lang="en-US" sz="14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 and imports, it follows that alumina production would need to grow by an additional 27 million </a:t>
            </a:r>
            <a:r>
              <a:rPr lang="en-US" sz="1400" dirty="0" err="1">
                <a:latin typeface="Segoe UI Semilight" panose="020B0402040204020203" pitchFamily="34" charset="0"/>
                <a:cs typeface="Segoe UI Semilight" panose="020B0402040204020203" pitchFamily="34" charset="0"/>
              </a:rPr>
              <a:t>tpa</a:t>
            </a:r>
            <a:r>
              <a:rPr lang="en-US" sz="14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 and bauxite by around 80 million </a:t>
            </a:r>
            <a:r>
              <a:rPr lang="en-US" sz="1400" dirty="0" err="1">
                <a:latin typeface="Segoe UI Semilight" panose="020B0402040204020203" pitchFamily="34" charset="0"/>
                <a:cs typeface="Segoe UI Semilight" panose="020B0402040204020203" pitchFamily="34" charset="0"/>
              </a:rPr>
              <a:t>tonnes</a:t>
            </a:r>
            <a:endParaRPr lang="en-US" sz="1400" dirty="0"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Even with that, there are gaps. Nonetheless, India has an ambitious vision for </a:t>
            </a:r>
            <a:r>
              <a:rPr lang="en-US" sz="1400" dirty="0" err="1">
                <a:latin typeface="Segoe UI Semilight" panose="020B0402040204020203" pitchFamily="34" charset="0"/>
                <a:cs typeface="Segoe UI Semilight" panose="020B0402040204020203" pitchFamily="34" charset="0"/>
              </a:rPr>
              <a:t>aluminium</a:t>
            </a:r>
            <a:endParaRPr lang="en-US" sz="1400" dirty="0"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53F5E64-4D43-E239-1D07-A1843ACDA42D}"/>
              </a:ext>
            </a:extLst>
          </p:cNvPr>
          <p:cNvSpPr txBox="1"/>
          <p:nvPr/>
        </p:nvSpPr>
        <p:spPr>
          <a:xfrm>
            <a:off x="4687217" y="3381239"/>
            <a:ext cx="354456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/>
              <a:t>Ref: Vision Document on </a:t>
            </a:r>
            <a:r>
              <a:rPr lang="en-US" sz="900" dirty="0" err="1"/>
              <a:t>Aluminium</a:t>
            </a:r>
            <a:r>
              <a:rPr lang="en-US" sz="900" dirty="0"/>
              <a:t> Sector. Govt of India (2025)</a:t>
            </a:r>
          </a:p>
        </p:txBody>
      </p:sp>
    </p:spTree>
    <p:extLst>
      <p:ext uri="{BB962C8B-B14F-4D97-AF65-F5344CB8AC3E}">
        <p14:creationId xmlns:p14="http://schemas.microsoft.com/office/powerpoint/2010/main" val="4593181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CE4C65-F75B-A197-4164-3F9CDE632C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11">
            <a:extLst>
              <a:ext uri="{FF2B5EF4-FFF2-40B4-BE49-F238E27FC236}">
                <a16:creationId xmlns:a16="http://schemas.microsoft.com/office/drawing/2014/main" id="{EA44FD93-9271-712A-D3BF-098CBA07847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060829" y="355917"/>
            <a:ext cx="5635371" cy="323807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tabLst>
                <a:tab pos="793115" algn="l"/>
              </a:tabLst>
            </a:pPr>
            <a:r>
              <a:rPr lang="en-US" dirty="0"/>
              <a:t>Global Bauxite Quality</a:t>
            </a:r>
            <a:endParaRPr spc="-50" dirty="0"/>
          </a:p>
        </p:txBody>
      </p:sp>
      <p:sp>
        <p:nvSpPr>
          <p:cNvPr id="72" name="object 72">
            <a:extLst>
              <a:ext uri="{FF2B5EF4-FFF2-40B4-BE49-F238E27FC236}">
                <a16:creationId xmlns:a16="http://schemas.microsoft.com/office/drawing/2014/main" id="{5192C1A2-5D86-0345-50DA-85A8E9F37D09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xfrm>
            <a:off x="8844533" y="4827674"/>
            <a:ext cx="203200" cy="189796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0"/>
              </a:spcBef>
            </a:pPr>
            <a:r>
              <a:rPr lang="en-US" spc="-25" dirty="0"/>
              <a:t>3</a:t>
            </a:r>
            <a:endParaRPr spc="-25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7C76AE2-F523-F318-D651-1656A9403ACC}"/>
              </a:ext>
            </a:extLst>
          </p:cNvPr>
          <p:cNvSpPr txBox="1"/>
          <p:nvPr/>
        </p:nvSpPr>
        <p:spPr>
          <a:xfrm>
            <a:off x="685801" y="1276350"/>
            <a:ext cx="79248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While India’s ambitions can be supported by its domestic resources, globally, bauxite quality is deteriorating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Since 1990’s, the BAR for major traded bauxites has declined from ~2.1. Today, BAR in the major traded bauxites is around 2.7 and, in some cases, approaching 3. Also, the variation in reactive silica content amongst different sources has more than doubled.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For much of the current traded bauxite market, freight cost is greater than the bauxite. When 65% of the product being shipped goes to waste, this is significant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Refineries built close to bauxite sources will have an increasingly significant cost advantage over those transporting long distances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54591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815D32-798B-EAC2-989F-7F3BB9C2A6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11">
            <a:extLst>
              <a:ext uri="{FF2B5EF4-FFF2-40B4-BE49-F238E27FC236}">
                <a16:creationId xmlns:a16="http://schemas.microsoft.com/office/drawing/2014/main" id="{91B12DDE-6358-3936-FD63-7A74BA7B0D6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060829" y="355917"/>
            <a:ext cx="5635371" cy="323807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tabLst>
                <a:tab pos="793115" algn="l"/>
              </a:tabLst>
            </a:pPr>
            <a:r>
              <a:rPr lang="en-US" dirty="0"/>
              <a:t>India’s Bauxite Requirements</a:t>
            </a:r>
            <a:endParaRPr spc="-50" dirty="0"/>
          </a:p>
        </p:txBody>
      </p:sp>
      <p:sp>
        <p:nvSpPr>
          <p:cNvPr id="72" name="object 72">
            <a:extLst>
              <a:ext uri="{FF2B5EF4-FFF2-40B4-BE49-F238E27FC236}">
                <a16:creationId xmlns:a16="http://schemas.microsoft.com/office/drawing/2014/main" id="{3928889A-B3DB-2366-DB3C-A67827BE0F44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xfrm>
            <a:off x="8844533" y="4827674"/>
            <a:ext cx="203200" cy="189796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0"/>
              </a:spcBef>
            </a:pPr>
            <a:r>
              <a:rPr lang="en-US" spc="-25" dirty="0"/>
              <a:t>3</a:t>
            </a:r>
            <a:endParaRPr spc="-25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A7F0BDA-BF31-84B4-544E-AA6E523EDD31}"/>
              </a:ext>
            </a:extLst>
          </p:cNvPr>
          <p:cNvSpPr txBox="1"/>
          <p:nvPr/>
        </p:nvSpPr>
        <p:spPr>
          <a:xfrm>
            <a:off x="4294408" y="1123950"/>
            <a:ext cx="4343401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Size of India’s Bauxite resource ranks it 8</a:t>
            </a:r>
            <a:r>
              <a:rPr lang="en-US" sz="1400" baseline="300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th</a:t>
            </a:r>
            <a:r>
              <a:rPr lang="en-US" sz="14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 in the world by Country. As of 2025, India had bauxite reserves of 600 Mtpa out of a 5 billion mt resource.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Government bauxite definition currently excludes some lower grades which are likely suitable for alumina production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The resource is predominantly </a:t>
            </a:r>
            <a:r>
              <a:rPr lang="en-US" sz="1400" dirty="0" err="1">
                <a:latin typeface="Segoe UI Semilight" panose="020B0402040204020203" pitchFamily="34" charset="0"/>
                <a:cs typeface="Segoe UI Semilight" panose="020B0402040204020203" pitchFamily="34" charset="0"/>
              </a:rPr>
              <a:t>Gibbsitic</a:t>
            </a:r>
            <a:r>
              <a:rPr lang="en-US" sz="14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, particularly in the central and eastern regions. Around 75% of the current resource is also in that region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Increased exploration to convert Resources to Reserve will need to be </a:t>
            </a:r>
            <a:r>
              <a:rPr lang="en-US" sz="1400" dirty="0" err="1">
                <a:latin typeface="Segoe UI Semilight" panose="020B0402040204020203" pitchFamily="34" charset="0"/>
                <a:cs typeface="Segoe UI Semilight" panose="020B0402040204020203" pitchFamily="34" charset="0"/>
              </a:rPr>
              <a:t>prioritised</a:t>
            </a:r>
            <a:endParaRPr lang="en-US" sz="1400" b="1" dirty="0"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7E2687B-E892-C980-EAB9-7BEB4C0A0C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1106069"/>
            <a:ext cx="3695739" cy="3551324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17C30032-61BD-E564-7535-396A45140BFA}"/>
              </a:ext>
            </a:extLst>
          </p:cNvPr>
          <p:cNvSpPr txBox="1"/>
          <p:nvPr/>
        </p:nvSpPr>
        <p:spPr>
          <a:xfrm>
            <a:off x="493128" y="4627866"/>
            <a:ext cx="354456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/>
              <a:t>Ref: Vision Document on </a:t>
            </a:r>
            <a:r>
              <a:rPr lang="en-US" sz="900" dirty="0" err="1"/>
              <a:t>Aluminium</a:t>
            </a:r>
            <a:r>
              <a:rPr lang="en-US" sz="900" dirty="0"/>
              <a:t> Sector. Govt of India (2025)</a:t>
            </a:r>
          </a:p>
        </p:txBody>
      </p:sp>
    </p:spTree>
    <p:extLst>
      <p:ext uri="{BB962C8B-B14F-4D97-AF65-F5344CB8AC3E}">
        <p14:creationId xmlns:p14="http://schemas.microsoft.com/office/powerpoint/2010/main" val="24737431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C8DED0-0ACD-7540-C5D5-398F3348F7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11">
            <a:extLst>
              <a:ext uri="{FF2B5EF4-FFF2-40B4-BE49-F238E27FC236}">
                <a16:creationId xmlns:a16="http://schemas.microsoft.com/office/drawing/2014/main" id="{68842BF1-B507-7055-9C5C-27DF26533D6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060829" y="355917"/>
            <a:ext cx="5635371" cy="323807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tabLst>
                <a:tab pos="793115" algn="l"/>
              </a:tabLst>
            </a:pPr>
            <a:r>
              <a:rPr lang="en-US" dirty="0"/>
              <a:t>Conclusions</a:t>
            </a:r>
            <a:endParaRPr spc="-50" dirty="0"/>
          </a:p>
        </p:txBody>
      </p:sp>
      <p:sp>
        <p:nvSpPr>
          <p:cNvPr id="72" name="object 72">
            <a:extLst>
              <a:ext uri="{FF2B5EF4-FFF2-40B4-BE49-F238E27FC236}">
                <a16:creationId xmlns:a16="http://schemas.microsoft.com/office/drawing/2014/main" id="{C9F01E5A-ABC0-C26F-22A7-2754B1331518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xfrm>
            <a:off x="8844533" y="4827674"/>
            <a:ext cx="203200" cy="189796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0"/>
              </a:spcBef>
            </a:pPr>
            <a:r>
              <a:rPr lang="en-US" spc="-25" dirty="0"/>
              <a:t>3</a:t>
            </a:r>
            <a:endParaRPr spc="-25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9305915-0B72-4FFE-95B0-6B0EAA27AF30}"/>
              </a:ext>
            </a:extLst>
          </p:cNvPr>
          <p:cNvSpPr txBox="1"/>
          <p:nvPr/>
        </p:nvSpPr>
        <p:spPr>
          <a:xfrm>
            <a:off x="533400" y="1123950"/>
            <a:ext cx="8104409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India has an ambitious vision for </a:t>
            </a:r>
            <a:r>
              <a:rPr lang="en-US" sz="1600" dirty="0" err="1">
                <a:latin typeface="Segoe UI Semilight" panose="020B0402040204020203" pitchFamily="34" charset="0"/>
                <a:cs typeface="Segoe UI Semilight" panose="020B0402040204020203" pitchFamily="34" charset="0"/>
              </a:rPr>
              <a:t>Aluminium</a:t>
            </a:r>
            <a:r>
              <a:rPr lang="en-US" sz="16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 and is beginning to develop rapidly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The expansion plans are supported by India’s bauxite resources, although the rate of conversion to reserves needs to be prioritized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Over the next 5 years, India’s </a:t>
            </a:r>
            <a:r>
              <a:rPr lang="en-US" sz="1600" dirty="0" err="1">
                <a:latin typeface="Segoe UI Semilight" panose="020B0402040204020203" pitchFamily="34" charset="0"/>
                <a:cs typeface="Segoe UI Semilight" panose="020B0402040204020203" pitchFamily="34" charset="0"/>
              </a:rPr>
              <a:t>aluminium</a:t>
            </a:r>
            <a:r>
              <a:rPr lang="en-US" sz="16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 industry is forecast to be 10.9 million </a:t>
            </a:r>
            <a:r>
              <a:rPr lang="en-US" sz="1600" dirty="0" err="1">
                <a:latin typeface="Segoe UI Semilight" panose="020B0402040204020203" pitchFamily="34" charset="0"/>
                <a:cs typeface="Segoe UI Semilight" panose="020B0402040204020203" pitchFamily="34" charset="0"/>
              </a:rPr>
              <a:t>tpa</a:t>
            </a:r>
            <a:r>
              <a:rPr lang="en-US" sz="16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, including imports and expanded secondary </a:t>
            </a:r>
            <a:r>
              <a:rPr lang="en-US" sz="1600" dirty="0" err="1">
                <a:latin typeface="Segoe UI Semilight" panose="020B0402040204020203" pitchFamily="34" charset="0"/>
                <a:cs typeface="Segoe UI Semilight" panose="020B0402040204020203" pitchFamily="34" charset="0"/>
              </a:rPr>
              <a:t>aluminium</a:t>
            </a:r>
            <a:r>
              <a:rPr lang="en-US" sz="16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 capacity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Expansion of alumina production and bauxite mining will expand to support the forecast growth. Imports of alumina and bauxite are likely to continue to support domestic production.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India will continue to participate in export markets for both </a:t>
            </a:r>
            <a:r>
              <a:rPr lang="en-US" sz="1600" dirty="0" err="1">
                <a:latin typeface="Segoe UI Semilight" panose="020B0402040204020203" pitchFamily="34" charset="0"/>
                <a:cs typeface="Segoe UI Semilight" panose="020B0402040204020203" pitchFamily="34" charset="0"/>
              </a:rPr>
              <a:t>aluminium</a:t>
            </a:r>
            <a:r>
              <a:rPr lang="en-US" sz="16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 and alumina.</a:t>
            </a:r>
          </a:p>
        </p:txBody>
      </p:sp>
    </p:spTree>
    <p:extLst>
      <p:ext uri="{BB962C8B-B14F-4D97-AF65-F5344CB8AC3E}">
        <p14:creationId xmlns:p14="http://schemas.microsoft.com/office/powerpoint/2010/main" val="21446028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21744</TotalTime>
  <Words>861</Words>
  <Application>Microsoft Office PowerPoint</Application>
  <PresentationFormat>全屏显示(16:9)</PresentationFormat>
  <Paragraphs>118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6" baseType="lpstr">
      <vt:lpstr>Aptos</vt:lpstr>
      <vt:lpstr>Arial</vt:lpstr>
      <vt:lpstr>Calibri</vt:lpstr>
      <vt:lpstr>Cambria Math</vt:lpstr>
      <vt:lpstr>Segoe UI</vt:lpstr>
      <vt:lpstr>Segoe UI Semibold</vt:lpstr>
      <vt:lpstr>Segoe UI Semilight</vt:lpstr>
      <vt:lpstr>Office Theme</vt:lpstr>
      <vt:lpstr>PowerPoint 演示文稿</vt:lpstr>
      <vt:lpstr>PowerPoint 演示文稿</vt:lpstr>
      <vt:lpstr>India’s 2025 Aluminium Industry Balance</vt:lpstr>
      <vt:lpstr>India’s Aluminium Industry Growth (5 year)</vt:lpstr>
      <vt:lpstr>India’s Aluminium Industry Growth (20 year)</vt:lpstr>
      <vt:lpstr>Global Bauxite Quality</vt:lpstr>
      <vt:lpstr>India’s Bauxite Requirements</vt:lpstr>
      <vt:lpstr>Conclusions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Abhinav Trivedi</dc:creator>
  <cp:lastModifiedBy>friday Gao</cp:lastModifiedBy>
  <cp:revision>17</cp:revision>
  <cp:lastPrinted>2026-05-08T12:21:18Z</cp:lastPrinted>
  <dcterms:created xsi:type="dcterms:W3CDTF">2024-03-25T09:36:24Z</dcterms:created>
  <dcterms:modified xsi:type="dcterms:W3CDTF">2026-05-16T04:30:50Z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2023-10-20T00:00:00Z</vt:filetime>
  </property>
  <property fmtid="{D5CDD505-2E9C-101B-9397-08002B2CF9AE}" pid="3" name="LastSaved">
    <vt:filetime>2024-03-25T00:00:00Z</vt:filetime>
  </property>
</Properties>
</file>