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7.xml" ContentType="application/vnd.openxmlformats-officedocument.presentationml.tags+xml"/>
  <Override PartName="/ppt/notesSlides/notesSlide4.xml" ContentType="application/vnd.openxmlformats-officedocument.presentationml.notesSlide+xml"/>
  <Override PartName="/ppt/tags/tag3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4.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5.xml" ContentType="application/vnd.openxmlformats-officedocument.presentationml.notesSlide+xml"/>
  <Override PartName="/ppt/tags/tag87.xml" ContentType="application/vnd.openxmlformats-officedocument.presentationml.tags+xml"/>
  <Override PartName="/ppt/notesSlides/notesSlide16.xml" ContentType="application/vnd.openxmlformats-officedocument.presentationml.notesSlide+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3.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50" r:id="rId2"/>
  </p:sldMasterIdLst>
  <p:notesMasterIdLst>
    <p:notesMasterId r:id="rId27"/>
  </p:notesMasterIdLst>
  <p:handoutMasterIdLst>
    <p:handoutMasterId r:id="rId28"/>
  </p:handoutMasterIdLst>
  <p:sldIdLst>
    <p:sldId id="256" r:id="rId3"/>
    <p:sldId id="257" r:id="rId4"/>
    <p:sldId id="258" r:id="rId5"/>
    <p:sldId id="259" r:id="rId6"/>
    <p:sldId id="276" r:id="rId7"/>
    <p:sldId id="281" r:id="rId8"/>
    <p:sldId id="260" r:id="rId9"/>
    <p:sldId id="277" r:id="rId10"/>
    <p:sldId id="278" r:id="rId11"/>
    <p:sldId id="274" r:id="rId12"/>
    <p:sldId id="282" r:id="rId13"/>
    <p:sldId id="262" r:id="rId14"/>
    <p:sldId id="283" r:id="rId15"/>
    <p:sldId id="287" r:id="rId16"/>
    <p:sldId id="269" r:id="rId17"/>
    <p:sldId id="261" r:id="rId18"/>
    <p:sldId id="292" r:id="rId19"/>
    <p:sldId id="288" r:id="rId20"/>
    <p:sldId id="293" r:id="rId21"/>
    <p:sldId id="289" r:id="rId22"/>
    <p:sldId id="290" r:id="rId23"/>
    <p:sldId id="291" r:id="rId24"/>
    <p:sldId id="273" r:id="rId25"/>
    <p:sldId id="275" r:id="rId26"/>
  </p:sldIdLst>
  <p:sldSz cx="9144000" cy="5143500" type="screen16x9"/>
  <p:notesSz cx="5143500" cy="9144000"/>
  <p:embeddedFontLst>
    <p:embeddedFont>
      <p:font typeface="Arial Unicode MS" panose="02010600030101010101" charset="-122"/>
      <p:regular r:id="rId29"/>
    </p:embeddedFont>
    <p:embeddedFont>
      <p:font typeface="SourceHanSansSC-Medium" panose="02010600030101010101" charset="-122"/>
      <p:regular r:id="rId30"/>
    </p:embeddedFont>
    <p:embeddedFont>
      <p:font typeface="SourceHanSansSC-Regular" panose="02010600030101010101" charset="-122"/>
      <p:regular r:id="rId31"/>
    </p:embeddedFont>
    <p:embeddedFont>
      <p:font typeface="Arial Black" panose="020B0A04020102020204" pitchFamily="34" charset="0"/>
      <p:bold r:id="rId32"/>
    </p:embeddedFont>
    <p:embeddedFont>
      <p:font typeface="微软雅黑" panose="020B0503020204020204" pitchFamily="34" charset="-122"/>
      <p:regular r:id="rId33"/>
      <p:bold r:id="rId34"/>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56C2E0"/>
    <a:srgbClr val="4F8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4" d="100"/>
          <a:sy n="114" d="100"/>
        </p:scale>
        <p:origin x="5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1671638" cy="45878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2185095" y="0"/>
            <a:ext cx="1671638" cy="45878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t>2026/5/16</a:t>
            </a:fld>
            <a:endParaRPr lang="zh-CN" altLang="en-US"/>
          </a:p>
        </p:txBody>
      </p:sp>
      <p:sp>
        <p:nvSpPr>
          <p:cNvPr id="4" name="页脚占位符 3"/>
          <p:cNvSpPr>
            <a:spLocks noGrp="1"/>
          </p:cNvSpPr>
          <p:nvPr>
            <p:ph type="ftr" sz="quarter" idx="2"/>
          </p:nvPr>
        </p:nvSpPr>
        <p:spPr>
          <a:xfrm>
            <a:off x="0" y="8685213"/>
            <a:ext cx="1671638" cy="458787"/>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2185095" y="8685213"/>
            <a:ext cx="1671638" cy="458787"/>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5/16/2026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xml"/><Relationship Id="rId3" Type="http://schemas.openxmlformats.org/officeDocument/2006/relationships/tags" Target="../tags/tag3.xml"/><Relationship Id="rId21" Type="http://schemas.microsoft.com/office/2007/relationships/hdphoto" Target="../media/hdphoto1.wdp"/><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4.png"/><Relationship Id="rId10" Type="http://schemas.openxmlformats.org/officeDocument/2006/relationships/tags" Target="../tags/tag10.xml"/><Relationship Id="rId19" Type="http://schemas.openxmlformats.org/officeDocument/2006/relationships/image" Target="../media/image1.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image" Target="../media/image12.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image" Target="../media/image11.png"/><Relationship Id="rId2" Type="http://schemas.openxmlformats.org/officeDocument/2006/relationships/tags" Target="../tags/tag53.xml"/><Relationship Id="rId16" Type="http://schemas.openxmlformats.org/officeDocument/2006/relationships/notesSlide" Target="../notesSlides/notesSlide10.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slideLayout" Target="../slideLayouts/slideLayout1.xml"/><Relationship Id="rId10" Type="http://schemas.openxmlformats.org/officeDocument/2006/relationships/tags" Target="../tags/tag61.xml"/><Relationship Id="rId19" Type="http://schemas.openxmlformats.org/officeDocument/2006/relationships/image" Target="../media/image13.jpeg"/><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4.pn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notesSlide" Target="../notesSlides/notesSlide14.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8.svg"/><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17.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16.svg"/><Relationship Id="rId5" Type="http://schemas.openxmlformats.org/officeDocument/2006/relationships/tags" Target="../tags/tag84.xml"/><Relationship Id="rId10" Type="http://schemas.openxmlformats.org/officeDocument/2006/relationships/image" Target="../media/image15.png"/><Relationship Id="rId4" Type="http://schemas.openxmlformats.org/officeDocument/2006/relationships/tags" Target="../tags/tag83.xml"/><Relationship Id="rId9" Type="http://schemas.openxmlformats.org/officeDocument/2006/relationships/notesSlide" Target="../notesSlides/notesSlide15.xml"/><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3" Type="http://schemas.openxmlformats.org/officeDocument/2006/relationships/tags" Target="../tags/tag19.xml"/><Relationship Id="rId21" Type="http://schemas.openxmlformats.org/officeDocument/2006/relationships/slideLayout" Target="../slideLayouts/slideLayout1.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tags" Target="../tags/tag36.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4.png"/><Relationship Id="rId10" Type="http://schemas.openxmlformats.org/officeDocument/2006/relationships/tags" Target="../tags/tag26.xml"/><Relationship Id="rId19" Type="http://schemas.openxmlformats.org/officeDocument/2006/relationships/tags" Target="../tags/tag3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17" Type="http://schemas.openxmlformats.org/officeDocument/2006/relationships/tags" Target="../tags/tag207.xml"/><Relationship Id="rId21" Type="http://schemas.openxmlformats.org/officeDocument/2006/relationships/tags" Target="../tags/tag111.xml"/><Relationship Id="rId42" Type="http://schemas.openxmlformats.org/officeDocument/2006/relationships/tags" Target="../tags/tag132.xml"/><Relationship Id="rId63" Type="http://schemas.openxmlformats.org/officeDocument/2006/relationships/tags" Target="../tags/tag153.xml"/><Relationship Id="rId84" Type="http://schemas.openxmlformats.org/officeDocument/2006/relationships/tags" Target="../tags/tag174.xml"/><Relationship Id="rId138" Type="http://schemas.openxmlformats.org/officeDocument/2006/relationships/tags" Target="../tags/tag228.xml"/><Relationship Id="rId107" Type="http://schemas.openxmlformats.org/officeDocument/2006/relationships/tags" Target="../tags/tag197.xml"/><Relationship Id="rId11" Type="http://schemas.openxmlformats.org/officeDocument/2006/relationships/tags" Target="../tags/tag101.xml"/><Relationship Id="rId32" Type="http://schemas.openxmlformats.org/officeDocument/2006/relationships/tags" Target="../tags/tag122.xml"/><Relationship Id="rId53" Type="http://schemas.openxmlformats.org/officeDocument/2006/relationships/tags" Target="../tags/tag143.xml"/><Relationship Id="rId74" Type="http://schemas.openxmlformats.org/officeDocument/2006/relationships/tags" Target="../tags/tag164.xml"/><Relationship Id="rId128" Type="http://schemas.openxmlformats.org/officeDocument/2006/relationships/tags" Target="../tags/tag218.xml"/><Relationship Id="rId149" Type="http://schemas.openxmlformats.org/officeDocument/2006/relationships/notesSlide" Target="../notesSlides/notesSlide23.xml"/><Relationship Id="rId5" Type="http://schemas.openxmlformats.org/officeDocument/2006/relationships/tags" Target="../tags/tag95.xml"/><Relationship Id="rId95" Type="http://schemas.openxmlformats.org/officeDocument/2006/relationships/tags" Target="../tags/tag185.xml"/><Relationship Id="rId22" Type="http://schemas.openxmlformats.org/officeDocument/2006/relationships/tags" Target="../tags/tag112.xml"/><Relationship Id="rId27" Type="http://schemas.openxmlformats.org/officeDocument/2006/relationships/tags" Target="../tags/tag117.xml"/><Relationship Id="rId43" Type="http://schemas.openxmlformats.org/officeDocument/2006/relationships/tags" Target="../tags/tag133.xml"/><Relationship Id="rId48" Type="http://schemas.openxmlformats.org/officeDocument/2006/relationships/tags" Target="../tags/tag138.xml"/><Relationship Id="rId64" Type="http://schemas.openxmlformats.org/officeDocument/2006/relationships/tags" Target="../tags/tag154.xml"/><Relationship Id="rId69" Type="http://schemas.openxmlformats.org/officeDocument/2006/relationships/tags" Target="../tags/tag159.xml"/><Relationship Id="rId113" Type="http://schemas.openxmlformats.org/officeDocument/2006/relationships/tags" Target="../tags/tag203.xml"/><Relationship Id="rId118" Type="http://schemas.openxmlformats.org/officeDocument/2006/relationships/tags" Target="../tags/tag208.xml"/><Relationship Id="rId134" Type="http://schemas.openxmlformats.org/officeDocument/2006/relationships/tags" Target="../tags/tag224.xml"/><Relationship Id="rId139" Type="http://schemas.openxmlformats.org/officeDocument/2006/relationships/tags" Target="../tags/tag229.xml"/><Relationship Id="rId80" Type="http://schemas.openxmlformats.org/officeDocument/2006/relationships/tags" Target="../tags/tag170.xml"/><Relationship Id="rId85" Type="http://schemas.openxmlformats.org/officeDocument/2006/relationships/tags" Target="../tags/tag175.xml"/><Relationship Id="rId12" Type="http://schemas.openxmlformats.org/officeDocument/2006/relationships/tags" Target="../tags/tag102.xml"/><Relationship Id="rId17" Type="http://schemas.openxmlformats.org/officeDocument/2006/relationships/tags" Target="../tags/tag107.xml"/><Relationship Id="rId33" Type="http://schemas.openxmlformats.org/officeDocument/2006/relationships/tags" Target="../tags/tag123.xml"/><Relationship Id="rId38" Type="http://schemas.openxmlformats.org/officeDocument/2006/relationships/tags" Target="../tags/tag128.xml"/><Relationship Id="rId59" Type="http://schemas.openxmlformats.org/officeDocument/2006/relationships/tags" Target="../tags/tag149.xml"/><Relationship Id="rId103" Type="http://schemas.openxmlformats.org/officeDocument/2006/relationships/tags" Target="../tags/tag193.xml"/><Relationship Id="rId108" Type="http://schemas.openxmlformats.org/officeDocument/2006/relationships/tags" Target="../tags/tag198.xml"/><Relationship Id="rId124" Type="http://schemas.openxmlformats.org/officeDocument/2006/relationships/tags" Target="../tags/tag214.xml"/><Relationship Id="rId129" Type="http://schemas.openxmlformats.org/officeDocument/2006/relationships/tags" Target="../tags/tag219.xml"/><Relationship Id="rId54" Type="http://schemas.openxmlformats.org/officeDocument/2006/relationships/tags" Target="../tags/tag144.xml"/><Relationship Id="rId70" Type="http://schemas.openxmlformats.org/officeDocument/2006/relationships/tags" Target="../tags/tag160.xml"/><Relationship Id="rId75" Type="http://schemas.openxmlformats.org/officeDocument/2006/relationships/tags" Target="../tags/tag165.xml"/><Relationship Id="rId91" Type="http://schemas.openxmlformats.org/officeDocument/2006/relationships/tags" Target="../tags/tag181.xml"/><Relationship Id="rId96" Type="http://schemas.openxmlformats.org/officeDocument/2006/relationships/tags" Target="../tags/tag186.xml"/><Relationship Id="rId140" Type="http://schemas.openxmlformats.org/officeDocument/2006/relationships/tags" Target="../tags/tag230.xml"/><Relationship Id="rId145" Type="http://schemas.openxmlformats.org/officeDocument/2006/relationships/tags" Target="../tags/tag235.xml"/><Relationship Id="rId1" Type="http://schemas.openxmlformats.org/officeDocument/2006/relationships/tags" Target="../tags/tag91.xml"/><Relationship Id="rId6" Type="http://schemas.openxmlformats.org/officeDocument/2006/relationships/tags" Target="../tags/tag96.xml"/><Relationship Id="rId23" Type="http://schemas.openxmlformats.org/officeDocument/2006/relationships/tags" Target="../tags/tag113.xml"/><Relationship Id="rId28" Type="http://schemas.openxmlformats.org/officeDocument/2006/relationships/tags" Target="../tags/tag118.xml"/><Relationship Id="rId49" Type="http://schemas.openxmlformats.org/officeDocument/2006/relationships/tags" Target="../tags/tag139.xml"/><Relationship Id="rId114" Type="http://schemas.openxmlformats.org/officeDocument/2006/relationships/tags" Target="../tags/tag204.xml"/><Relationship Id="rId119" Type="http://schemas.openxmlformats.org/officeDocument/2006/relationships/tags" Target="../tags/tag209.xml"/><Relationship Id="rId44" Type="http://schemas.openxmlformats.org/officeDocument/2006/relationships/tags" Target="../tags/tag134.xml"/><Relationship Id="rId60" Type="http://schemas.openxmlformats.org/officeDocument/2006/relationships/tags" Target="../tags/tag150.xml"/><Relationship Id="rId65" Type="http://schemas.openxmlformats.org/officeDocument/2006/relationships/tags" Target="../tags/tag155.xml"/><Relationship Id="rId81" Type="http://schemas.openxmlformats.org/officeDocument/2006/relationships/tags" Target="../tags/tag171.xml"/><Relationship Id="rId86" Type="http://schemas.openxmlformats.org/officeDocument/2006/relationships/tags" Target="../tags/tag176.xml"/><Relationship Id="rId130" Type="http://schemas.openxmlformats.org/officeDocument/2006/relationships/tags" Target="../tags/tag220.xml"/><Relationship Id="rId135" Type="http://schemas.openxmlformats.org/officeDocument/2006/relationships/tags" Target="../tags/tag225.xml"/><Relationship Id="rId13" Type="http://schemas.openxmlformats.org/officeDocument/2006/relationships/tags" Target="../tags/tag103.xml"/><Relationship Id="rId18" Type="http://schemas.openxmlformats.org/officeDocument/2006/relationships/tags" Target="../tags/tag108.xml"/><Relationship Id="rId39" Type="http://schemas.openxmlformats.org/officeDocument/2006/relationships/tags" Target="../tags/tag129.xml"/><Relationship Id="rId109" Type="http://schemas.openxmlformats.org/officeDocument/2006/relationships/tags" Target="../tags/tag199.xml"/><Relationship Id="rId34" Type="http://schemas.openxmlformats.org/officeDocument/2006/relationships/tags" Target="../tags/tag124.xml"/><Relationship Id="rId50" Type="http://schemas.openxmlformats.org/officeDocument/2006/relationships/tags" Target="../tags/tag140.xml"/><Relationship Id="rId55" Type="http://schemas.openxmlformats.org/officeDocument/2006/relationships/tags" Target="../tags/tag145.xml"/><Relationship Id="rId76" Type="http://schemas.openxmlformats.org/officeDocument/2006/relationships/tags" Target="../tags/tag166.xml"/><Relationship Id="rId97" Type="http://schemas.openxmlformats.org/officeDocument/2006/relationships/tags" Target="../tags/tag187.xml"/><Relationship Id="rId104" Type="http://schemas.openxmlformats.org/officeDocument/2006/relationships/tags" Target="../tags/tag194.xml"/><Relationship Id="rId120" Type="http://schemas.openxmlformats.org/officeDocument/2006/relationships/tags" Target="../tags/tag210.xml"/><Relationship Id="rId125" Type="http://schemas.openxmlformats.org/officeDocument/2006/relationships/tags" Target="../tags/tag215.xml"/><Relationship Id="rId141" Type="http://schemas.openxmlformats.org/officeDocument/2006/relationships/tags" Target="../tags/tag231.xml"/><Relationship Id="rId146" Type="http://schemas.openxmlformats.org/officeDocument/2006/relationships/tags" Target="../tags/tag236.xml"/><Relationship Id="rId7" Type="http://schemas.openxmlformats.org/officeDocument/2006/relationships/tags" Target="../tags/tag97.xml"/><Relationship Id="rId71" Type="http://schemas.openxmlformats.org/officeDocument/2006/relationships/tags" Target="../tags/tag161.xml"/><Relationship Id="rId92" Type="http://schemas.openxmlformats.org/officeDocument/2006/relationships/tags" Target="../tags/tag182.xml"/><Relationship Id="rId2" Type="http://schemas.openxmlformats.org/officeDocument/2006/relationships/tags" Target="../tags/tag92.xml"/><Relationship Id="rId29" Type="http://schemas.openxmlformats.org/officeDocument/2006/relationships/tags" Target="../tags/tag119.xml"/><Relationship Id="rId24" Type="http://schemas.openxmlformats.org/officeDocument/2006/relationships/tags" Target="../tags/tag114.xml"/><Relationship Id="rId40" Type="http://schemas.openxmlformats.org/officeDocument/2006/relationships/tags" Target="../tags/tag130.xml"/><Relationship Id="rId45" Type="http://schemas.openxmlformats.org/officeDocument/2006/relationships/tags" Target="../tags/tag135.xml"/><Relationship Id="rId66" Type="http://schemas.openxmlformats.org/officeDocument/2006/relationships/tags" Target="../tags/tag156.xml"/><Relationship Id="rId87" Type="http://schemas.openxmlformats.org/officeDocument/2006/relationships/tags" Target="../tags/tag177.xml"/><Relationship Id="rId110" Type="http://schemas.openxmlformats.org/officeDocument/2006/relationships/tags" Target="../tags/tag200.xml"/><Relationship Id="rId115" Type="http://schemas.openxmlformats.org/officeDocument/2006/relationships/tags" Target="../tags/tag205.xml"/><Relationship Id="rId131" Type="http://schemas.openxmlformats.org/officeDocument/2006/relationships/tags" Target="../tags/tag221.xml"/><Relationship Id="rId136" Type="http://schemas.openxmlformats.org/officeDocument/2006/relationships/tags" Target="../tags/tag226.xml"/><Relationship Id="rId61" Type="http://schemas.openxmlformats.org/officeDocument/2006/relationships/tags" Target="../tags/tag151.xml"/><Relationship Id="rId82" Type="http://schemas.openxmlformats.org/officeDocument/2006/relationships/tags" Target="../tags/tag172.xml"/><Relationship Id="rId19" Type="http://schemas.openxmlformats.org/officeDocument/2006/relationships/tags" Target="../tags/tag109.xml"/><Relationship Id="rId14" Type="http://schemas.openxmlformats.org/officeDocument/2006/relationships/tags" Target="../tags/tag104.xml"/><Relationship Id="rId30" Type="http://schemas.openxmlformats.org/officeDocument/2006/relationships/tags" Target="../tags/tag120.xml"/><Relationship Id="rId35" Type="http://schemas.openxmlformats.org/officeDocument/2006/relationships/tags" Target="../tags/tag125.xml"/><Relationship Id="rId56" Type="http://schemas.openxmlformats.org/officeDocument/2006/relationships/tags" Target="../tags/tag146.xml"/><Relationship Id="rId77" Type="http://schemas.openxmlformats.org/officeDocument/2006/relationships/tags" Target="../tags/tag167.xml"/><Relationship Id="rId100" Type="http://schemas.openxmlformats.org/officeDocument/2006/relationships/tags" Target="../tags/tag190.xml"/><Relationship Id="rId105" Type="http://schemas.openxmlformats.org/officeDocument/2006/relationships/tags" Target="../tags/tag195.xml"/><Relationship Id="rId126" Type="http://schemas.openxmlformats.org/officeDocument/2006/relationships/tags" Target="../tags/tag216.xml"/><Relationship Id="rId147" Type="http://schemas.openxmlformats.org/officeDocument/2006/relationships/tags" Target="../tags/tag237.xml"/><Relationship Id="rId8" Type="http://schemas.openxmlformats.org/officeDocument/2006/relationships/tags" Target="../tags/tag98.xml"/><Relationship Id="rId51" Type="http://schemas.openxmlformats.org/officeDocument/2006/relationships/tags" Target="../tags/tag141.xml"/><Relationship Id="rId72" Type="http://schemas.openxmlformats.org/officeDocument/2006/relationships/tags" Target="../tags/tag162.xml"/><Relationship Id="rId93" Type="http://schemas.openxmlformats.org/officeDocument/2006/relationships/tags" Target="../tags/tag183.xml"/><Relationship Id="rId98" Type="http://schemas.openxmlformats.org/officeDocument/2006/relationships/tags" Target="../tags/tag188.xml"/><Relationship Id="rId121" Type="http://schemas.openxmlformats.org/officeDocument/2006/relationships/tags" Target="../tags/tag211.xml"/><Relationship Id="rId142" Type="http://schemas.openxmlformats.org/officeDocument/2006/relationships/tags" Target="../tags/tag232.xml"/><Relationship Id="rId3" Type="http://schemas.openxmlformats.org/officeDocument/2006/relationships/tags" Target="../tags/tag93.xml"/><Relationship Id="rId25" Type="http://schemas.openxmlformats.org/officeDocument/2006/relationships/tags" Target="../tags/tag115.xml"/><Relationship Id="rId46" Type="http://schemas.openxmlformats.org/officeDocument/2006/relationships/tags" Target="../tags/tag136.xml"/><Relationship Id="rId67" Type="http://schemas.openxmlformats.org/officeDocument/2006/relationships/tags" Target="../tags/tag157.xml"/><Relationship Id="rId116" Type="http://schemas.openxmlformats.org/officeDocument/2006/relationships/tags" Target="../tags/tag206.xml"/><Relationship Id="rId137" Type="http://schemas.openxmlformats.org/officeDocument/2006/relationships/tags" Target="../tags/tag227.xml"/><Relationship Id="rId20" Type="http://schemas.openxmlformats.org/officeDocument/2006/relationships/tags" Target="../tags/tag110.xml"/><Relationship Id="rId41" Type="http://schemas.openxmlformats.org/officeDocument/2006/relationships/tags" Target="../tags/tag131.xml"/><Relationship Id="rId62" Type="http://schemas.openxmlformats.org/officeDocument/2006/relationships/tags" Target="../tags/tag152.xml"/><Relationship Id="rId83" Type="http://schemas.openxmlformats.org/officeDocument/2006/relationships/tags" Target="../tags/tag173.xml"/><Relationship Id="rId88" Type="http://schemas.openxmlformats.org/officeDocument/2006/relationships/tags" Target="../tags/tag178.xml"/><Relationship Id="rId111" Type="http://schemas.openxmlformats.org/officeDocument/2006/relationships/tags" Target="../tags/tag201.xml"/><Relationship Id="rId132" Type="http://schemas.openxmlformats.org/officeDocument/2006/relationships/tags" Target="../tags/tag222.xml"/><Relationship Id="rId15" Type="http://schemas.openxmlformats.org/officeDocument/2006/relationships/tags" Target="../tags/tag105.xml"/><Relationship Id="rId36" Type="http://schemas.openxmlformats.org/officeDocument/2006/relationships/tags" Target="../tags/tag126.xml"/><Relationship Id="rId57" Type="http://schemas.openxmlformats.org/officeDocument/2006/relationships/tags" Target="../tags/tag147.xml"/><Relationship Id="rId106" Type="http://schemas.openxmlformats.org/officeDocument/2006/relationships/tags" Target="../tags/tag196.xml"/><Relationship Id="rId127" Type="http://schemas.openxmlformats.org/officeDocument/2006/relationships/tags" Target="../tags/tag217.xml"/><Relationship Id="rId10" Type="http://schemas.openxmlformats.org/officeDocument/2006/relationships/tags" Target="../tags/tag100.xml"/><Relationship Id="rId31" Type="http://schemas.openxmlformats.org/officeDocument/2006/relationships/tags" Target="../tags/tag121.xml"/><Relationship Id="rId52" Type="http://schemas.openxmlformats.org/officeDocument/2006/relationships/tags" Target="../tags/tag142.xml"/><Relationship Id="rId73" Type="http://schemas.openxmlformats.org/officeDocument/2006/relationships/tags" Target="../tags/tag163.xml"/><Relationship Id="rId78" Type="http://schemas.openxmlformats.org/officeDocument/2006/relationships/tags" Target="../tags/tag168.xml"/><Relationship Id="rId94" Type="http://schemas.openxmlformats.org/officeDocument/2006/relationships/tags" Target="../tags/tag184.xml"/><Relationship Id="rId99" Type="http://schemas.openxmlformats.org/officeDocument/2006/relationships/tags" Target="../tags/tag189.xml"/><Relationship Id="rId101" Type="http://schemas.openxmlformats.org/officeDocument/2006/relationships/tags" Target="../tags/tag191.xml"/><Relationship Id="rId122" Type="http://schemas.openxmlformats.org/officeDocument/2006/relationships/tags" Target="../tags/tag212.xml"/><Relationship Id="rId143" Type="http://schemas.openxmlformats.org/officeDocument/2006/relationships/tags" Target="../tags/tag233.xml"/><Relationship Id="rId148" Type="http://schemas.openxmlformats.org/officeDocument/2006/relationships/slideLayout" Target="../slideLayouts/slideLayout1.xml"/><Relationship Id="rId4" Type="http://schemas.openxmlformats.org/officeDocument/2006/relationships/tags" Target="../tags/tag94.xml"/><Relationship Id="rId9" Type="http://schemas.openxmlformats.org/officeDocument/2006/relationships/tags" Target="../tags/tag99.xml"/><Relationship Id="rId26" Type="http://schemas.openxmlformats.org/officeDocument/2006/relationships/tags" Target="../tags/tag116.xml"/><Relationship Id="rId47" Type="http://schemas.openxmlformats.org/officeDocument/2006/relationships/tags" Target="../tags/tag137.xml"/><Relationship Id="rId68" Type="http://schemas.openxmlformats.org/officeDocument/2006/relationships/tags" Target="../tags/tag158.xml"/><Relationship Id="rId89" Type="http://schemas.openxmlformats.org/officeDocument/2006/relationships/tags" Target="../tags/tag179.xml"/><Relationship Id="rId112" Type="http://schemas.openxmlformats.org/officeDocument/2006/relationships/tags" Target="../tags/tag202.xml"/><Relationship Id="rId133" Type="http://schemas.openxmlformats.org/officeDocument/2006/relationships/tags" Target="../tags/tag223.xml"/><Relationship Id="rId16" Type="http://schemas.openxmlformats.org/officeDocument/2006/relationships/tags" Target="../tags/tag106.xml"/><Relationship Id="rId37" Type="http://schemas.openxmlformats.org/officeDocument/2006/relationships/tags" Target="../tags/tag127.xml"/><Relationship Id="rId58" Type="http://schemas.openxmlformats.org/officeDocument/2006/relationships/tags" Target="../tags/tag148.xml"/><Relationship Id="rId79" Type="http://schemas.openxmlformats.org/officeDocument/2006/relationships/tags" Target="../tags/tag169.xml"/><Relationship Id="rId102" Type="http://schemas.openxmlformats.org/officeDocument/2006/relationships/tags" Target="../tags/tag192.xml"/><Relationship Id="rId123" Type="http://schemas.openxmlformats.org/officeDocument/2006/relationships/tags" Target="../tags/tag213.xml"/><Relationship Id="rId144" Type="http://schemas.openxmlformats.org/officeDocument/2006/relationships/tags" Target="../tags/tag234.xml"/><Relationship Id="rId90" Type="http://schemas.openxmlformats.org/officeDocument/2006/relationships/tags" Target="../tags/tag180.xml"/></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40.xml"/><Relationship Id="rId7" Type="http://schemas.openxmlformats.org/officeDocument/2006/relationships/notesSlide" Target="../notesSlides/notesSlide24.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slideLayout" Target="../slideLayouts/slideLayout1.xml"/><Relationship Id="rId5" Type="http://schemas.openxmlformats.org/officeDocument/2006/relationships/tags" Target="../tags/tag242.xml"/><Relationship Id="rId4" Type="http://schemas.openxmlformats.org/officeDocument/2006/relationships/tags" Target="../tags/tag24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8.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7.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notesSlide" Target="../notesSlides/notesSlide7.xml"/><Relationship Id="rId5" Type="http://schemas.openxmlformats.org/officeDocument/2006/relationships/tags" Target="../tags/tag43.xml"/><Relationship Id="rId10"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tags" Target="../tags/tag4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0.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Shape 3"/>
          <p:cNvSpPr/>
          <p:nvPr/>
        </p:nvSpPr>
        <p:spPr>
          <a:xfrm>
            <a:off x="2511714" y="1127755"/>
            <a:ext cx="708367" cy="1177245"/>
          </a:xfrm>
          <a:custGeom>
            <a:avLst/>
            <a:gdLst/>
            <a:ahLst/>
            <a:cxnLst/>
            <a:rect l="l" t="t" r="r" b="b"/>
            <a:pathLst>
              <a:path w="708367" h="1177245">
                <a:moveTo>
                  <a:pt x="0" y="0"/>
                </a:moveTo>
                <a:lnTo>
                  <a:pt x="708367" y="0"/>
                </a:lnTo>
                <a:lnTo>
                  <a:pt x="708367" y="1177245"/>
                </a:lnTo>
                <a:lnTo>
                  <a:pt x="0" y="1177245"/>
                </a:lnTo>
                <a:close/>
              </a:path>
            </a:pathLst>
          </a:custGeom>
          <a:noFill/>
        </p:spPr>
      </p:sp>
      <p:sp>
        <p:nvSpPr>
          <p:cNvPr id="7" name="Shape 5"/>
          <p:cNvSpPr/>
          <p:nvPr/>
        </p:nvSpPr>
        <p:spPr>
          <a:xfrm>
            <a:off x="1075392" y="502840"/>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p:spPr>
        <p:style>
          <a:lnRef idx="2">
            <a:schemeClr val="lt1"/>
          </a:lnRef>
          <a:fillRef idx="1">
            <a:schemeClr val="accent1"/>
          </a:fillRef>
          <a:effectRef idx="1">
            <a:schemeClr val="accent1"/>
          </a:effectRef>
          <a:fontRef idx="minor">
            <a:schemeClr val="lt1"/>
          </a:fontRef>
        </p:style>
      </p:sp>
      <p:sp>
        <p:nvSpPr>
          <p:cNvPr id="11" name="Shape 9"/>
          <p:cNvSpPr/>
          <p:nvPr/>
        </p:nvSpPr>
        <p:spPr>
          <a:xfrm>
            <a:off x="3589400" y="1127755"/>
            <a:ext cx="708367" cy="1177245"/>
          </a:xfrm>
          <a:custGeom>
            <a:avLst/>
            <a:gdLst/>
            <a:ahLst/>
            <a:cxnLst/>
            <a:rect l="l" t="t" r="r" b="b"/>
            <a:pathLst>
              <a:path w="708367" h="1177245">
                <a:moveTo>
                  <a:pt x="0" y="0"/>
                </a:moveTo>
                <a:lnTo>
                  <a:pt x="708367" y="0"/>
                </a:lnTo>
                <a:lnTo>
                  <a:pt x="708367" y="1177245"/>
                </a:lnTo>
                <a:lnTo>
                  <a:pt x="0" y="1177245"/>
                </a:lnTo>
                <a:close/>
              </a:path>
            </a:pathLst>
          </a:custGeom>
          <a:noFill/>
        </p:spPr>
      </p:sp>
      <p:sp>
        <p:nvSpPr>
          <p:cNvPr id="16" name="Shape 14"/>
          <p:cNvSpPr/>
          <p:nvPr/>
        </p:nvSpPr>
        <p:spPr>
          <a:xfrm>
            <a:off x="4676938" y="1127755"/>
            <a:ext cx="708367" cy="1177245"/>
          </a:xfrm>
          <a:custGeom>
            <a:avLst/>
            <a:gdLst/>
            <a:ahLst/>
            <a:cxnLst/>
            <a:rect l="l" t="t" r="r" b="b"/>
            <a:pathLst>
              <a:path w="708367" h="1177245">
                <a:moveTo>
                  <a:pt x="0" y="0"/>
                </a:moveTo>
                <a:lnTo>
                  <a:pt x="708367" y="0"/>
                </a:lnTo>
                <a:lnTo>
                  <a:pt x="708367" y="1177245"/>
                </a:lnTo>
                <a:lnTo>
                  <a:pt x="0" y="1177245"/>
                </a:lnTo>
                <a:close/>
              </a:path>
            </a:pathLst>
          </a:custGeom>
          <a:noFill/>
        </p:spPr>
      </p:sp>
      <p:sp>
        <p:nvSpPr>
          <p:cNvPr id="26" name="Shape 24"/>
          <p:cNvSpPr/>
          <p:nvPr/>
        </p:nvSpPr>
        <p:spPr>
          <a:xfrm>
            <a:off x="2141354" y="3651113"/>
            <a:ext cx="4864964" cy="346249"/>
          </a:xfrm>
          <a:custGeom>
            <a:avLst/>
            <a:gdLst/>
            <a:ahLst/>
            <a:cxnLst/>
            <a:rect l="l" t="t" r="r" b="b"/>
            <a:pathLst>
              <a:path w="4864964" h="346249">
                <a:moveTo>
                  <a:pt x="0" y="0"/>
                </a:moveTo>
                <a:lnTo>
                  <a:pt x="4864964" y="0"/>
                </a:lnTo>
                <a:lnTo>
                  <a:pt x="4864964" y="346249"/>
                </a:lnTo>
                <a:lnTo>
                  <a:pt x="0" y="346249"/>
                </a:lnTo>
                <a:close/>
              </a:path>
            </a:pathLst>
          </a:custGeom>
          <a:noFill/>
        </p:spPr>
      </p:sp>
      <p:sp>
        <p:nvSpPr>
          <p:cNvPr id="28" name="Shape 26"/>
          <p:cNvSpPr/>
          <p:nvPr/>
        </p:nvSpPr>
        <p:spPr>
          <a:xfrm>
            <a:off x="2534545" y="4302579"/>
            <a:ext cx="1663451" cy="300082"/>
          </a:xfrm>
          <a:custGeom>
            <a:avLst/>
            <a:gdLst/>
            <a:ahLst/>
            <a:cxnLst/>
            <a:rect l="l" t="t" r="r" b="b"/>
            <a:pathLst>
              <a:path w="1663451" h="300082">
                <a:moveTo>
                  <a:pt x="0" y="0"/>
                </a:moveTo>
                <a:lnTo>
                  <a:pt x="1663451" y="0"/>
                </a:lnTo>
                <a:lnTo>
                  <a:pt x="1663451" y="300082"/>
                </a:lnTo>
                <a:lnTo>
                  <a:pt x="0" y="300082"/>
                </a:lnTo>
                <a:close/>
              </a:path>
            </a:pathLst>
          </a:custGeom>
          <a:noFill/>
        </p:spPr>
      </p:sp>
      <p:sp>
        <p:nvSpPr>
          <p:cNvPr id="29" name="Text 27"/>
          <p:cNvSpPr txBox="1"/>
          <p:nvPr/>
        </p:nvSpPr>
        <p:spPr>
          <a:xfrm>
            <a:off x="2383790" y="4302760"/>
            <a:ext cx="1814195" cy="230505"/>
          </a:xfrm>
          <a:prstGeom prst="rect">
            <a:avLst/>
          </a:prstGeom>
          <a:noFill/>
        </p:spPr>
        <p:txBody>
          <a:bodyPr wrap="square" lIns="939" tIns="489" rIns="939" bIns="489" rtlCol="0" anchor="t">
            <a:spAutoFit/>
          </a:bodyPr>
          <a:lstStyle/>
          <a:p>
            <a:pPr marL="0" indent="0" algn="l">
              <a:buNone/>
            </a:pP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Speaker: Liu Dan</a:t>
            </a:r>
          </a:p>
        </p:txBody>
      </p:sp>
      <p:sp>
        <p:nvSpPr>
          <p:cNvPr id="30" name="Shape 28"/>
          <p:cNvSpPr/>
          <p:nvPr/>
        </p:nvSpPr>
        <p:spPr>
          <a:xfrm>
            <a:off x="4614863" y="4302579"/>
            <a:ext cx="1988887" cy="300082"/>
          </a:xfrm>
          <a:custGeom>
            <a:avLst/>
            <a:gdLst/>
            <a:ahLst/>
            <a:cxnLst/>
            <a:rect l="l" t="t" r="r" b="b"/>
            <a:pathLst>
              <a:path w="1988887" h="300082">
                <a:moveTo>
                  <a:pt x="0" y="0"/>
                </a:moveTo>
                <a:lnTo>
                  <a:pt x="1988888" y="0"/>
                </a:lnTo>
                <a:lnTo>
                  <a:pt x="1988888" y="300082"/>
                </a:lnTo>
                <a:lnTo>
                  <a:pt x="0" y="300082"/>
                </a:lnTo>
                <a:close/>
              </a:path>
            </a:pathLst>
          </a:custGeom>
          <a:noFill/>
        </p:spPr>
      </p:sp>
      <p:sp>
        <p:nvSpPr>
          <p:cNvPr id="31" name="Text 29"/>
          <p:cNvSpPr txBox="1"/>
          <p:nvPr/>
        </p:nvSpPr>
        <p:spPr>
          <a:xfrm>
            <a:off x="4857750" y="4302760"/>
            <a:ext cx="1727200" cy="230505"/>
          </a:xfrm>
          <a:prstGeom prst="rect">
            <a:avLst/>
          </a:prstGeom>
          <a:noFill/>
        </p:spPr>
        <p:txBody>
          <a:bodyPr wrap="square" lIns="939" tIns="489" rIns="939" bIns="489" rtlCol="0" anchor="t">
            <a:spAutoFit/>
          </a:bodyPr>
          <a:lstStyle/>
          <a:p>
            <a:pPr marL="0" indent="0" algn="l">
              <a:buNone/>
            </a:pP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Date: </a:t>
            </a:r>
            <a:r>
              <a:rPr lang="zh-CN" altLang="en-US" sz="1500" dirty="0">
                <a:solidFill>
                  <a:schemeClr val="accent1"/>
                </a:solidFill>
                <a:latin typeface="Arial" panose="020B0604020202020204" pitchFamily="34" charset="0"/>
                <a:ea typeface="SourceHanSansSC-Medium" panose="020B0600000000000000" charset="-122"/>
                <a:cs typeface="Arial" panose="020B0604020202020204" pitchFamily="34" charset="0"/>
              </a:rPr>
              <a:t>202</a:t>
            </a: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6.5</a:t>
            </a:r>
          </a:p>
        </p:txBody>
      </p:sp>
      <p:sp>
        <p:nvSpPr>
          <p:cNvPr id="3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3"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sp>
        <p:nvSpPr>
          <p:cNvPr id="34" name="Shape 32"/>
          <p:cNvSpPr/>
          <p:nvPr/>
        </p:nvSpPr>
        <p:spPr>
          <a:xfrm>
            <a:off x="163430" y="428564"/>
            <a:ext cx="1055153" cy="415499"/>
          </a:xfrm>
          <a:custGeom>
            <a:avLst/>
            <a:gdLst/>
            <a:ahLst/>
            <a:cxnLst/>
            <a:rect l="l" t="t" r="r" b="b"/>
            <a:pathLst>
              <a:path w="1055153" h="415499">
                <a:moveTo>
                  <a:pt x="0" y="0"/>
                </a:moveTo>
                <a:lnTo>
                  <a:pt x="1055153" y="0"/>
                </a:lnTo>
                <a:lnTo>
                  <a:pt x="1055153" y="415499"/>
                </a:lnTo>
                <a:lnTo>
                  <a:pt x="0" y="415499"/>
                </a:lnTo>
                <a:close/>
              </a:path>
            </a:pathLst>
          </a:custGeom>
          <a:noFill/>
        </p:spPr>
      </p:sp>
      <p:sp>
        <p:nvSpPr>
          <p:cNvPr id="36" name="Shape 34"/>
          <p:cNvSpPr/>
          <p:nvPr/>
        </p:nvSpPr>
        <p:spPr>
          <a:xfrm>
            <a:off x="417586" y="1442117"/>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7" name="Shape 35"/>
          <p:cNvSpPr/>
          <p:nvPr/>
        </p:nvSpPr>
        <p:spPr>
          <a:xfrm>
            <a:off x="437231" y="1461763"/>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38" name="Shape 36"/>
          <p:cNvSpPr/>
          <p:nvPr/>
        </p:nvSpPr>
        <p:spPr>
          <a:xfrm>
            <a:off x="1042959" y="918845"/>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9" name="Shape 37"/>
          <p:cNvSpPr/>
          <p:nvPr/>
        </p:nvSpPr>
        <p:spPr>
          <a:xfrm>
            <a:off x="1083207" y="959093"/>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pic>
        <p:nvPicPr>
          <p:cNvPr id="40" name="Image 0" descr="//img.tukuppt.com/aippt_tpl_uploads/25/07/04/6867994de06e9.png"/>
          <p:cNvPicPr>
            <a:picLocks noChangeAspect="1"/>
          </p:cNvPicPr>
          <p:nvPr/>
        </p:nvPicPr>
        <p:blipFill>
          <a:blip r:embed="rId19"/>
          <a:srcRect/>
          <a:stretch>
            <a:fillRect/>
          </a:stretch>
        </p:blipFill>
        <p:spPr>
          <a:xfrm>
            <a:off x="4245428" y="-554188"/>
            <a:ext cx="457200" cy="457200"/>
          </a:xfrm>
          <a:prstGeom prst="rect">
            <a:avLst/>
          </a:prstGeom>
        </p:spPr>
      </p:pic>
      <p:pic>
        <p:nvPicPr>
          <p:cNvPr id="41" name="PA_图片 6"/>
          <p:cNvPicPr>
            <a:picLocks noChangeAspect="1"/>
          </p:cNvPicPr>
          <p:nvPr>
            <p:custDataLst>
              <p:tags r:id="rId1"/>
            </p:custDataLst>
          </p:nvPr>
        </p:nvPicPr>
        <p:blipFill>
          <a:blip r:embed="rId20">
            <a:extLst>
              <a:ext uri="{BEBA8EAE-BF5A-486C-A8C5-ECC9F3942E4B}">
                <a14:imgProps xmlns:a14="http://schemas.microsoft.com/office/drawing/2010/main">
                  <a14:imgLayer r:embed="rId21">
                    <a14:imgEffect>
                      <a14:brightnessContrast contrast="20000"/>
                    </a14:imgEffect>
                  </a14:imgLayer>
                </a14:imgProps>
              </a:ext>
              <a:ext uri="{28A0092B-C50C-407E-A947-70E740481C1C}">
                <a14:useLocalDpi xmlns:a14="http://schemas.microsoft.com/office/drawing/2010/main" val="0"/>
              </a:ext>
            </a:extLst>
          </a:blip>
          <a:srcRect l="40398" t="22083" r="36072" b="33091"/>
          <a:stretch>
            <a:fillRect/>
          </a:stretch>
        </p:blipFill>
        <p:spPr>
          <a:xfrm>
            <a:off x="9660651" y="1"/>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42" name="PA_图片 6"/>
          <p:cNvPicPr>
            <a:picLocks noChangeAspect="1"/>
          </p:cNvPicPr>
          <p:nvPr>
            <p:custDataLst>
              <p:tags r:id="rId2"/>
            </p:custDataLst>
          </p:nvPr>
        </p:nvPicPr>
        <p:blipFill>
          <a:blip r:embed="rId20">
            <a:extLst>
              <a:ext uri="{BEBA8EAE-BF5A-486C-A8C5-ECC9F3942E4B}">
                <a14:imgProps xmlns:a14="http://schemas.microsoft.com/office/drawing/2010/main">
                  <a14:imgLayer r:embed="rId21">
                    <a14:imgEffect>
                      <a14:brightnessContrast contrast="20000"/>
                    </a14:imgEffect>
                  </a14:imgLayer>
                </a14:imgProps>
              </a:ext>
              <a:ext uri="{28A0092B-C50C-407E-A947-70E740481C1C}">
                <a14:useLocalDpi xmlns:a14="http://schemas.microsoft.com/office/drawing/2010/main" val="0"/>
              </a:ext>
            </a:extLst>
          </a:blip>
          <a:srcRect l="40398" t="22083" r="36072" b="33091"/>
          <a:stretch>
            <a:fillRect/>
          </a:stretch>
        </p:blipFill>
        <p:spPr>
          <a:xfrm>
            <a:off x="9787651" y="127001"/>
            <a:ext cx="3421345" cy="4098851"/>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p:spPr>
      </p:pic>
      <p:pic>
        <p:nvPicPr>
          <p:cNvPr id="47" name="PA_图片 7"/>
          <p:cNvPicPr>
            <a:picLocks noChangeAspect="1"/>
          </p:cNvPicPr>
          <p:nvPr>
            <p:custDataLst>
              <p:tags r:id="rId3"/>
            </p:custDataLst>
          </p:nvPr>
        </p:nvPicPr>
        <p:blipFill>
          <a:blip r:embed="rId22">
            <a:extLst>
              <a:ext uri="{28A0092B-C50C-407E-A947-70E740481C1C}">
                <a14:useLocalDpi xmlns:a14="http://schemas.microsoft.com/office/drawing/2010/main" val="0"/>
              </a:ext>
            </a:extLst>
          </a:blip>
          <a:srcRect l="22860" t="23467" r="64545" b="56491"/>
          <a:stretch>
            <a:fillRect/>
          </a:stretch>
        </p:blipFill>
        <p:spPr>
          <a:xfrm>
            <a:off x="4753610" y="0"/>
            <a:ext cx="1831340" cy="1863090"/>
          </a:xfrm>
          <a:custGeom>
            <a:avLst/>
            <a:gdLst>
              <a:gd name="connsiteX0" fmla="*/ 675477 w 1373558"/>
              <a:gd name="connsiteY0" fmla="*/ 0 h 1374427"/>
              <a:gd name="connsiteX1" fmla="*/ 1373558 w 1373558"/>
              <a:gd name="connsiteY1" fmla="*/ 714129 h 1374427"/>
              <a:gd name="connsiteX2" fmla="*/ 698081 w 1373558"/>
              <a:gd name="connsiteY2" fmla="*/ 1374427 h 1374427"/>
              <a:gd name="connsiteX3" fmla="*/ 0 w 1373558"/>
              <a:gd name="connsiteY3" fmla="*/ 660298 h 1374427"/>
              <a:gd name="connsiteX4" fmla="*/ 675477 w 1373558"/>
              <a:gd name="connsiteY4" fmla="*/ 0 h 13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3558" h="1374427">
                <a:moveTo>
                  <a:pt x="675477" y="0"/>
                </a:moveTo>
                <a:lnTo>
                  <a:pt x="1373558" y="714129"/>
                </a:lnTo>
                <a:lnTo>
                  <a:pt x="698081" y="1374427"/>
                </a:lnTo>
                <a:lnTo>
                  <a:pt x="0" y="660298"/>
                </a:lnTo>
                <a:lnTo>
                  <a:pt x="675477" y="0"/>
                </a:lnTo>
                <a:close/>
              </a:path>
            </a:pathLst>
          </a:custGeom>
        </p:spPr>
      </p:pic>
      <p:pic>
        <p:nvPicPr>
          <p:cNvPr id="48" name="PA_图片 12"/>
          <p:cNvPicPr>
            <a:picLocks noChangeAspect="1"/>
          </p:cNvPicPr>
          <p:nvPr>
            <p:custDataLst>
              <p:tags r:id="rId4"/>
            </p:custDataLst>
          </p:nvPr>
        </p:nvPicPr>
        <p:blipFill>
          <a:blip r:embed="rId22">
            <a:extLst>
              <a:ext uri="{28A0092B-C50C-407E-A947-70E740481C1C}">
                <a14:useLocalDpi xmlns:a14="http://schemas.microsoft.com/office/drawing/2010/main" val="0"/>
              </a:ext>
            </a:extLst>
          </a:blip>
          <a:srcRect l="19079" t="34136" r="75228" b="56812"/>
          <a:stretch>
            <a:fillRect/>
          </a:stretch>
        </p:blipFill>
        <p:spPr>
          <a:xfrm>
            <a:off x="4297007" y="943376"/>
            <a:ext cx="827703" cy="827703"/>
          </a:xfrm>
          <a:custGeom>
            <a:avLst/>
            <a:gdLst>
              <a:gd name="connsiteX0" fmla="*/ 313915 w 620777"/>
              <a:gd name="connsiteY0" fmla="*/ 0 h 620777"/>
              <a:gd name="connsiteX1" fmla="*/ 620777 w 620777"/>
              <a:gd name="connsiteY1" fmla="*/ 313915 h 620777"/>
              <a:gd name="connsiteX2" fmla="*/ 306861 w 620777"/>
              <a:gd name="connsiteY2" fmla="*/ 620777 h 620777"/>
              <a:gd name="connsiteX3" fmla="*/ 0 w 620777"/>
              <a:gd name="connsiteY3" fmla="*/ 306861 h 620777"/>
              <a:gd name="connsiteX4" fmla="*/ 313915 w 620777"/>
              <a:gd name="connsiteY4" fmla="*/ 0 h 620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777" h="620777">
                <a:moveTo>
                  <a:pt x="313915" y="0"/>
                </a:moveTo>
                <a:lnTo>
                  <a:pt x="620777" y="313915"/>
                </a:lnTo>
                <a:lnTo>
                  <a:pt x="306861" y="620777"/>
                </a:lnTo>
                <a:lnTo>
                  <a:pt x="0" y="306861"/>
                </a:lnTo>
                <a:lnTo>
                  <a:pt x="313915" y="0"/>
                </a:lnTo>
                <a:close/>
              </a:path>
            </a:pathLst>
          </a:custGeom>
        </p:spPr>
      </p:pic>
      <p:pic>
        <p:nvPicPr>
          <p:cNvPr id="49" name="PA_图片 10"/>
          <p:cNvPicPr>
            <a:picLocks noChangeAspect="1"/>
          </p:cNvPicPr>
          <p:nvPr>
            <p:custDataLst>
              <p:tags r:id="rId5"/>
            </p:custDataLst>
          </p:nvPr>
        </p:nvPicPr>
        <p:blipFill>
          <a:blip r:embed="rId20">
            <a:extLst>
              <a:ext uri="{BEBA8EAE-BF5A-486C-A8C5-ECC9F3942E4B}">
                <a14:imgProps xmlns:a14="http://schemas.microsoft.com/office/drawing/2010/main">
                  <a14:imgLayer r:embed="rId21">
                    <a14:imgEffect>
                      <a14:brightnessContrast contrast="20000"/>
                    </a14:imgEffect>
                  </a14:imgLayer>
                </a14:imgProps>
              </a:ext>
              <a:ext uri="{28A0092B-C50C-407E-A947-70E740481C1C}">
                <a14:useLocalDpi xmlns:a14="http://schemas.microsoft.com/office/drawing/2010/main" val="0"/>
              </a:ext>
            </a:extLst>
          </a:blip>
          <a:srcRect l="30126" t="30312" r="51245" b="40065"/>
          <a:stretch>
            <a:fillRect/>
          </a:stretch>
        </p:blipFill>
        <p:spPr>
          <a:xfrm>
            <a:off x="6149340" y="374015"/>
            <a:ext cx="2337435" cy="2337435"/>
          </a:xfrm>
          <a:custGeom>
            <a:avLst/>
            <a:gdLst>
              <a:gd name="connsiteX0" fmla="*/ 1027293 w 2031501"/>
              <a:gd name="connsiteY0" fmla="*/ 0 h 2031501"/>
              <a:gd name="connsiteX1" fmla="*/ 2031501 w 2031501"/>
              <a:gd name="connsiteY1" fmla="*/ 1027293 h 2031501"/>
              <a:gd name="connsiteX2" fmla="*/ 1004208 w 2031501"/>
              <a:gd name="connsiteY2" fmla="*/ 2031501 h 2031501"/>
              <a:gd name="connsiteX3" fmla="*/ 0 w 2031501"/>
              <a:gd name="connsiteY3" fmla="*/ 1004208 h 2031501"/>
              <a:gd name="connsiteX4" fmla="*/ 1027293 w 2031501"/>
              <a:gd name="connsiteY4" fmla="*/ 0 h 203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501" h="2031501">
                <a:moveTo>
                  <a:pt x="1027293" y="0"/>
                </a:moveTo>
                <a:lnTo>
                  <a:pt x="2031501" y="1027293"/>
                </a:lnTo>
                <a:lnTo>
                  <a:pt x="1004208" y="2031501"/>
                </a:lnTo>
                <a:lnTo>
                  <a:pt x="0" y="1004208"/>
                </a:lnTo>
                <a:lnTo>
                  <a:pt x="1027293" y="0"/>
                </a:lnTo>
                <a:close/>
              </a:path>
            </a:pathLst>
          </a:custGeom>
        </p:spPr>
      </p:pic>
      <p:pic>
        <p:nvPicPr>
          <p:cNvPr id="50" name="PA_图片 5"/>
          <p:cNvPicPr>
            <a:picLocks noChangeAspect="1"/>
          </p:cNvPicPr>
          <p:nvPr>
            <p:custDataLst>
              <p:tags r:id="rId6"/>
            </p:custDataLst>
          </p:nvPr>
        </p:nvPicPr>
        <p:blipFill>
          <a:blip r:embed="rId20">
            <a:extLst>
              <a:ext uri="{BEBA8EAE-BF5A-486C-A8C5-ECC9F3942E4B}">
                <a14:imgProps xmlns:a14="http://schemas.microsoft.com/office/drawing/2010/main">
                  <a14:imgLayer r:embed="rId21">
                    <a14:imgEffect>
                      <a14:brightnessContrast contrast="20000"/>
                    </a14:imgEffect>
                  </a14:imgLayer>
                </a14:imgProps>
              </a:ext>
              <a:ext uri="{28A0092B-C50C-407E-A947-70E740481C1C}">
                <a14:useLocalDpi xmlns:a14="http://schemas.microsoft.com/office/drawing/2010/main" val="0"/>
              </a:ext>
            </a:extLst>
          </a:blip>
          <a:srcRect l="30166" t="22083" r="56876" b="67617"/>
          <a:stretch>
            <a:fillRect/>
          </a:stretch>
        </p:blipFill>
        <p:spPr>
          <a:xfrm>
            <a:off x="5721143" y="2"/>
            <a:ext cx="1884180" cy="941847"/>
          </a:xfrm>
          <a:custGeom>
            <a:avLst/>
            <a:gdLst>
              <a:gd name="connsiteX0" fmla="*/ 0 w 1413135"/>
              <a:gd name="connsiteY0" fmla="*/ 0 h 706385"/>
              <a:gd name="connsiteX1" fmla="*/ 1413135 w 1413135"/>
              <a:gd name="connsiteY1" fmla="*/ 0 h 706385"/>
              <a:gd name="connsiteX2" fmla="*/ 690511 w 1413135"/>
              <a:gd name="connsiteY2" fmla="*/ 706385 h 706385"/>
              <a:gd name="connsiteX3" fmla="*/ 0 w 1413135"/>
              <a:gd name="connsiteY3" fmla="*/ 0 h 706385"/>
            </a:gdLst>
            <a:ahLst/>
            <a:cxnLst>
              <a:cxn ang="0">
                <a:pos x="connsiteX0" y="connsiteY0"/>
              </a:cxn>
              <a:cxn ang="0">
                <a:pos x="connsiteX1" y="connsiteY1"/>
              </a:cxn>
              <a:cxn ang="0">
                <a:pos x="connsiteX2" y="connsiteY2"/>
              </a:cxn>
              <a:cxn ang="0">
                <a:pos x="connsiteX3" y="connsiteY3"/>
              </a:cxn>
            </a:cxnLst>
            <a:rect l="l" t="t" r="r" b="b"/>
            <a:pathLst>
              <a:path w="1413135" h="706385">
                <a:moveTo>
                  <a:pt x="0" y="0"/>
                </a:moveTo>
                <a:lnTo>
                  <a:pt x="1413135" y="0"/>
                </a:lnTo>
                <a:lnTo>
                  <a:pt x="690511" y="706385"/>
                </a:lnTo>
                <a:lnTo>
                  <a:pt x="0" y="0"/>
                </a:lnTo>
                <a:close/>
              </a:path>
            </a:pathLst>
          </a:custGeom>
        </p:spPr>
      </p:pic>
      <p:sp>
        <p:nvSpPr>
          <p:cNvPr id="51" name="PA_矩形 20"/>
          <p:cNvSpPr/>
          <p:nvPr>
            <p:custDataLst>
              <p:tags r:id="rId7"/>
            </p:custDataLst>
          </p:nvPr>
        </p:nvSpPr>
        <p:spPr>
          <a:xfrm rot="2685974">
            <a:off x="5215133" y="2369328"/>
            <a:ext cx="438704" cy="438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PA_矩形 15"/>
          <p:cNvSpPr/>
          <p:nvPr>
            <p:custDataLst>
              <p:tags r:id="rId8"/>
            </p:custDataLst>
          </p:nvPr>
        </p:nvSpPr>
        <p:spPr>
          <a:xfrm rot="2657183">
            <a:off x="4845050" y="1565910"/>
            <a:ext cx="708660" cy="57912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PA_矩形 14"/>
          <p:cNvSpPr/>
          <p:nvPr>
            <p:custDataLst>
              <p:tags r:id="rId9"/>
            </p:custDataLst>
          </p:nvPr>
        </p:nvSpPr>
        <p:spPr>
          <a:xfrm rot="2685974">
            <a:off x="6453072" y="2358220"/>
            <a:ext cx="438704" cy="438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PA_矩形 16"/>
          <p:cNvSpPr/>
          <p:nvPr>
            <p:custDataLst>
              <p:tags r:id="rId10"/>
            </p:custDataLst>
          </p:nvPr>
        </p:nvSpPr>
        <p:spPr>
          <a:xfrm rot="2685974">
            <a:off x="3794984" y="1248611"/>
            <a:ext cx="340936" cy="3409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6" name="PA_图片 6"/>
          <p:cNvPicPr>
            <a:picLocks noChangeAspect="1"/>
          </p:cNvPicPr>
          <p:nvPr>
            <p:custDataLst>
              <p:tags r:id="rId11"/>
            </p:custDataLst>
          </p:nvPr>
        </p:nvPicPr>
        <p:blipFill>
          <a:blip r:embed="rId20">
            <a:extLst>
              <a:ext uri="{BEBA8EAE-BF5A-486C-A8C5-ECC9F3942E4B}">
                <a14:imgProps xmlns:a14="http://schemas.microsoft.com/office/drawing/2010/main">
                  <a14:imgLayer r:embed="rId21">
                    <a14:imgEffect>
                      <a14:brightnessContrast contrast="20000"/>
                    </a14:imgEffect>
                  </a14:imgLayer>
                </a14:imgProps>
              </a:ext>
              <a:ext uri="{28A0092B-C50C-407E-A947-70E740481C1C}">
                <a14:useLocalDpi xmlns:a14="http://schemas.microsoft.com/office/drawing/2010/main" val="0"/>
              </a:ext>
            </a:extLst>
          </a:blip>
          <a:srcRect l="40398" t="22083" r="36072" b="33091"/>
          <a:stretch>
            <a:fillRect/>
          </a:stretch>
        </p:blipFill>
        <p:spPr>
          <a:xfrm>
            <a:off x="7379335" y="0"/>
            <a:ext cx="1762760" cy="2120265"/>
          </a:xfrm>
          <a:custGeom>
            <a:avLst/>
            <a:gdLst>
              <a:gd name="connsiteX0" fmla="*/ 468300 w 2566009"/>
              <a:gd name="connsiteY0" fmla="*/ 0 h 3074138"/>
              <a:gd name="connsiteX1" fmla="*/ 2566009 w 2566009"/>
              <a:gd name="connsiteY1" fmla="*/ 0 h 3074138"/>
              <a:gd name="connsiteX2" fmla="*/ 2566009 w 2566009"/>
              <a:gd name="connsiteY2" fmla="*/ 3065886 h 3074138"/>
              <a:gd name="connsiteX3" fmla="*/ 2557567 w 2566009"/>
              <a:gd name="connsiteY3" fmla="*/ 3074138 h 3074138"/>
              <a:gd name="connsiteX4" fmla="*/ 0 w 2566009"/>
              <a:gd name="connsiteY4" fmla="*/ 457776 h 3074138"/>
              <a:gd name="connsiteX5" fmla="*/ 468300 w 2566009"/>
              <a:gd name="connsiteY5" fmla="*/ 0 h 307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009" h="3074138">
                <a:moveTo>
                  <a:pt x="468300" y="0"/>
                </a:moveTo>
                <a:lnTo>
                  <a:pt x="2566009" y="0"/>
                </a:lnTo>
                <a:lnTo>
                  <a:pt x="2566009" y="3065886"/>
                </a:lnTo>
                <a:lnTo>
                  <a:pt x="2557567" y="3074138"/>
                </a:lnTo>
                <a:lnTo>
                  <a:pt x="0" y="457776"/>
                </a:lnTo>
                <a:lnTo>
                  <a:pt x="468300" y="0"/>
                </a:lnTo>
                <a:close/>
              </a:path>
            </a:pathLst>
          </a:custGeom>
          <a:solidFill>
            <a:schemeClr val="accent1"/>
          </a:solidFill>
        </p:spPr>
      </p:pic>
      <p:sp>
        <p:nvSpPr>
          <p:cNvPr id="57" name="PA_矩形 19"/>
          <p:cNvSpPr/>
          <p:nvPr>
            <p:custDataLst>
              <p:tags r:id="rId12"/>
            </p:custDataLst>
          </p:nvPr>
        </p:nvSpPr>
        <p:spPr>
          <a:xfrm rot="2731766">
            <a:off x="5676900" y="1783080"/>
            <a:ext cx="751205" cy="7766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PA_矩形 13"/>
          <p:cNvSpPr/>
          <p:nvPr>
            <p:custDataLst>
              <p:tags r:id="rId13"/>
            </p:custDataLst>
          </p:nvPr>
        </p:nvSpPr>
        <p:spPr>
          <a:xfrm rot="2685974">
            <a:off x="10376571" y="2520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PA_矩形 13"/>
          <p:cNvSpPr/>
          <p:nvPr>
            <p:custDataLst>
              <p:tags r:id="rId14"/>
            </p:custDataLst>
          </p:nvPr>
        </p:nvSpPr>
        <p:spPr>
          <a:xfrm rot="2685974">
            <a:off x="10503571" y="2647100"/>
            <a:ext cx="1219200" cy="1219200"/>
          </a:xfrm>
          <a:prstGeom prst="rect">
            <a:avLst/>
          </a:prstGeom>
          <a:solidFill>
            <a:srgbClr val="1557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PA_矩形 13"/>
          <p:cNvSpPr/>
          <p:nvPr>
            <p:custDataLst>
              <p:tags r:id="rId15"/>
            </p:custDataLst>
          </p:nvPr>
        </p:nvSpPr>
        <p:spPr>
          <a:xfrm rot="2685974">
            <a:off x="8100060" y="1793240"/>
            <a:ext cx="875665" cy="831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PA_文本框 27"/>
          <p:cNvSpPr txBox="1"/>
          <p:nvPr>
            <p:custDataLst>
              <p:tags r:id="rId16"/>
            </p:custDataLst>
          </p:nvPr>
        </p:nvSpPr>
        <p:spPr>
          <a:xfrm>
            <a:off x="513080" y="2216150"/>
            <a:ext cx="4535805" cy="444500"/>
          </a:xfrm>
          <a:prstGeom prst="rect">
            <a:avLst/>
          </a:prstGeom>
          <a:noFill/>
        </p:spPr>
        <p:txBody>
          <a:bodyPr wrap="square" rtlCol="0">
            <a:noAutofit/>
          </a:bodyPr>
          <a:lstStyle/>
          <a:p>
            <a:r>
              <a:rPr lang="en-US" altLang="zh-CN" sz="16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微软雅黑" panose="020B0503020204020204" charset="-122"/>
                <a:ea typeface="微软雅黑" panose="020B0503020204020204" charset="-122"/>
              </a:rPr>
              <a:t>Report on The Alumina Supply in Shanxi and Bauxite Demand Structure</a:t>
            </a:r>
            <a:endParaRPr lang="zh-CN" altLang="en-US" sz="1600" b="1" dirty="0">
              <a:solidFill>
                <a:schemeClr val="accent1"/>
              </a:solidFill>
              <a:latin typeface="微软雅黑" panose="020B0503020204020204" charset="-122"/>
              <a:ea typeface="微软雅黑" panose="020B0503020204020204" charset="-122"/>
            </a:endParaRPr>
          </a:p>
          <a:p>
            <a:endParaRPr lang="zh-CN" altLang="en-US" sz="1600" b="1" dirty="0">
              <a:solidFill>
                <a:schemeClr val="accent1"/>
              </a:solidFill>
              <a:latin typeface="微软雅黑" panose="020B0503020204020204" charset="-122"/>
              <a:ea typeface="微软雅黑" panose="020B0503020204020204" charset="-122"/>
            </a:endParaRPr>
          </a:p>
        </p:txBody>
      </p:sp>
      <p:pic>
        <p:nvPicPr>
          <p:cNvPr id="8" name="图片 7" descr="2222"/>
          <p:cNvPicPr>
            <a:picLocks noChangeAspect="1"/>
          </p:cNvPicPr>
          <p:nvPr/>
        </p:nvPicPr>
        <p:blipFill>
          <a:blip r:embed="rId23"/>
          <a:stretch>
            <a:fillRect/>
          </a:stretch>
        </p:blipFill>
        <p:spPr>
          <a:xfrm>
            <a:off x="318770" y="288290"/>
            <a:ext cx="652145" cy="6521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0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ppt_w</p:attrName>
                                        </p:attrNameLst>
                                      </p:cBhvr>
                                      <p:tavLst>
                                        <p:tav tm="0">
                                          <p:val>
                                            <p:fltVal val="0"/>
                                          </p:val>
                                        </p:tav>
                                        <p:tav tm="100000">
                                          <p:val>
                                            <p:strVal val="#ppt_w"/>
                                          </p:val>
                                        </p:tav>
                                      </p:tavLst>
                                    </p:anim>
                                    <p:anim calcmode="lin" valueType="num">
                                      <p:cBhvr>
                                        <p:cTn id="8" dur="1000" fill="hold"/>
                                        <p:tgtEl>
                                          <p:spTgt spid="41"/>
                                        </p:tgtEl>
                                        <p:attrNameLst>
                                          <p:attrName>ppt_h</p:attrName>
                                        </p:attrNameLst>
                                      </p:cBhvr>
                                      <p:tavLst>
                                        <p:tav tm="0">
                                          <p:val>
                                            <p:fltVal val="0"/>
                                          </p:val>
                                        </p:tav>
                                        <p:tav tm="100000">
                                          <p:val>
                                            <p:strVal val="#ppt_h"/>
                                          </p:val>
                                        </p:tav>
                                      </p:tavLst>
                                    </p:anim>
                                    <p:anim calcmode="lin" valueType="num">
                                      <p:cBhvr>
                                        <p:cTn id="9" dur="1000" fill="hold"/>
                                        <p:tgtEl>
                                          <p:spTgt spid="41"/>
                                        </p:tgtEl>
                                        <p:attrNameLst>
                                          <p:attrName>style.rotation</p:attrName>
                                        </p:attrNameLst>
                                      </p:cBhvr>
                                      <p:tavLst>
                                        <p:tav tm="0">
                                          <p:val>
                                            <p:fltVal val="90"/>
                                          </p:val>
                                        </p:tav>
                                        <p:tav tm="100000">
                                          <p:val>
                                            <p:fltVal val="0"/>
                                          </p:val>
                                        </p:tav>
                                      </p:tavLst>
                                    </p:anim>
                                    <p:animEffect transition="in" filter="fade">
                                      <p:cBhvr>
                                        <p:cTn id="10" dur="1000"/>
                                        <p:tgtEl>
                                          <p:spTgt spid="41"/>
                                        </p:tgtEl>
                                      </p:cBhvr>
                                    </p:animEffect>
                                  </p:childTnLst>
                                </p:cTn>
                              </p:par>
                              <p:par>
                                <p:cTn id="11" presetID="31" presetClass="entr" presetSubtype="0" fill="hold" nodeType="withEffect">
                                  <p:stCondLst>
                                    <p:cond delay="200"/>
                                  </p:stCondLst>
                                  <p:childTnLst>
                                    <p:set>
                                      <p:cBhvr>
                                        <p:cTn id="12" dur="1" fill="hold">
                                          <p:stCondLst>
                                            <p:cond delay="0"/>
                                          </p:stCondLst>
                                        </p:cTn>
                                        <p:tgtEl>
                                          <p:spTgt spid="42"/>
                                        </p:tgtEl>
                                        <p:attrNameLst>
                                          <p:attrName>style.visibility</p:attrName>
                                        </p:attrNameLst>
                                      </p:cBhvr>
                                      <p:to>
                                        <p:strVal val="visible"/>
                                      </p:to>
                                    </p:set>
                                    <p:anim calcmode="lin" valueType="num">
                                      <p:cBhvr>
                                        <p:cTn id="13" dur="1000" fill="hold"/>
                                        <p:tgtEl>
                                          <p:spTgt spid="42"/>
                                        </p:tgtEl>
                                        <p:attrNameLst>
                                          <p:attrName>ppt_w</p:attrName>
                                        </p:attrNameLst>
                                      </p:cBhvr>
                                      <p:tavLst>
                                        <p:tav tm="0">
                                          <p:val>
                                            <p:fltVal val="0"/>
                                          </p:val>
                                        </p:tav>
                                        <p:tav tm="100000">
                                          <p:val>
                                            <p:strVal val="#ppt_w"/>
                                          </p:val>
                                        </p:tav>
                                      </p:tavLst>
                                    </p:anim>
                                    <p:anim calcmode="lin" valueType="num">
                                      <p:cBhvr>
                                        <p:cTn id="14" dur="1000" fill="hold"/>
                                        <p:tgtEl>
                                          <p:spTgt spid="42"/>
                                        </p:tgtEl>
                                        <p:attrNameLst>
                                          <p:attrName>ppt_h</p:attrName>
                                        </p:attrNameLst>
                                      </p:cBhvr>
                                      <p:tavLst>
                                        <p:tav tm="0">
                                          <p:val>
                                            <p:fltVal val="0"/>
                                          </p:val>
                                        </p:tav>
                                        <p:tav tm="100000">
                                          <p:val>
                                            <p:strVal val="#ppt_h"/>
                                          </p:val>
                                        </p:tav>
                                      </p:tavLst>
                                    </p:anim>
                                    <p:anim calcmode="lin" valueType="num">
                                      <p:cBhvr>
                                        <p:cTn id="15" dur="1000" fill="hold"/>
                                        <p:tgtEl>
                                          <p:spTgt spid="42"/>
                                        </p:tgtEl>
                                        <p:attrNameLst>
                                          <p:attrName>style.rotation</p:attrName>
                                        </p:attrNameLst>
                                      </p:cBhvr>
                                      <p:tavLst>
                                        <p:tav tm="0">
                                          <p:val>
                                            <p:fltVal val="90"/>
                                          </p:val>
                                        </p:tav>
                                        <p:tav tm="100000">
                                          <p:val>
                                            <p:fltVal val="0"/>
                                          </p:val>
                                        </p:tav>
                                      </p:tavLst>
                                    </p:anim>
                                    <p:animEffect transition="in" filter="fade">
                                      <p:cBhvr>
                                        <p:cTn id="16" dur="1000"/>
                                        <p:tgtEl>
                                          <p:spTgt spid="42"/>
                                        </p:tgtEl>
                                      </p:cBhvr>
                                    </p:animEffect>
                                  </p:childTnLst>
                                </p:cTn>
                              </p:par>
                              <p:par>
                                <p:cTn id="17" presetID="31" presetClass="entr" presetSubtype="0" fill="hold" nodeType="withEffect">
                                  <p:stCondLst>
                                    <p:cond delay="300"/>
                                  </p:stCondLst>
                                  <p:childTnLst>
                                    <p:set>
                                      <p:cBhvr>
                                        <p:cTn id="18" dur="1" fill="hold">
                                          <p:stCondLst>
                                            <p:cond delay="0"/>
                                          </p:stCondLst>
                                        </p:cTn>
                                        <p:tgtEl>
                                          <p:spTgt spid="47"/>
                                        </p:tgtEl>
                                        <p:attrNameLst>
                                          <p:attrName>style.visibility</p:attrName>
                                        </p:attrNameLst>
                                      </p:cBhvr>
                                      <p:to>
                                        <p:strVal val="visible"/>
                                      </p:to>
                                    </p:set>
                                    <p:anim calcmode="lin" valueType="num">
                                      <p:cBhvr>
                                        <p:cTn id="19" dur="1000" fill="hold"/>
                                        <p:tgtEl>
                                          <p:spTgt spid="47"/>
                                        </p:tgtEl>
                                        <p:attrNameLst>
                                          <p:attrName>ppt_w</p:attrName>
                                        </p:attrNameLst>
                                      </p:cBhvr>
                                      <p:tavLst>
                                        <p:tav tm="0">
                                          <p:val>
                                            <p:fltVal val="0"/>
                                          </p:val>
                                        </p:tav>
                                        <p:tav tm="100000">
                                          <p:val>
                                            <p:strVal val="#ppt_w"/>
                                          </p:val>
                                        </p:tav>
                                      </p:tavLst>
                                    </p:anim>
                                    <p:anim calcmode="lin" valueType="num">
                                      <p:cBhvr>
                                        <p:cTn id="20" dur="1000" fill="hold"/>
                                        <p:tgtEl>
                                          <p:spTgt spid="47"/>
                                        </p:tgtEl>
                                        <p:attrNameLst>
                                          <p:attrName>ppt_h</p:attrName>
                                        </p:attrNameLst>
                                      </p:cBhvr>
                                      <p:tavLst>
                                        <p:tav tm="0">
                                          <p:val>
                                            <p:fltVal val="0"/>
                                          </p:val>
                                        </p:tav>
                                        <p:tav tm="100000">
                                          <p:val>
                                            <p:strVal val="#ppt_h"/>
                                          </p:val>
                                        </p:tav>
                                      </p:tavLst>
                                    </p:anim>
                                    <p:anim calcmode="lin" valueType="num">
                                      <p:cBhvr>
                                        <p:cTn id="21" dur="1000" fill="hold"/>
                                        <p:tgtEl>
                                          <p:spTgt spid="47"/>
                                        </p:tgtEl>
                                        <p:attrNameLst>
                                          <p:attrName>style.rotation</p:attrName>
                                        </p:attrNameLst>
                                      </p:cBhvr>
                                      <p:tavLst>
                                        <p:tav tm="0">
                                          <p:val>
                                            <p:fltVal val="90"/>
                                          </p:val>
                                        </p:tav>
                                        <p:tav tm="100000">
                                          <p:val>
                                            <p:fltVal val="0"/>
                                          </p:val>
                                        </p:tav>
                                      </p:tavLst>
                                    </p:anim>
                                    <p:animEffect transition="in" filter="fade">
                                      <p:cBhvr>
                                        <p:cTn id="22" dur="1000"/>
                                        <p:tgtEl>
                                          <p:spTgt spid="47"/>
                                        </p:tgtEl>
                                      </p:cBhvr>
                                    </p:animEffect>
                                  </p:childTnLst>
                                </p:cTn>
                              </p:par>
                              <p:par>
                                <p:cTn id="23" presetID="31" presetClass="entr" presetSubtype="0" fill="hold" nodeType="withEffect">
                                  <p:stCondLst>
                                    <p:cond delay="400"/>
                                  </p:stCondLst>
                                  <p:childTnLst>
                                    <p:set>
                                      <p:cBhvr>
                                        <p:cTn id="24" dur="1" fill="hold">
                                          <p:stCondLst>
                                            <p:cond delay="0"/>
                                          </p:stCondLst>
                                        </p:cTn>
                                        <p:tgtEl>
                                          <p:spTgt spid="48"/>
                                        </p:tgtEl>
                                        <p:attrNameLst>
                                          <p:attrName>style.visibility</p:attrName>
                                        </p:attrNameLst>
                                      </p:cBhvr>
                                      <p:to>
                                        <p:strVal val="visible"/>
                                      </p:to>
                                    </p:set>
                                    <p:anim calcmode="lin" valueType="num">
                                      <p:cBhvr>
                                        <p:cTn id="25" dur="1000" fill="hold"/>
                                        <p:tgtEl>
                                          <p:spTgt spid="48"/>
                                        </p:tgtEl>
                                        <p:attrNameLst>
                                          <p:attrName>ppt_w</p:attrName>
                                        </p:attrNameLst>
                                      </p:cBhvr>
                                      <p:tavLst>
                                        <p:tav tm="0">
                                          <p:val>
                                            <p:fltVal val="0"/>
                                          </p:val>
                                        </p:tav>
                                        <p:tav tm="100000">
                                          <p:val>
                                            <p:strVal val="#ppt_w"/>
                                          </p:val>
                                        </p:tav>
                                      </p:tavLst>
                                    </p:anim>
                                    <p:anim calcmode="lin" valueType="num">
                                      <p:cBhvr>
                                        <p:cTn id="26" dur="1000" fill="hold"/>
                                        <p:tgtEl>
                                          <p:spTgt spid="48"/>
                                        </p:tgtEl>
                                        <p:attrNameLst>
                                          <p:attrName>ppt_h</p:attrName>
                                        </p:attrNameLst>
                                      </p:cBhvr>
                                      <p:tavLst>
                                        <p:tav tm="0">
                                          <p:val>
                                            <p:fltVal val="0"/>
                                          </p:val>
                                        </p:tav>
                                        <p:tav tm="100000">
                                          <p:val>
                                            <p:strVal val="#ppt_h"/>
                                          </p:val>
                                        </p:tav>
                                      </p:tavLst>
                                    </p:anim>
                                    <p:anim calcmode="lin" valueType="num">
                                      <p:cBhvr>
                                        <p:cTn id="27" dur="1000" fill="hold"/>
                                        <p:tgtEl>
                                          <p:spTgt spid="48"/>
                                        </p:tgtEl>
                                        <p:attrNameLst>
                                          <p:attrName>style.rotation</p:attrName>
                                        </p:attrNameLst>
                                      </p:cBhvr>
                                      <p:tavLst>
                                        <p:tav tm="0">
                                          <p:val>
                                            <p:fltVal val="90"/>
                                          </p:val>
                                        </p:tav>
                                        <p:tav tm="100000">
                                          <p:val>
                                            <p:fltVal val="0"/>
                                          </p:val>
                                        </p:tav>
                                      </p:tavLst>
                                    </p:anim>
                                    <p:animEffect transition="in" filter="fade">
                                      <p:cBhvr>
                                        <p:cTn id="28" dur="1000"/>
                                        <p:tgtEl>
                                          <p:spTgt spid="48"/>
                                        </p:tgtEl>
                                      </p:cBhvr>
                                    </p:animEffect>
                                  </p:childTnLst>
                                </p:cTn>
                              </p:par>
                              <p:par>
                                <p:cTn id="29" presetID="3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p:cTn id="31" dur="1000" fill="hold"/>
                                        <p:tgtEl>
                                          <p:spTgt spid="49"/>
                                        </p:tgtEl>
                                        <p:attrNameLst>
                                          <p:attrName>ppt_w</p:attrName>
                                        </p:attrNameLst>
                                      </p:cBhvr>
                                      <p:tavLst>
                                        <p:tav tm="0">
                                          <p:val>
                                            <p:fltVal val="0"/>
                                          </p:val>
                                        </p:tav>
                                        <p:tav tm="100000">
                                          <p:val>
                                            <p:strVal val="#ppt_w"/>
                                          </p:val>
                                        </p:tav>
                                      </p:tavLst>
                                    </p:anim>
                                    <p:anim calcmode="lin" valueType="num">
                                      <p:cBhvr>
                                        <p:cTn id="32" dur="1000" fill="hold"/>
                                        <p:tgtEl>
                                          <p:spTgt spid="49"/>
                                        </p:tgtEl>
                                        <p:attrNameLst>
                                          <p:attrName>ppt_h</p:attrName>
                                        </p:attrNameLst>
                                      </p:cBhvr>
                                      <p:tavLst>
                                        <p:tav tm="0">
                                          <p:val>
                                            <p:fltVal val="0"/>
                                          </p:val>
                                        </p:tav>
                                        <p:tav tm="100000">
                                          <p:val>
                                            <p:strVal val="#ppt_h"/>
                                          </p:val>
                                        </p:tav>
                                      </p:tavLst>
                                    </p:anim>
                                    <p:anim calcmode="lin" valueType="num">
                                      <p:cBhvr>
                                        <p:cTn id="33" dur="1000" fill="hold"/>
                                        <p:tgtEl>
                                          <p:spTgt spid="49"/>
                                        </p:tgtEl>
                                        <p:attrNameLst>
                                          <p:attrName>style.rotation</p:attrName>
                                        </p:attrNameLst>
                                      </p:cBhvr>
                                      <p:tavLst>
                                        <p:tav tm="0">
                                          <p:val>
                                            <p:fltVal val="90"/>
                                          </p:val>
                                        </p:tav>
                                        <p:tav tm="100000">
                                          <p:val>
                                            <p:fltVal val="0"/>
                                          </p:val>
                                        </p:tav>
                                      </p:tavLst>
                                    </p:anim>
                                    <p:animEffect transition="in" filter="fade">
                                      <p:cBhvr>
                                        <p:cTn id="34" dur="1000"/>
                                        <p:tgtEl>
                                          <p:spTgt spid="49"/>
                                        </p:tgtEl>
                                      </p:cBhvr>
                                    </p:animEffect>
                                  </p:childTnLst>
                                </p:cTn>
                              </p:par>
                            </p:childTnLst>
                          </p:cTn>
                        </p:par>
                        <p:par>
                          <p:cTn id="35" fill="hold">
                            <p:stCondLst>
                              <p:cond delay="1200"/>
                            </p:stCondLst>
                            <p:childTnLst>
                              <p:par>
                                <p:cTn id="36" presetID="31"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1000" fill="hold"/>
                                        <p:tgtEl>
                                          <p:spTgt spid="50"/>
                                        </p:tgtEl>
                                        <p:attrNameLst>
                                          <p:attrName>ppt_w</p:attrName>
                                        </p:attrNameLst>
                                      </p:cBhvr>
                                      <p:tavLst>
                                        <p:tav tm="0">
                                          <p:val>
                                            <p:fltVal val="0"/>
                                          </p:val>
                                        </p:tav>
                                        <p:tav tm="100000">
                                          <p:val>
                                            <p:strVal val="#ppt_w"/>
                                          </p:val>
                                        </p:tav>
                                      </p:tavLst>
                                    </p:anim>
                                    <p:anim calcmode="lin" valueType="num">
                                      <p:cBhvr>
                                        <p:cTn id="39" dur="1000" fill="hold"/>
                                        <p:tgtEl>
                                          <p:spTgt spid="50"/>
                                        </p:tgtEl>
                                        <p:attrNameLst>
                                          <p:attrName>ppt_h</p:attrName>
                                        </p:attrNameLst>
                                      </p:cBhvr>
                                      <p:tavLst>
                                        <p:tav tm="0">
                                          <p:val>
                                            <p:fltVal val="0"/>
                                          </p:val>
                                        </p:tav>
                                        <p:tav tm="100000">
                                          <p:val>
                                            <p:strVal val="#ppt_h"/>
                                          </p:val>
                                        </p:tav>
                                      </p:tavLst>
                                    </p:anim>
                                    <p:anim calcmode="lin" valueType="num">
                                      <p:cBhvr>
                                        <p:cTn id="40" dur="1000" fill="hold"/>
                                        <p:tgtEl>
                                          <p:spTgt spid="50"/>
                                        </p:tgtEl>
                                        <p:attrNameLst>
                                          <p:attrName>style.rotation</p:attrName>
                                        </p:attrNameLst>
                                      </p:cBhvr>
                                      <p:tavLst>
                                        <p:tav tm="0">
                                          <p:val>
                                            <p:fltVal val="90"/>
                                          </p:val>
                                        </p:tav>
                                        <p:tav tm="100000">
                                          <p:val>
                                            <p:fltVal val="0"/>
                                          </p:val>
                                        </p:tav>
                                      </p:tavLst>
                                    </p:anim>
                                    <p:animEffect transition="in" filter="fade">
                                      <p:cBhvr>
                                        <p:cTn id="41" dur="1000"/>
                                        <p:tgtEl>
                                          <p:spTgt spid="50"/>
                                        </p:tgtEl>
                                      </p:cBhvr>
                                    </p:animEffect>
                                  </p:childTnLst>
                                </p:cTn>
                              </p:par>
                              <p:par>
                                <p:cTn id="42" presetID="31" presetClass="entr" presetSubtype="0" fill="hold" grpId="0" nodeType="withEffect">
                                  <p:stCondLst>
                                    <p:cond delay="300"/>
                                  </p:stCondLst>
                                  <p:childTnLst>
                                    <p:set>
                                      <p:cBhvr>
                                        <p:cTn id="43" dur="1" fill="hold">
                                          <p:stCondLst>
                                            <p:cond delay="0"/>
                                          </p:stCondLst>
                                        </p:cTn>
                                        <p:tgtEl>
                                          <p:spTgt spid="51"/>
                                        </p:tgtEl>
                                        <p:attrNameLst>
                                          <p:attrName>style.visibility</p:attrName>
                                        </p:attrNameLst>
                                      </p:cBhvr>
                                      <p:to>
                                        <p:strVal val="visible"/>
                                      </p:to>
                                    </p:set>
                                    <p:anim calcmode="lin" valueType="num">
                                      <p:cBhvr>
                                        <p:cTn id="44" dur="1000" fill="hold"/>
                                        <p:tgtEl>
                                          <p:spTgt spid="51"/>
                                        </p:tgtEl>
                                        <p:attrNameLst>
                                          <p:attrName>ppt_w</p:attrName>
                                        </p:attrNameLst>
                                      </p:cBhvr>
                                      <p:tavLst>
                                        <p:tav tm="0">
                                          <p:val>
                                            <p:fltVal val="0"/>
                                          </p:val>
                                        </p:tav>
                                        <p:tav tm="100000">
                                          <p:val>
                                            <p:strVal val="#ppt_w"/>
                                          </p:val>
                                        </p:tav>
                                      </p:tavLst>
                                    </p:anim>
                                    <p:anim calcmode="lin" valueType="num">
                                      <p:cBhvr>
                                        <p:cTn id="45" dur="1000" fill="hold"/>
                                        <p:tgtEl>
                                          <p:spTgt spid="51"/>
                                        </p:tgtEl>
                                        <p:attrNameLst>
                                          <p:attrName>ppt_h</p:attrName>
                                        </p:attrNameLst>
                                      </p:cBhvr>
                                      <p:tavLst>
                                        <p:tav tm="0">
                                          <p:val>
                                            <p:fltVal val="0"/>
                                          </p:val>
                                        </p:tav>
                                        <p:tav tm="100000">
                                          <p:val>
                                            <p:strVal val="#ppt_h"/>
                                          </p:val>
                                        </p:tav>
                                      </p:tavLst>
                                    </p:anim>
                                    <p:anim calcmode="lin" valueType="num">
                                      <p:cBhvr>
                                        <p:cTn id="46" dur="1000" fill="hold"/>
                                        <p:tgtEl>
                                          <p:spTgt spid="51"/>
                                        </p:tgtEl>
                                        <p:attrNameLst>
                                          <p:attrName>style.rotation</p:attrName>
                                        </p:attrNameLst>
                                      </p:cBhvr>
                                      <p:tavLst>
                                        <p:tav tm="0">
                                          <p:val>
                                            <p:fltVal val="90"/>
                                          </p:val>
                                        </p:tav>
                                        <p:tav tm="100000">
                                          <p:val>
                                            <p:fltVal val="0"/>
                                          </p:val>
                                        </p:tav>
                                      </p:tavLst>
                                    </p:anim>
                                    <p:animEffect transition="in" filter="fade">
                                      <p:cBhvr>
                                        <p:cTn id="47" dur="1000"/>
                                        <p:tgtEl>
                                          <p:spTgt spid="51"/>
                                        </p:tgtEl>
                                      </p:cBhvr>
                                    </p:animEffect>
                                  </p:childTnLst>
                                </p:cTn>
                              </p:par>
                              <p:par>
                                <p:cTn id="48" presetID="31" presetClass="entr" presetSubtype="0" fill="hold" grpId="0" nodeType="withEffect">
                                  <p:stCondLst>
                                    <p:cond delay="30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1200" fill="hold"/>
                                        <p:tgtEl>
                                          <p:spTgt spid="53"/>
                                        </p:tgtEl>
                                        <p:attrNameLst>
                                          <p:attrName>ppt_w</p:attrName>
                                        </p:attrNameLst>
                                      </p:cBhvr>
                                      <p:tavLst>
                                        <p:tav tm="0">
                                          <p:val>
                                            <p:fltVal val="0"/>
                                          </p:val>
                                        </p:tav>
                                        <p:tav tm="100000">
                                          <p:val>
                                            <p:strVal val="#ppt_w"/>
                                          </p:val>
                                        </p:tav>
                                      </p:tavLst>
                                    </p:anim>
                                    <p:anim calcmode="lin" valueType="num">
                                      <p:cBhvr>
                                        <p:cTn id="57" dur="1200" fill="hold"/>
                                        <p:tgtEl>
                                          <p:spTgt spid="53"/>
                                        </p:tgtEl>
                                        <p:attrNameLst>
                                          <p:attrName>ppt_h</p:attrName>
                                        </p:attrNameLst>
                                      </p:cBhvr>
                                      <p:tavLst>
                                        <p:tav tm="0">
                                          <p:val>
                                            <p:fltVal val="0"/>
                                          </p:val>
                                        </p:tav>
                                        <p:tav tm="100000">
                                          <p:val>
                                            <p:strVal val="#ppt_h"/>
                                          </p:val>
                                        </p:tav>
                                      </p:tavLst>
                                    </p:anim>
                                    <p:anim calcmode="lin" valueType="num">
                                      <p:cBhvr>
                                        <p:cTn id="58" dur="1200" fill="hold"/>
                                        <p:tgtEl>
                                          <p:spTgt spid="53"/>
                                        </p:tgtEl>
                                        <p:attrNameLst>
                                          <p:attrName>style.rotation</p:attrName>
                                        </p:attrNameLst>
                                      </p:cBhvr>
                                      <p:tavLst>
                                        <p:tav tm="0">
                                          <p:val>
                                            <p:fltVal val="90"/>
                                          </p:val>
                                        </p:tav>
                                        <p:tav tm="100000">
                                          <p:val>
                                            <p:fltVal val="0"/>
                                          </p:val>
                                        </p:tav>
                                      </p:tavLst>
                                    </p:anim>
                                    <p:animEffect transition="in" filter="fade">
                                      <p:cBhvr>
                                        <p:cTn id="59" dur="1200"/>
                                        <p:tgtEl>
                                          <p:spTgt spid="53"/>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54"/>
                                        </p:tgtEl>
                                        <p:attrNameLst>
                                          <p:attrName>style.visibility</p:attrName>
                                        </p:attrNameLst>
                                      </p:cBhvr>
                                      <p:to>
                                        <p:strVal val="visible"/>
                                      </p:to>
                                    </p:set>
                                    <p:anim calcmode="lin" valueType="num">
                                      <p:cBhvr>
                                        <p:cTn id="62" dur="1000" fill="hold"/>
                                        <p:tgtEl>
                                          <p:spTgt spid="54"/>
                                        </p:tgtEl>
                                        <p:attrNameLst>
                                          <p:attrName>ppt_w</p:attrName>
                                        </p:attrNameLst>
                                      </p:cBhvr>
                                      <p:tavLst>
                                        <p:tav tm="0">
                                          <p:val>
                                            <p:fltVal val="0"/>
                                          </p:val>
                                        </p:tav>
                                        <p:tav tm="100000">
                                          <p:val>
                                            <p:strVal val="#ppt_w"/>
                                          </p:val>
                                        </p:tav>
                                      </p:tavLst>
                                    </p:anim>
                                    <p:anim calcmode="lin" valueType="num">
                                      <p:cBhvr>
                                        <p:cTn id="63" dur="1000" fill="hold"/>
                                        <p:tgtEl>
                                          <p:spTgt spid="54"/>
                                        </p:tgtEl>
                                        <p:attrNameLst>
                                          <p:attrName>ppt_h</p:attrName>
                                        </p:attrNameLst>
                                      </p:cBhvr>
                                      <p:tavLst>
                                        <p:tav tm="0">
                                          <p:val>
                                            <p:fltVal val="0"/>
                                          </p:val>
                                        </p:tav>
                                        <p:tav tm="100000">
                                          <p:val>
                                            <p:strVal val="#ppt_h"/>
                                          </p:val>
                                        </p:tav>
                                      </p:tavLst>
                                    </p:anim>
                                    <p:anim calcmode="lin" valueType="num">
                                      <p:cBhvr>
                                        <p:cTn id="64" dur="1000" fill="hold"/>
                                        <p:tgtEl>
                                          <p:spTgt spid="54"/>
                                        </p:tgtEl>
                                        <p:attrNameLst>
                                          <p:attrName>style.rotation</p:attrName>
                                        </p:attrNameLst>
                                      </p:cBhvr>
                                      <p:tavLst>
                                        <p:tav tm="0">
                                          <p:val>
                                            <p:fltVal val="90"/>
                                          </p:val>
                                        </p:tav>
                                        <p:tav tm="100000">
                                          <p:val>
                                            <p:fltVal val="0"/>
                                          </p:val>
                                        </p:tav>
                                      </p:tavLst>
                                    </p:anim>
                                    <p:animEffect transition="in" filter="fade">
                                      <p:cBhvr>
                                        <p:cTn id="65" dur="1000"/>
                                        <p:tgtEl>
                                          <p:spTgt spid="54"/>
                                        </p:tgtEl>
                                      </p:cBhvr>
                                    </p:animEffect>
                                  </p:childTnLst>
                                </p:cTn>
                              </p:par>
                              <p:par>
                                <p:cTn id="66" presetID="31" presetClass="entr" presetSubtype="0" fill="hold" nodeType="withEffect">
                                  <p:stCondLst>
                                    <p:cond delay="200"/>
                                  </p:stCondLst>
                                  <p:childTnLst>
                                    <p:set>
                                      <p:cBhvr>
                                        <p:cTn id="67" dur="1" fill="hold">
                                          <p:stCondLst>
                                            <p:cond delay="0"/>
                                          </p:stCondLst>
                                        </p:cTn>
                                        <p:tgtEl>
                                          <p:spTgt spid="56"/>
                                        </p:tgtEl>
                                        <p:attrNameLst>
                                          <p:attrName>style.visibility</p:attrName>
                                        </p:attrNameLst>
                                      </p:cBhvr>
                                      <p:to>
                                        <p:strVal val="visible"/>
                                      </p:to>
                                    </p:set>
                                    <p:anim calcmode="lin" valueType="num">
                                      <p:cBhvr>
                                        <p:cTn id="68" dur="1000" fill="hold"/>
                                        <p:tgtEl>
                                          <p:spTgt spid="56"/>
                                        </p:tgtEl>
                                        <p:attrNameLst>
                                          <p:attrName>ppt_w</p:attrName>
                                        </p:attrNameLst>
                                      </p:cBhvr>
                                      <p:tavLst>
                                        <p:tav tm="0">
                                          <p:val>
                                            <p:fltVal val="0"/>
                                          </p:val>
                                        </p:tav>
                                        <p:tav tm="100000">
                                          <p:val>
                                            <p:strVal val="#ppt_w"/>
                                          </p:val>
                                        </p:tav>
                                      </p:tavLst>
                                    </p:anim>
                                    <p:anim calcmode="lin" valueType="num">
                                      <p:cBhvr>
                                        <p:cTn id="69" dur="1000" fill="hold"/>
                                        <p:tgtEl>
                                          <p:spTgt spid="56"/>
                                        </p:tgtEl>
                                        <p:attrNameLst>
                                          <p:attrName>ppt_h</p:attrName>
                                        </p:attrNameLst>
                                      </p:cBhvr>
                                      <p:tavLst>
                                        <p:tav tm="0">
                                          <p:val>
                                            <p:fltVal val="0"/>
                                          </p:val>
                                        </p:tav>
                                        <p:tav tm="100000">
                                          <p:val>
                                            <p:strVal val="#ppt_h"/>
                                          </p:val>
                                        </p:tav>
                                      </p:tavLst>
                                    </p:anim>
                                    <p:anim calcmode="lin" valueType="num">
                                      <p:cBhvr>
                                        <p:cTn id="70" dur="1000" fill="hold"/>
                                        <p:tgtEl>
                                          <p:spTgt spid="56"/>
                                        </p:tgtEl>
                                        <p:attrNameLst>
                                          <p:attrName>style.rotation</p:attrName>
                                        </p:attrNameLst>
                                      </p:cBhvr>
                                      <p:tavLst>
                                        <p:tav tm="0">
                                          <p:val>
                                            <p:fltVal val="90"/>
                                          </p:val>
                                        </p:tav>
                                        <p:tav tm="100000">
                                          <p:val>
                                            <p:fltVal val="0"/>
                                          </p:val>
                                        </p:tav>
                                      </p:tavLst>
                                    </p:anim>
                                    <p:animEffect transition="in" filter="fade">
                                      <p:cBhvr>
                                        <p:cTn id="71" dur="1000"/>
                                        <p:tgtEl>
                                          <p:spTgt spid="56"/>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 calcmode="lin" valueType="num">
                                      <p:cBhvr>
                                        <p:cTn id="74" dur="1000" fill="hold"/>
                                        <p:tgtEl>
                                          <p:spTgt spid="57"/>
                                        </p:tgtEl>
                                        <p:attrNameLst>
                                          <p:attrName>ppt_w</p:attrName>
                                        </p:attrNameLst>
                                      </p:cBhvr>
                                      <p:tavLst>
                                        <p:tav tm="0">
                                          <p:val>
                                            <p:fltVal val="0"/>
                                          </p:val>
                                        </p:tav>
                                        <p:tav tm="100000">
                                          <p:val>
                                            <p:strVal val="#ppt_w"/>
                                          </p:val>
                                        </p:tav>
                                      </p:tavLst>
                                    </p:anim>
                                    <p:anim calcmode="lin" valueType="num">
                                      <p:cBhvr>
                                        <p:cTn id="75" dur="1000" fill="hold"/>
                                        <p:tgtEl>
                                          <p:spTgt spid="57"/>
                                        </p:tgtEl>
                                        <p:attrNameLst>
                                          <p:attrName>ppt_h</p:attrName>
                                        </p:attrNameLst>
                                      </p:cBhvr>
                                      <p:tavLst>
                                        <p:tav tm="0">
                                          <p:val>
                                            <p:fltVal val="0"/>
                                          </p:val>
                                        </p:tav>
                                        <p:tav tm="100000">
                                          <p:val>
                                            <p:strVal val="#ppt_h"/>
                                          </p:val>
                                        </p:tav>
                                      </p:tavLst>
                                    </p:anim>
                                    <p:anim calcmode="lin" valueType="num">
                                      <p:cBhvr>
                                        <p:cTn id="76" dur="1000" fill="hold"/>
                                        <p:tgtEl>
                                          <p:spTgt spid="57"/>
                                        </p:tgtEl>
                                        <p:attrNameLst>
                                          <p:attrName>style.rotation</p:attrName>
                                        </p:attrNameLst>
                                      </p:cBhvr>
                                      <p:tavLst>
                                        <p:tav tm="0">
                                          <p:val>
                                            <p:fltVal val="90"/>
                                          </p:val>
                                        </p:tav>
                                        <p:tav tm="100000">
                                          <p:val>
                                            <p:fltVal val="0"/>
                                          </p:val>
                                        </p:tav>
                                      </p:tavLst>
                                    </p:anim>
                                    <p:animEffect transition="in" filter="fade">
                                      <p:cBhvr>
                                        <p:cTn id="77" dur="1000"/>
                                        <p:tgtEl>
                                          <p:spTgt spid="57"/>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1000" fill="hold"/>
                                        <p:tgtEl>
                                          <p:spTgt spid="58"/>
                                        </p:tgtEl>
                                        <p:attrNameLst>
                                          <p:attrName>ppt_w</p:attrName>
                                        </p:attrNameLst>
                                      </p:cBhvr>
                                      <p:tavLst>
                                        <p:tav tm="0">
                                          <p:val>
                                            <p:fltVal val="0"/>
                                          </p:val>
                                        </p:tav>
                                        <p:tav tm="100000">
                                          <p:val>
                                            <p:strVal val="#ppt_w"/>
                                          </p:val>
                                        </p:tav>
                                      </p:tavLst>
                                    </p:anim>
                                    <p:anim calcmode="lin" valueType="num">
                                      <p:cBhvr>
                                        <p:cTn id="81" dur="1000" fill="hold"/>
                                        <p:tgtEl>
                                          <p:spTgt spid="58"/>
                                        </p:tgtEl>
                                        <p:attrNameLst>
                                          <p:attrName>ppt_h</p:attrName>
                                        </p:attrNameLst>
                                      </p:cBhvr>
                                      <p:tavLst>
                                        <p:tav tm="0">
                                          <p:val>
                                            <p:fltVal val="0"/>
                                          </p:val>
                                        </p:tav>
                                        <p:tav tm="100000">
                                          <p:val>
                                            <p:strVal val="#ppt_h"/>
                                          </p:val>
                                        </p:tav>
                                      </p:tavLst>
                                    </p:anim>
                                    <p:anim calcmode="lin" valueType="num">
                                      <p:cBhvr>
                                        <p:cTn id="82" dur="1000" fill="hold"/>
                                        <p:tgtEl>
                                          <p:spTgt spid="58"/>
                                        </p:tgtEl>
                                        <p:attrNameLst>
                                          <p:attrName>style.rotation</p:attrName>
                                        </p:attrNameLst>
                                      </p:cBhvr>
                                      <p:tavLst>
                                        <p:tav tm="0">
                                          <p:val>
                                            <p:fltVal val="90"/>
                                          </p:val>
                                        </p:tav>
                                        <p:tav tm="100000">
                                          <p:val>
                                            <p:fltVal val="0"/>
                                          </p:val>
                                        </p:tav>
                                      </p:tavLst>
                                    </p:anim>
                                    <p:animEffect transition="in" filter="fade">
                                      <p:cBhvr>
                                        <p:cTn id="83" dur="1000"/>
                                        <p:tgtEl>
                                          <p:spTgt spid="58"/>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1000" fill="hold"/>
                                        <p:tgtEl>
                                          <p:spTgt spid="59"/>
                                        </p:tgtEl>
                                        <p:attrNameLst>
                                          <p:attrName>ppt_w</p:attrName>
                                        </p:attrNameLst>
                                      </p:cBhvr>
                                      <p:tavLst>
                                        <p:tav tm="0">
                                          <p:val>
                                            <p:fltVal val="0"/>
                                          </p:val>
                                        </p:tav>
                                        <p:tav tm="100000">
                                          <p:val>
                                            <p:strVal val="#ppt_w"/>
                                          </p:val>
                                        </p:tav>
                                      </p:tavLst>
                                    </p:anim>
                                    <p:anim calcmode="lin" valueType="num">
                                      <p:cBhvr>
                                        <p:cTn id="87" dur="1000" fill="hold"/>
                                        <p:tgtEl>
                                          <p:spTgt spid="59"/>
                                        </p:tgtEl>
                                        <p:attrNameLst>
                                          <p:attrName>ppt_h</p:attrName>
                                        </p:attrNameLst>
                                      </p:cBhvr>
                                      <p:tavLst>
                                        <p:tav tm="0">
                                          <p:val>
                                            <p:fltVal val="0"/>
                                          </p:val>
                                        </p:tav>
                                        <p:tav tm="100000">
                                          <p:val>
                                            <p:strVal val="#ppt_h"/>
                                          </p:val>
                                        </p:tav>
                                      </p:tavLst>
                                    </p:anim>
                                    <p:anim calcmode="lin" valueType="num">
                                      <p:cBhvr>
                                        <p:cTn id="88" dur="1000" fill="hold"/>
                                        <p:tgtEl>
                                          <p:spTgt spid="59"/>
                                        </p:tgtEl>
                                        <p:attrNameLst>
                                          <p:attrName>style.rotation</p:attrName>
                                        </p:attrNameLst>
                                      </p:cBhvr>
                                      <p:tavLst>
                                        <p:tav tm="0">
                                          <p:val>
                                            <p:fltVal val="90"/>
                                          </p:val>
                                        </p:tav>
                                        <p:tav tm="100000">
                                          <p:val>
                                            <p:fltVal val="0"/>
                                          </p:val>
                                        </p:tav>
                                      </p:tavLst>
                                    </p:anim>
                                    <p:animEffect transition="in" filter="fade">
                                      <p:cBhvr>
                                        <p:cTn id="89" dur="1000"/>
                                        <p:tgtEl>
                                          <p:spTgt spid="59"/>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1000" fill="hold"/>
                                        <p:tgtEl>
                                          <p:spTgt spid="60"/>
                                        </p:tgtEl>
                                        <p:attrNameLst>
                                          <p:attrName>ppt_w</p:attrName>
                                        </p:attrNameLst>
                                      </p:cBhvr>
                                      <p:tavLst>
                                        <p:tav tm="0">
                                          <p:val>
                                            <p:fltVal val="0"/>
                                          </p:val>
                                        </p:tav>
                                        <p:tav tm="100000">
                                          <p:val>
                                            <p:strVal val="#ppt_w"/>
                                          </p:val>
                                        </p:tav>
                                      </p:tavLst>
                                    </p:anim>
                                    <p:anim calcmode="lin" valueType="num">
                                      <p:cBhvr>
                                        <p:cTn id="93" dur="1000" fill="hold"/>
                                        <p:tgtEl>
                                          <p:spTgt spid="60"/>
                                        </p:tgtEl>
                                        <p:attrNameLst>
                                          <p:attrName>ppt_h</p:attrName>
                                        </p:attrNameLst>
                                      </p:cBhvr>
                                      <p:tavLst>
                                        <p:tav tm="0">
                                          <p:val>
                                            <p:fltVal val="0"/>
                                          </p:val>
                                        </p:tav>
                                        <p:tav tm="100000">
                                          <p:val>
                                            <p:strVal val="#ppt_h"/>
                                          </p:val>
                                        </p:tav>
                                      </p:tavLst>
                                    </p:anim>
                                    <p:anim calcmode="lin" valueType="num">
                                      <p:cBhvr>
                                        <p:cTn id="94" dur="1000" fill="hold"/>
                                        <p:tgtEl>
                                          <p:spTgt spid="60"/>
                                        </p:tgtEl>
                                        <p:attrNameLst>
                                          <p:attrName>style.rotation</p:attrName>
                                        </p:attrNameLst>
                                      </p:cBhvr>
                                      <p:tavLst>
                                        <p:tav tm="0">
                                          <p:val>
                                            <p:fltVal val="90"/>
                                          </p:val>
                                        </p:tav>
                                        <p:tav tm="100000">
                                          <p:val>
                                            <p:fltVal val="0"/>
                                          </p:val>
                                        </p:tav>
                                      </p:tavLst>
                                    </p:anim>
                                    <p:animEffect transition="in" filter="fade">
                                      <p:cBhvr>
                                        <p:cTn id="95" dur="1000"/>
                                        <p:tgtEl>
                                          <p:spTgt spid="60"/>
                                        </p:tgtEl>
                                      </p:cBhvr>
                                    </p:animEffect>
                                  </p:childTnLst>
                                </p:cTn>
                              </p:par>
                            </p:childTnLst>
                          </p:cTn>
                        </p:par>
                        <p:par>
                          <p:cTn id="96" fill="hold">
                            <p:stCondLst>
                              <p:cond delay="2500"/>
                            </p:stCondLst>
                            <p:childTnLst>
                              <p:par>
                                <p:cTn id="97" presetID="41" presetClass="entr" presetSubtype="0" fill="hold" grpId="0" nodeType="afterEffect">
                                  <p:stCondLst>
                                    <p:cond delay="0"/>
                                  </p:stCondLst>
                                  <p:iterate type="lt">
                                    <p:tmPct val="10000"/>
                                  </p:iterate>
                                  <p:childTnLst>
                                    <p:set>
                                      <p:cBhvr>
                                        <p:cTn id="98" dur="1" fill="hold">
                                          <p:stCondLst>
                                            <p:cond delay="0"/>
                                          </p:stCondLst>
                                        </p:cTn>
                                        <p:tgtEl>
                                          <p:spTgt spid="63"/>
                                        </p:tgtEl>
                                        <p:attrNameLst>
                                          <p:attrName>style.visibility</p:attrName>
                                        </p:attrNameLst>
                                      </p:cBhvr>
                                      <p:to>
                                        <p:strVal val="visible"/>
                                      </p:to>
                                    </p:set>
                                    <p:anim calcmode="lin" valueType="num">
                                      <p:cBhvr>
                                        <p:cTn id="99"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100" dur="500" fill="hold"/>
                                        <p:tgtEl>
                                          <p:spTgt spid="63"/>
                                        </p:tgtEl>
                                        <p:attrNameLst>
                                          <p:attrName>ppt_y</p:attrName>
                                        </p:attrNameLst>
                                      </p:cBhvr>
                                      <p:tavLst>
                                        <p:tav tm="0">
                                          <p:val>
                                            <p:strVal val="#ppt_y"/>
                                          </p:val>
                                        </p:tav>
                                        <p:tav tm="100000">
                                          <p:val>
                                            <p:strVal val="#ppt_y"/>
                                          </p:val>
                                        </p:tav>
                                      </p:tavLst>
                                    </p:anim>
                                    <p:anim calcmode="lin" valueType="num">
                                      <p:cBhvr>
                                        <p:cTn id="101"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102"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103"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2" grpId="0" bldLvl="0" animBg="1"/>
      <p:bldP spid="53" grpId="0" bldLvl="0" animBg="1"/>
      <p:bldP spid="54" grpId="0" bldLvl="0" animBg="1"/>
      <p:bldP spid="57" grpId="0" bldLvl="0" animBg="1"/>
      <p:bldP spid="58" grpId="0" bldLvl="0" animBg="1"/>
      <p:bldP spid="59" grpId="0" bldLvl="0" animBg="1"/>
      <p:bldP spid="60" grpId="0" bldLvl="0" animBg="1"/>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17" name="Shape 15"/>
          <p:cNvSpPr/>
          <p:nvPr>
            <p:custDataLst>
              <p:tags r:id="rId1"/>
            </p:custDataLst>
          </p:nvPr>
        </p:nvSpPr>
        <p:spPr>
          <a:xfrm flipH="1">
            <a:off x="1968500" y="1130300"/>
            <a:ext cx="76200" cy="1275715"/>
          </a:xfrm>
          <a:custGeom>
            <a:avLst/>
            <a:gdLst/>
            <a:ahLst/>
            <a:cxnLst/>
            <a:rect l="l" t="t" r="r" b="b"/>
            <a:pathLst>
              <a:path w="1" h="1464129">
                <a:moveTo>
                  <a:pt x="0" y="0"/>
                </a:moveTo>
                <a:lnTo>
                  <a:pt x="1" y="1464129"/>
                </a:lnTo>
              </a:path>
            </a:pathLst>
          </a:custGeom>
          <a:noFill/>
          <a:ln w="7144">
            <a:solidFill>
              <a:srgbClr val="BFBFBF"/>
            </a:solidFill>
            <a:prstDash val="solid"/>
            <a:headEnd type="none"/>
            <a:tailEnd type="none"/>
          </a:ln>
        </p:spPr>
      </p:sp>
      <p:sp>
        <p:nvSpPr>
          <p:cNvPr id="18" name="Shape 16"/>
          <p:cNvSpPr/>
          <p:nvPr>
            <p:custDataLst>
              <p:tags r:id="rId2"/>
            </p:custDataLst>
          </p:nvPr>
        </p:nvSpPr>
        <p:spPr>
          <a:xfrm>
            <a:off x="1293285" y="1089287"/>
            <a:ext cx="1427273" cy="41147"/>
          </a:xfrm>
          <a:custGeom>
            <a:avLst/>
            <a:gdLst/>
            <a:ahLst/>
            <a:cxnLst/>
            <a:rect l="l" t="t" r="r" b="b"/>
            <a:pathLst>
              <a:path w="1427273" h="41147">
                <a:moveTo>
                  <a:pt x="20955" y="0"/>
                </a:moveTo>
                <a:lnTo>
                  <a:pt x="1406842" y="0"/>
                </a:lnTo>
                <a:cubicBezTo>
                  <a:pt x="1418416" y="0"/>
                  <a:pt x="1427798" y="9382"/>
                  <a:pt x="1427798" y="20955"/>
                </a:cubicBezTo>
                <a:lnTo>
                  <a:pt x="1427798" y="20955"/>
                </a:lnTo>
                <a:cubicBezTo>
                  <a:pt x="1427798" y="32528"/>
                  <a:pt x="1418416" y="41910"/>
                  <a:pt x="1406842" y="41910"/>
                </a:cubicBezTo>
                <a:lnTo>
                  <a:pt x="20955" y="41910"/>
                </a:lnTo>
                <a:cubicBezTo>
                  <a:pt x="9390" y="41910"/>
                  <a:pt x="0" y="32520"/>
                  <a:pt x="0" y="20955"/>
                </a:cubicBezTo>
                <a:lnTo>
                  <a:pt x="0" y="20955"/>
                </a:lnTo>
                <a:cubicBezTo>
                  <a:pt x="0" y="9390"/>
                  <a:pt x="9390" y="0"/>
                  <a:pt x="20955" y="0"/>
                </a:cubicBezTo>
                <a:close/>
              </a:path>
            </a:pathLst>
          </a:custGeom>
          <a:solidFill>
            <a:schemeClr val="accent1"/>
          </a:solidFill>
        </p:spPr>
      </p:sp>
      <p:sp>
        <p:nvSpPr>
          <p:cNvPr id="20" name="Shape 18"/>
          <p:cNvSpPr/>
          <p:nvPr/>
        </p:nvSpPr>
        <p:spPr>
          <a:xfrm>
            <a:off x="1416128" y="1056084"/>
            <a:ext cx="1181588" cy="333082"/>
          </a:xfrm>
          <a:custGeom>
            <a:avLst/>
            <a:gdLst/>
            <a:ahLst/>
            <a:cxnLst/>
            <a:rect l="l" t="t" r="r" b="b"/>
            <a:pathLst>
              <a:path w="1181588" h="333082">
                <a:moveTo>
                  <a:pt x="0" y="0"/>
                </a:moveTo>
                <a:lnTo>
                  <a:pt x="1181588" y="0"/>
                </a:lnTo>
                <a:lnTo>
                  <a:pt x="1181588" y="333082"/>
                </a:lnTo>
                <a:lnTo>
                  <a:pt x="0" y="333082"/>
                </a:lnTo>
                <a:close/>
              </a:path>
            </a:pathLst>
          </a:custGeom>
          <a:noFill/>
        </p:spPr>
      </p:sp>
      <p:sp>
        <p:nvSpPr>
          <p:cNvPr id="21" name="Shape 19"/>
          <p:cNvSpPr/>
          <p:nvPr>
            <p:custDataLst>
              <p:tags r:id="rId3"/>
            </p:custDataLst>
          </p:nvPr>
        </p:nvSpPr>
        <p:spPr>
          <a:xfrm>
            <a:off x="874287" y="2944448"/>
            <a:ext cx="2265269" cy="660901"/>
          </a:xfrm>
          <a:custGeom>
            <a:avLst/>
            <a:gdLst/>
            <a:ahLst/>
            <a:cxnLst/>
            <a:rect l="l" t="t" r="r" b="b"/>
            <a:pathLst>
              <a:path w="2265269" h="660901">
                <a:moveTo>
                  <a:pt x="0" y="0"/>
                </a:moveTo>
                <a:lnTo>
                  <a:pt x="2265269" y="0"/>
                </a:lnTo>
                <a:lnTo>
                  <a:pt x="2265269" y="660901"/>
                </a:lnTo>
                <a:lnTo>
                  <a:pt x="0" y="660901"/>
                </a:lnTo>
                <a:close/>
              </a:path>
            </a:pathLst>
          </a:custGeom>
          <a:solidFill>
            <a:srgbClr val="FFFFFF"/>
          </a:solidFill>
        </p:spPr>
      </p:sp>
      <p:sp>
        <p:nvSpPr>
          <p:cNvPr id="22" name="Shape 20"/>
          <p:cNvSpPr/>
          <p:nvPr>
            <p:custDataLst>
              <p:tags r:id="rId4"/>
            </p:custDataLst>
          </p:nvPr>
        </p:nvSpPr>
        <p:spPr>
          <a:xfrm flipH="1">
            <a:off x="4544060" y="1118235"/>
            <a:ext cx="76200" cy="1341755"/>
          </a:xfrm>
          <a:custGeom>
            <a:avLst/>
            <a:gdLst/>
            <a:ahLst/>
            <a:cxnLst/>
            <a:rect l="l" t="t" r="r" b="b"/>
            <a:pathLst>
              <a:path w="14288" h="1536620">
                <a:moveTo>
                  <a:pt x="0" y="0"/>
                </a:moveTo>
                <a:lnTo>
                  <a:pt x="14288" y="1536620"/>
                </a:lnTo>
              </a:path>
            </a:pathLst>
          </a:custGeom>
          <a:noFill/>
          <a:ln w="7144">
            <a:solidFill>
              <a:srgbClr val="BFBFBF"/>
            </a:solidFill>
            <a:prstDash val="solid"/>
            <a:headEnd type="none"/>
            <a:tailEnd type="none"/>
          </a:ln>
        </p:spPr>
      </p:sp>
      <p:sp>
        <p:nvSpPr>
          <p:cNvPr id="23" name="Shape 21"/>
          <p:cNvSpPr/>
          <p:nvPr>
            <p:custDataLst>
              <p:tags r:id="rId5"/>
            </p:custDataLst>
          </p:nvPr>
        </p:nvSpPr>
        <p:spPr>
          <a:xfrm>
            <a:off x="3853601" y="1077222"/>
            <a:ext cx="1427273" cy="41147"/>
          </a:xfrm>
          <a:custGeom>
            <a:avLst/>
            <a:gdLst/>
            <a:ahLst/>
            <a:cxnLst/>
            <a:rect l="l" t="t" r="r" b="b"/>
            <a:pathLst>
              <a:path w="1427273" h="41147">
                <a:moveTo>
                  <a:pt x="20955" y="0"/>
                </a:moveTo>
                <a:lnTo>
                  <a:pt x="1406842" y="0"/>
                </a:lnTo>
                <a:cubicBezTo>
                  <a:pt x="1418416" y="0"/>
                  <a:pt x="1427798" y="9382"/>
                  <a:pt x="1427798" y="20955"/>
                </a:cubicBezTo>
                <a:lnTo>
                  <a:pt x="1427798" y="20955"/>
                </a:lnTo>
                <a:cubicBezTo>
                  <a:pt x="1427798" y="32528"/>
                  <a:pt x="1418416" y="41910"/>
                  <a:pt x="1406842" y="41910"/>
                </a:cubicBezTo>
                <a:lnTo>
                  <a:pt x="20955" y="41910"/>
                </a:lnTo>
                <a:cubicBezTo>
                  <a:pt x="9390" y="41910"/>
                  <a:pt x="0" y="32520"/>
                  <a:pt x="0" y="20955"/>
                </a:cubicBezTo>
                <a:lnTo>
                  <a:pt x="0" y="20955"/>
                </a:lnTo>
                <a:cubicBezTo>
                  <a:pt x="0" y="9390"/>
                  <a:pt x="9390" y="0"/>
                  <a:pt x="20955" y="0"/>
                </a:cubicBezTo>
                <a:close/>
              </a:path>
            </a:pathLst>
          </a:custGeom>
          <a:solidFill>
            <a:srgbClr val="A6A6A6"/>
          </a:solidFill>
        </p:spPr>
      </p:sp>
      <p:sp>
        <p:nvSpPr>
          <p:cNvPr id="24" name="Shape 22"/>
          <p:cNvSpPr/>
          <p:nvPr>
            <p:custDataLst>
              <p:tags r:id="rId6"/>
            </p:custDataLst>
          </p:nvPr>
        </p:nvSpPr>
        <p:spPr>
          <a:xfrm>
            <a:off x="1446606" y="1433001"/>
            <a:ext cx="1062202" cy="1062478"/>
          </a:xfrm>
          <a:custGeom>
            <a:avLst/>
            <a:gdLst/>
            <a:ahLst/>
            <a:cxnLst/>
            <a:rect l="l" t="t" r="r" b="b"/>
            <a:pathLst>
              <a:path w="1062202" h="1062478">
                <a:moveTo>
                  <a:pt x="531101" y="0"/>
                </a:moveTo>
                <a:cubicBezTo>
                  <a:pt x="824223" y="0"/>
                  <a:pt x="1062202" y="238040"/>
                  <a:pt x="1062202" y="531239"/>
                </a:cubicBezTo>
                <a:cubicBezTo>
                  <a:pt x="1062202" y="824438"/>
                  <a:pt x="824223" y="1062479"/>
                  <a:pt x="531101" y="1062479"/>
                </a:cubicBezTo>
                <a:cubicBezTo>
                  <a:pt x="237978" y="1062479"/>
                  <a:pt x="0" y="824438"/>
                  <a:pt x="0" y="531239"/>
                </a:cubicBezTo>
                <a:cubicBezTo>
                  <a:pt x="0" y="238040"/>
                  <a:pt x="237978" y="0"/>
                  <a:pt x="531101" y="0"/>
                </a:cubicBezTo>
                <a:close/>
              </a:path>
            </a:pathLst>
          </a:custGeom>
          <a:blipFill rotWithShape="0">
            <a:blip r:embed="rId17"/>
            <a:stretch>
              <a:fillRect l="-7092" r="-7092"/>
            </a:stretch>
          </a:blipFill>
          <a:effectLst>
            <a:outerShdw dist="28575" dir="2700000" algn="bl" rotWithShape="0">
              <a:srgbClr val="000000">
                <a:alpha val="14902"/>
              </a:srgbClr>
            </a:outerShdw>
          </a:effectLst>
        </p:spPr>
      </p:sp>
      <p:sp>
        <p:nvSpPr>
          <p:cNvPr id="25" name="Shape 23"/>
          <p:cNvSpPr/>
          <p:nvPr/>
        </p:nvSpPr>
        <p:spPr>
          <a:xfrm>
            <a:off x="3976443" y="1056084"/>
            <a:ext cx="1181588" cy="333082"/>
          </a:xfrm>
          <a:custGeom>
            <a:avLst/>
            <a:gdLst/>
            <a:ahLst/>
            <a:cxnLst/>
            <a:rect l="l" t="t" r="r" b="b"/>
            <a:pathLst>
              <a:path w="1181588" h="333082">
                <a:moveTo>
                  <a:pt x="0" y="0"/>
                </a:moveTo>
                <a:lnTo>
                  <a:pt x="1181588" y="0"/>
                </a:lnTo>
                <a:lnTo>
                  <a:pt x="1181588" y="333082"/>
                </a:lnTo>
                <a:lnTo>
                  <a:pt x="0" y="333082"/>
                </a:lnTo>
                <a:close/>
              </a:path>
            </a:pathLst>
          </a:custGeom>
          <a:noFill/>
        </p:spPr>
      </p:sp>
      <p:sp>
        <p:nvSpPr>
          <p:cNvPr id="26" name="Shape 24"/>
          <p:cNvSpPr/>
          <p:nvPr>
            <p:custDataLst>
              <p:tags r:id="rId7"/>
            </p:custDataLst>
          </p:nvPr>
        </p:nvSpPr>
        <p:spPr>
          <a:xfrm>
            <a:off x="7127553" y="1031374"/>
            <a:ext cx="1" cy="1464129"/>
          </a:xfrm>
          <a:custGeom>
            <a:avLst/>
            <a:gdLst/>
            <a:ahLst/>
            <a:cxnLst/>
            <a:rect l="l" t="t" r="r" b="b"/>
            <a:pathLst>
              <a:path w="1" h="1464129">
                <a:moveTo>
                  <a:pt x="0" y="0"/>
                </a:moveTo>
                <a:lnTo>
                  <a:pt x="1" y="1464129"/>
                </a:lnTo>
              </a:path>
            </a:pathLst>
          </a:custGeom>
          <a:noFill/>
          <a:ln w="7144">
            <a:solidFill>
              <a:srgbClr val="BFBFBF"/>
            </a:solidFill>
            <a:prstDash val="solid"/>
            <a:headEnd type="none"/>
            <a:tailEnd type="none"/>
          </a:ln>
        </p:spPr>
      </p:sp>
      <p:sp>
        <p:nvSpPr>
          <p:cNvPr id="27" name="Shape 25"/>
          <p:cNvSpPr/>
          <p:nvPr>
            <p:custDataLst>
              <p:tags r:id="rId8"/>
            </p:custDataLst>
          </p:nvPr>
        </p:nvSpPr>
        <p:spPr>
          <a:xfrm>
            <a:off x="6413917" y="1077222"/>
            <a:ext cx="1427273" cy="41147"/>
          </a:xfrm>
          <a:custGeom>
            <a:avLst/>
            <a:gdLst/>
            <a:ahLst/>
            <a:cxnLst/>
            <a:rect l="l" t="t" r="r" b="b"/>
            <a:pathLst>
              <a:path w="1427273" h="41147">
                <a:moveTo>
                  <a:pt x="20955" y="0"/>
                </a:moveTo>
                <a:lnTo>
                  <a:pt x="1406842" y="0"/>
                </a:lnTo>
                <a:cubicBezTo>
                  <a:pt x="1418416" y="0"/>
                  <a:pt x="1427798" y="9382"/>
                  <a:pt x="1427798" y="20955"/>
                </a:cubicBezTo>
                <a:lnTo>
                  <a:pt x="1427798" y="20955"/>
                </a:lnTo>
                <a:cubicBezTo>
                  <a:pt x="1427798" y="32528"/>
                  <a:pt x="1418416" y="41910"/>
                  <a:pt x="1406842" y="41910"/>
                </a:cubicBezTo>
                <a:lnTo>
                  <a:pt x="20955" y="41910"/>
                </a:lnTo>
                <a:cubicBezTo>
                  <a:pt x="9390" y="41910"/>
                  <a:pt x="0" y="32520"/>
                  <a:pt x="0" y="20955"/>
                </a:cubicBezTo>
                <a:lnTo>
                  <a:pt x="0" y="20955"/>
                </a:lnTo>
                <a:cubicBezTo>
                  <a:pt x="0" y="9390"/>
                  <a:pt x="9390" y="0"/>
                  <a:pt x="20955" y="0"/>
                </a:cubicBezTo>
                <a:close/>
              </a:path>
            </a:pathLst>
          </a:custGeom>
          <a:solidFill>
            <a:schemeClr val="accent1"/>
          </a:solidFill>
        </p:spPr>
      </p:sp>
      <p:sp>
        <p:nvSpPr>
          <p:cNvPr id="28" name="Shape 26"/>
          <p:cNvSpPr/>
          <p:nvPr>
            <p:custDataLst>
              <p:tags r:id="rId9"/>
            </p:custDataLst>
          </p:nvPr>
        </p:nvSpPr>
        <p:spPr>
          <a:xfrm>
            <a:off x="6596452" y="1433001"/>
            <a:ext cx="1062202" cy="1062478"/>
          </a:xfrm>
          <a:custGeom>
            <a:avLst/>
            <a:gdLst/>
            <a:ahLst/>
            <a:cxnLst/>
            <a:rect l="l" t="t" r="r" b="b"/>
            <a:pathLst>
              <a:path w="1062202" h="1062478">
                <a:moveTo>
                  <a:pt x="531101" y="0"/>
                </a:moveTo>
                <a:cubicBezTo>
                  <a:pt x="824223" y="0"/>
                  <a:pt x="1062202" y="238040"/>
                  <a:pt x="1062202" y="531239"/>
                </a:cubicBezTo>
                <a:cubicBezTo>
                  <a:pt x="1062202" y="824438"/>
                  <a:pt x="824223" y="1062479"/>
                  <a:pt x="531101" y="1062479"/>
                </a:cubicBezTo>
                <a:cubicBezTo>
                  <a:pt x="237978" y="1062479"/>
                  <a:pt x="0" y="824438"/>
                  <a:pt x="0" y="531239"/>
                </a:cubicBezTo>
                <a:cubicBezTo>
                  <a:pt x="0" y="238040"/>
                  <a:pt x="237978" y="0"/>
                  <a:pt x="531101" y="0"/>
                </a:cubicBezTo>
                <a:close/>
              </a:path>
            </a:pathLst>
          </a:custGeom>
          <a:blipFill rotWithShape="0">
            <a:blip r:embed="rId18"/>
            <a:stretch>
              <a:fillRect l="-7485" r="-7485"/>
            </a:stretch>
          </a:blipFill>
          <a:effectLst>
            <a:outerShdw dist="28575" dir="2700000" algn="bl" rotWithShape="0">
              <a:srgbClr val="000000">
                <a:alpha val="14902"/>
              </a:srgbClr>
            </a:outerShdw>
          </a:effectLst>
        </p:spPr>
      </p:sp>
      <p:sp>
        <p:nvSpPr>
          <p:cNvPr id="29" name="Shape 27"/>
          <p:cNvSpPr/>
          <p:nvPr/>
        </p:nvSpPr>
        <p:spPr>
          <a:xfrm>
            <a:off x="6536759" y="1056084"/>
            <a:ext cx="1181588" cy="333082"/>
          </a:xfrm>
          <a:custGeom>
            <a:avLst/>
            <a:gdLst/>
            <a:ahLst/>
            <a:cxnLst/>
            <a:rect l="l" t="t" r="r" b="b"/>
            <a:pathLst>
              <a:path w="1181588" h="333082">
                <a:moveTo>
                  <a:pt x="0" y="0"/>
                </a:moveTo>
                <a:lnTo>
                  <a:pt x="1181588" y="0"/>
                </a:lnTo>
                <a:lnTo>
                  <a:pt x="1181588" y="333082"/>
                </a:lnTo>
                <a:lnTo>
                  <a:pt x="0" y="333082"/>
                </a:lnTo>
                <a:close/>
              </a:path>
            </a:pathLst>
          </a:custGeom>
          <a:noFill/>
        </p:spPr>
      </p:sp>
      <p:sp>
        <p:nvSpPr>
          <p:cNvPr id="30" name="Shape 28"/>
          <p:cNvSpPr/>
          <p:nvPr>
            <p:custDataLst>
              <p:tags r:id="rId10"/>
            </p:custDataLst>
          </p:nvPr>
        </p:nvSpPr>
        <p:spPr>
          <a:xfrm>
            <a:off x="5994919" y="2944448"/>
            <a:ext cx="2265269" cy="660901"/>
          </a:xfrm>
          <a:custGeom>
            <a:avLst/>
            <a:gdLst/>
            <a:ahLst/>
            <a:cxnLst/>
            <a:rect l="l" t="t" r="r" b="b"/>
            <a:pathLst>
              <a:path w="2265269" h="660901">
                <a:moveTo>
                  <a:pt x="0" y="0"/>
                </a:moveTo>
                <a:lnTo>
                  <a:pt x="2265269" y="0"/>
                </a:lnTo>
                <a:lnTo>
                  <a:pt x="2265269" y="660901"/>
                </a:lnTo>
                <a:lnTo>
                  <a:pt x="0" y="660901"/>
                </a:lnTo>
                <a:close/>
              </a:path>
            </a:pathLst>
          </a:custGeom>
          <a:solidFill>
            <a:srgbClr val="FFFFFF"/>
          </a:solidFill>
        </p:spPr>
      </p:sp>
      <p:sp>
        <p:nvSpPr>
          <p:cNvPr id="32" name="Text 30"/>
          <p:cNvSpPr txBox="1"/>
          <p:nvPr>
            <p:custDataLst>
              <p:tags r:id="rId11"/>
            </p:custDataLst>
          </p:nvPr>
        </p:nvSpPr>
        <p:spPr>
          <a:xfrm>
            <a:off x="588010" y="2877185"/>
            <a:ext cx="2757170" cy="1527810"/>
          </a:xfrm>
          <a:prstGeom prst="rect">
            <a:avLst/>
          </a:prstGeom>
          <a:noFill/>
        </p:spPr>
        <p:txBody>
          <a:bodyPr wrap="square" lIns="0" tIns="0" rIns="0" bIns="0" rtlCol="0" anchor="t">
            <a:noAutofit/>
          </a:bodyPr>
          <a:lstStyle/>
          <a:p>
            <a:pPr marL="0" indent="0" algn="ctr">
              <a:lnSpc>
                <a:spcPct val="96000"/>
              </a:lnSpc>
              <a:buNone/>
            </a:pPr>
            <a:endParaRPr lang="zh-CN" altLang="en-US" sz="900" dirty="0"/>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2</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51" name="六边形 50"/>
          <p:cNvSpPr/>
          <p:nvPr/>
        </p:nvSpPr>
        <p:spPr>
          <a:xfrm>
            <a:off x="4010025" y="1433195"/>
            <a:ext cx="1139190" cy="1040130"/>
          </a:xfrm>
          <a:prstGeom prst="hexagon">
            <a:avLst/>
          </a:prstGeom>
          <a:blipFill dpi="0" rotWithShape="1">
            <a:blip r:embed="rId19" cstate="print">
              <a:extLst>
                <a:ext uri="{28A0092B-C50C-407E-A947-70E740481C1C}">
                  <a14:useLocalDpi xmlns:a14="http://schemas.microsoft.com/office/drawing/2010/main" val="0"/>
                </a:ext>
              </a:extLst>
            </a:blip>
            <a:srcRect/>
            <a:stretch>
              <a:fillRect/>
            </a:stretch>
          </a:blipFill>
          <a:ln w="15875" cap="rnd" cmpd="sng" algn="ctr">
            <a:solidFill>
              <a:srgbClr val="DDDDDD"/>
            </a:solidFill>
            <a:prstDash val="solid"/>
          </a:ln>
          <a:effectLst/>
        </p:spPr>
        <p:txBody>
          <a:bodyPr rtlCol="0" anchor="ctr"/>
          <a:lstStyle/>
          <a:p>
            <a:pPr algn="ctr" defTabSz="1218565">
              <a:defRPr/>
            </a:pPr>
            <a:endParaRPr lang="zh-CN" altLang="en-US" sz="3200" kern="0">
              <a:solidFill>
                <a:prstClr val="black">
                  <a:lumMod val="95000"/>
                  <a:lumOff val="5000"/>
                </a:prstClr>
              </a:solidFill>
              <a:latin typeface="+mj-ea"/>
              <a:ea typeface="+mj-ea"/>
            </a:endParaRPr>
          </a:p>
        </p:txBody>
      </p:sp>
      <p:sp>
        <p:nvSpPr>
          <p:cNvPr id="16" name="Text 28"/>
          <p:cNvSpPr txBox="1"/>
          <p:nvPr>
            <p:custDataLst>
              <p:tags r:id="rId12"/>
            </p:custDataLst>
          </p:nvPr>
        </p:nvSpPr>
        <p:spPr>
          <a:xfrm>
            <a:off x="407670" y="2668905"/>
            <a:ext cx="2937510" cy="2303780"/>
          </a:xfrm>
          <a:prstGeom prst="rect">
            <a:avLst/>
          </a:prstGeom>
          <a:noFill/>
        </p:spPr>
        <p:txBody>
          <a:bodyPr wrap="square" lIns="0" tIns="0" rIns="0" bIns="0" rtlCol="0" anchor="t">
            <a:noAutofit/>
          </a:bodyPr>
          <a:lstStyle/>
          <a:p>
            <a:pPr indent="0" algn="just" fontAlgn="auto">
              <a:lnSpc>
                <a:spcPts val="1100"/>
              </a:lnSpc>
              <a:buNone/>
            </a:pPr>
            <a:r>
              <a:rPr lang="en-US" altLang="zh-CN" sz="1050" dirty="0">
                <a:solidFill>
                  <a:schemeClr val="accent1"/>
                </a:solidFill>
                <a:latin typeface="Arial" panose="020B0604020202020204" pitchFamily="34" charset="0"/>
                <a:ea typeface="微软雅黑" panose="020B0503020204020204" charset="-122"/>
                <a:cs typeface="Arial" panose="020B0604020202020204" pitchFamily="34" charset="0"/>
              </a:rPr>
              <a:t>Currently, Shanxi's imported bauxite is mostly from Guinea</a:t>
            </a:r>
            <a:r>
              <a:rPr lang="en-US" altLang="zh-CN" sz="1050" dirty="0">
                <a:latin typeface="Arial" panose="020B0604020202020204" pitchFamily="34" charset="0"/>
                <a:ea typeface="微软雅黑" panose="020B0503020204020204" charset="-122"/>
                <a:cs typeface="Arial" panose="020B0604020202020204" pitchFamily="34" charset="0"/>
              </a:rPr>
              <a:t>, accounting for about 90%, with additional supplies from Australia, Turkey, Brazil, and Montenegro.</a:t>
            </a:r>
          </a:p>
          <a:p>
            <a:pPr indent="0" algn="just" fontAlgn="auto">
              <a:lnSpc>
                <a:spcPts val="1100"/>
              </a:lnSpc>
              <a:buNone/>
            </a:pPr>
            <a:endParaRPr lang="en-US" altLang="zh-CN" sz="1050" dirty="0">
              <a:latin typeface="Arial" panose="020B0604020202020204" pitchFamily="34" charset="0"/>
              <a:ea typeface="微软雅黑" panose="020B0503020204020204" charset="-122"/>
              <a:cs typeface="Arial" panose="020B0604020202020204" pitchFamily="34" charset="0"/>
            </a:endParaRPr>
          </a:p>
          <a:p>
            <a:pPr indent="0" algn="just" fontAlgn="auto">
              <a:lnSpc>
                <a:spcPts val="1100"/>
              </a:lnSpc>
              <a:buNone/>
            </a:pPr>
            <a:r>
              <a:rPr lang="en-US" altLang="zh-CN" sz="1050" dirty="0">
                <a:latin typeface="Arial" panose="020B0604020202020204" pitchFamily="34" charset="0"/>
                <a:ea typeface="微软雅黑" panose="020B0503020204020204" charset="-122"/>
                <a:cs typeface="Arial" panose="020B0604020202020204" pitchFamily="34" charset="0"/>
              </a:rPr>
              <a:t>Guinea bauxite is mainly low-temperature gibbsite ore. It can be used alone or blended with domestic ore. With abundant supply and low caustic soda and energy consumption, it is the main imported source for Shanxi's alumina refineries. However, Guinea ore grades are gradually declining. For inland refineries like those in Shanxi, the cost gap between high-grade and low-grade ores is much larger than for coastal plants, mainly because higher ore consumption increases the logistics cost of long-distance transportation.</a:t>
            </a:r>
          </a:p>
        </p:txBody>
      </p:sp>
      <p:sp>
        <p:nvSpPr>
          <p:cNvPr id="19" name="Text 28"/>
          <p:cNvSpPr txBox="1"/>
          <p:nvPr>
            <p:custDataLst>
              <p:tags r:id="rId13"/>
            </p:custDataLst>
          </p:nvPr>
        </p:nvSpPr>
        <p:spPr>
          <a:xfrm>
            <a:off x="3533140" y="2682875"/>
            <a:ext cx="2461895" cy="1877695"/>
          </a:xfrm>
          <a:prstGeom prst="rect">
            <a:avLst/>
          </a:prstGeom>
          <a:noFill/>
        </p:spPr>
        <p:txBody>
          <a:bodyPr wrap="square" lIns="0" tIns="0" rIns="0" bIns="0" rtlCol="0" anchor="t">
            <a:noAutofit/>
          </a:bodyPr>
          <a:lstStyle/>
          <a:p>
            <a:pPr algn="just" fontAlgn="auto">
              <a:lnSpc>
                <a:spcPts val="1200"/>
              </a:lnSpc>
              <a:buClrTx/>
              <a:buSzTx/>
              <a:buFontTx/>
              <a:buNone/>
            </a:pPr>
            <a:r>
              <a:rPr lang="en-US" altLang="zh-CN" sz="1100" dirty="0">
                <a:latin typeface="微软雅黑" panose="020B0503020204020204" charset="-122"/>
                <a:ea typeface="微软雅黑" panose="020B0503020204020204" charset="-122"/>
                <a:cs typeface="微软雅黑" panose="020B0503020204020204" charset="-122"/>
              </a:rPr>
              <a:t>      </a:t>
            </a:r>
            <a:r>
              <a:rPr lang="en-US" altLang="zh-CN" sz="1050" dirty="0">
                <a:latin typeface="Arial" panose="020B0604020202020204" pitchFamily="34" charset="0"/>
                <a:ea typeface="微软雅黑" panose="020B0503020204020204" charset="-122"/>
                <a:cs typeface="Arial" panose="020B0604020202020204" pitchFamily="34" charset="0"/>
              </a:rPr>
              <a:t>Australian bauxite is less compatible with Shanxi's processes than Guinean ore. Its organic carbon content (0.2–0.5%) negatively affects digestion, settling, decomposition, and evaporation, requiring special organic and carbon removal systems. Without such systems, using Australian ore increases production risks. Some plants use it only intermittently, switching back to domestic ore to manage organic impacts, but this still disrupts production continuity, affects alumina quality, and may raise overall costs.</a:t>
            </a:r>
          </a:p>
        </p:txBody>
      </p:sp>
      <p:sp>
        <p:nvSpPr>
          <p:cNvPr id="31" name="Text 28"/>
          <p:cNvSpPr txBox="1"/>
          <p:nvPr>
            <p:custDataLst>
              <p:tags r:id="rId14"/>
            </p:custDataLst>
          </p:nvPr>
        </p:nvSpPr>
        <p:spPr>
          <a:xfrm>
            <a:off x="6182995" y="2682875"/>
            <a:ext cx="2691130" cy="1945640"/>
          </a:xfrm>
          <a:prstGeom prst="rect">
            <a:avLst/>
          </a:prstGeom>
          <a:noFill/>
        </p:spPr>
        <p:txBody>
          <a:bodyPr wrap="square" lIns="0" tIns="0" rIns="0" bIns="0" rtlCol="0" anchor="t">
            <a:noAutofit/>
          </a:bodyPr>
          <a:lstStyle/>
          <a:p>
            <a:pPr algn="just" fontAlgn="auto">
              <a:lnSpc>
                <a:spcPts val="1100"/>
              </a:lnSpc>
              <a:buClrTx/>
              <a:buSzTx/>
              <a:buFontTx/>
              <a:buNone/>
            </a:pPr>
            <a:r>
              <a:rPr lang="en-US" altLang="zh-CN" sz="1100" dirty="0">
                <a:latin typeface="微软雅黑" panose="020B0503020204020204" charset="-122"/>
                <a:ea typeface="微软雅黑" panose="020B0503020204020204" charset="-122"/>
                <a:cs typeface="微软雅黑" panose="020B0503020204020204" charset="-122"/>
              </a:rPr>
              <a:t>     </a:t>
            </a:r>
            <a:r>
              <a:rPr lang="en-US" altLang="zh-CN" sz="1050" dirty="0">
                <a:latin typeface="微软雅黑" panose="020B0503020204020204" charset="-122"/>
                <a:ea typeface="微软雅黑" panose="020B0503020204020204" charset="-122"/>
                <a:cs typeface="微软雅黑" panose="020B0503020204020204" charset="-122"/>
              </a:rPr>
              <a:t>Ov</a:t>
            </a:r>
            <a:r>
              <a:rPr lang="en-US" altLang="zh-CN" sz="1050" dirty="0">
                <a:latin typeface="Arial" panose="020B0604020202020204" pitchFamily="34" charset="0"/>
                <a:ea typeface="微软雅黑" panose="020B0503020204020204" charset="-122"/>
                <a:cs typeface="Arial" panose="020B0604020202020204" pitchFamily="34" charset="0"/>
              </a:rPr>
              <a:t>erseas diasporic bauxites such as Turkish and Montenegrin ores are mainly used as blending materials with domestic ores. By virtue of their high aluminum-to-silicon ratio, they help raise the overall grade of the mill feed, and their use is relatively common among Shanxi enterprises. However, the quality of Turkish ore varies significantly: high-grade resources are scarce, while low-grade ores have high silicon and titanium content and low extraction rates. Although such ore types help diversify the raw material structure and improve blending flexibility, their limited overall supply makes it difficult to fundamentally alleviate the regional supply-demand imbalance for ores.</a:t>
            </a:r>
            <a:endParaRPr lang="en-US" altLang="zh-CN" sz="1050" dirty="0">
              <a:latin typeface="微软雅黑" panose="020B0503020204020204" charset="-122"/>
              <a:ea typeface="微软雅黑" panose="020B0503020204020204" charset="-122"/>
              <a:cs typeface="微软雅黑" panose="020B0503020204020204" charset="-122"/>
            </a:endParaRPr>
          </a:p>
        </p:txBody>
      </p:sp>
      <p:sp>
        <p:nvSpPr>
          <p:cNvPr id="33" name="Text 5"/>
          <p:cNvSpPr txBox="1"/>
          <p:nvPr/>
        </p:nvSpPr>
        <p:spPr>
          <a:xfrm>
            <a:off x="1257935" y="203835"/>
            <a:ext cx="4354195" cy="276860"/>
          </a:xfrm>
          <a:prstGeom prst="rect">
            <a:avLst/>
          </a:prstGeom>
          <a:noFill/>
        </p:spPr>
        <p:txBody>
          <a:bodyPr wrap="square" lIns="939" tIns="489" rIns="939" bIns="489" rtlCol="0" anchor="t">
            <a:spAutoFit/>
          </a:bodyPr>
          <a:lstStyle/>
          <a:p>
            <a:pPr marL="0" indent="0" algn="l">
              <a:buNone/>
            </a:pPr>
            <a:r>
              <a:rPr lang="en-US" altLang="zh-CN" sz="1800" dirty="0">
                <a:solidFill>
                  <a:srgbClr val="262626"/>
                </a:solidFill>
                <a:latin typeface="微软雅黑" panose="020B0503020204020204" charset="-122"/>
                <a:ea typeface="微软雅黑" panose="020B0503020204020204" charset="-122"/>
                <a:cs typeface="SourceHanSansSC-Medium" panose="020B0600000000000000" charset="-122"/>
              </a:rPr>
              <a:t>Types of Imported Ores Used in Shanxi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1533079" y="241251"/>
            <a:ext cx="634344" cy="639470"/>
          </a:xfrm>
          <a:custGeom>
            <a:avLst/>
            <a:gdLst/>
            <a:ahLst/>
            <a:cxnLst/>
            <a:rect l="l" t="t" r="r" b="b"/>
            <a:pathLst>
              <a:path w="634344" h="639470">
                <a:moveTo>
                  <a:pt x="317172" y="0"/>
                </a:moveTo>
                <a:cubicBezTo>
                  <a:pt x="492224" y="0"/>
                  <a:pt x="634344" y="143269"/>
                  <a:pt x="634344" y="319735"/>
                </a:cubicBezTo>
                <a:cubicBezTo>
                  <a:pt x="634344" y="496202"/>
                  <a:pt x="492224" y="639470"/>
                  <a:pt x="317172" y="639470"/>
                </a:cubicBezTo>
                <a:cubicBezTo>
                  <a:pt x="142120" y="639470"/>
                  <a:pt x="0" y="496202"/>
                  <a:pt x="0" y="319735"/>
                </a:cubicBezTo>
                <a:cubicBezTo>
                  <a:pt x="0" y="143269"/>
                  <a:pt x="142120" y="0"/>
                  <a:pt x="317172" y="0"/>
                </a:cubicBezTo>
                <a:close/>
              </a:path>
            </a:pathLst>
          </a:custGeom>
        </p:spPr>
        <p:style>
          <a:lnRef idx="2">
            <a:schemeClr val="lt1"/>
          </a:lnRef>
          <a:fillRef idx="1">
            <a:schemeClr val="accent1"/>
          </a:fillRef>
          <a:effectRef idx="1">
            <a:schemeClr val="accent1"/>
          </a:effectRef>
          <a:fontRef idx="minor">
            <a:schemeClr val="lt1"/>
          </a:fontRef>
        </p:style>
      </p:sp>
      <p:sp>
        <p:nvSpPr>
          <p:cNvPr id="4" name="Shape 2"/>
          <p:cNvSpPr/>
          <p:nvPr/>
        </p:nvSpPr>
        <p:spPr>
          <a:xfrm>
            <a:off x="833525" y="645535"/>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p:spPr>
        <p:style>
          <a:lnRef idx="2">
            <a:schemeClr val="lt1"/>
          </a:lnRef>
          <a:fillRef idx="1">
            <a:schemeClr val="accent1"/>
          </a:fillRef>
          <a:effectRef idx="1">
            <a:schemeClr val="accent1"/>
          </a:effectRef>
          <a:fontRef idx="minor">
            <a:schemeClr val="lt1"/>
          </a:fontRef>
        </p:style>
      </p:sp>
      <p:sp>
        <p:nvSpPr>
          <p:cNvPr id="5" name="Shape 3"/>
          <p:cNvSpPr/>
          <p:nvPr/>
        </p:nvSpPr>
        <p:spPr>
          <a:xfrm>
            <a:off x="484091" y="113049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6" name="Shape 4"/>
          <p:cNvSpPr/>
          <p:nvPr/>
        </p:nvSpPr>
        <p:spPr>
          <a:xfrm>
            <a:off x="503737" y="115013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7" name="Shape 5"/>
          <p:cNvSpPr/>
          <p:nvPr/>
        </p:nvSpPr>
        <p:spPr>
          <a:xfrm>
            <a:off x="1347467" y="561523"/>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8" name="Shape 6"/>
          <p:cNvSpPr/>
          <p:nvPr/>
        </p:nvSpPr>
        <p:spPr>
          <a:xfrm>
            <a:off x="1387714" y="601771"/>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9" name="Shape 7"/>
          <p:cNvSpPr/>
          <p:nvPr/>
        </p:nvSpPr>
        <p:spPr>
          <a:xfrm>
            <a:off x="558241" y="1089534"/>
            <a:ext cx="3025687" cy="3039087"/>
          </a:xfrm>
          <a:custGeom>
            <a:avLst/>
            <a:gdLst/>
            <a:ahLst/>
            <a:cxnLst/>
            <a:rect l="l" t="t" r="r" b="b"/>
            <a:pathLst>
              <a:path w="3025687" h="3039087">
                <a:moveTo>
                  <a:pt x="1512843" y="0"/>
                </a:moveTo>
                <a:cubicBezTo>
                  <a:pt x="2347804" y="0"/>
                  <a:pt x="3025687" y="680885"/>
                  <a:pt x="3025687" y="1519544"/>
                </a:cubicBezTo>
                <a:cubicBezTo>
                  <a:pt x="3025687" y="2358202"/>
                  <a:pt x="2347804" y="3039087"/>
                  <a:pt x="1512843" y="3039087"/>
                </a:cubicBezTo>
                <a:cubicBezTo>
                  <a:pt x="677882" y="3039087"/>
                  <a:pt x="0" y="2358202"/>
                  <a:pt x="0" y="1519544"/>
                </a:cubicBezTo>
                <a:cubicBezTo>
                  <a:pt x="0" y="680885"/>
                  <a:pt x="677882" y="0"/>
                  <a:pt x="1512843"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1080219" y="1606387"/>
            <a:ext cx="2022850" cy="2031809"/>
          </a:xfrm>
          <a:custGeom>
            <a:avLst/>
            <a:gdLst/>
            <a:ahLst/>
            <a:cxnLst/>
            <a:rect l="l" t="t" r="r" b="b"/>
            <a:pathLst>
              <a:path w="2022850" h="2031809">
                <a:moveTo>
                  <a:pt x="1011425" y="0"/>
                </a:moveTo>
                <a:cubicBezTo>
                  <a:pt x="1569646" y="0"/>
                  <a:pt x="2022850" y="455212"/>
                  <a:pt x="2022850" y="1015905"/>
                </a:cubicBezTo>
                <a:cubicBezTo>
                  <a:pt x="2022850" y="1576598"/>
                  <a:pt x="1569646" y="2031809"/>
                  <a:pt x="1011425" y="2031809"/>
                </a:cubicBezTo>
                <a:cubicBezTo>
                  <a:pt x="453204" y="2031809"/>
                  <a:pt x="0" y="1576598"/>
                  <a:pt x="0" y="1015905"/>
                </a:cubicBezTo>
                <a:cubicBezTo>
                  <a:pt x="0" y="455212"/>
                  <a:pt x="453204" y="0"/>
                  <a:pt x="1011425" y="0"/>
                </a:cubicBezTo>
                <a:close/>
              </a:path>
            </a:pathLst>
          </a:custGeom>
        </p:spPr>
        <p:style>
          <a:lnRef idx="2">
            <a:schemeClr val="lt1"/>
          </a:lnRef>
          <a:fillRef idx="1">
            <a:schemeClr val="accent1"/>
          </a:fillRef>
          <a:effectRef idx="1">
            <a:schemeClr val="accent1"/>
          </a:effectRef>
          <a:fontRef idx="minor">
            <a:schemeClr val="lt1"/>
          </a:fontRef>
        </p:style>
      </p:sp>
      <p:sp>
        <p:nvSpPr>
          <p:cNvPr id="12" name="Shape 10"/>
          <p:cNvSpPr/>
          <p:nvPr/>
        </p:nvSpPr>
        <p:spPr>
          <a:xfrm>
            <a:off x="988778" y="2081558"/>
            <a:ext cx="2252617" cy="1338828"/>
          </a:xfrm>
          <a:custGeom>
            <a:avLst/>
            <a:gdLst/>
            <a:ahLst/>
            <a:cxnLst/>
            <a:rect l="l" t="t" r="r" b="b"/>
            <a:pathLst>
              <a:path w="2252617" h="1338828">
                <a:moveTo>
                  <a:pt x="0" y="0"/>
                </a:moveTo>
                <a:lnTo>
                  <a:pt x="2252617" y="0"/>
                </a:lnTo>
                <a:lnTo>
                  <a:pt x="2252617" y="1338828"/>
                </a:lnTo>
                <a:lnTo>
                  <a:pt x="0" y="1338828"/>
                </a:lnTo>
                <a:close/>
              </a:path>
            </a:pathLst>
          </a:custGeom>
          <a:noFill/>
        </p:spPr>
      </p:sp>
      <p:sp>
        <p:nvSpPr>
          <p:cNvPr id="13" name="Text 11"/>
          <p:cNvSpPr txBox="1"/>
          <p:nvPr/>
        </p:nvSpPr>
        <p:spPr>
          <a:xfrm>
            <a:off x="1041115" y="1939664"/>
            <a:ext cx="2252617" cy="678346"/>
          </a:xfrm>
          <a:prstGeom prst="rect">
            <a:avLst/>
          </a:prstGeom>
          <a:noFill/>
        </p:spPr>
        <p:txBody>
          <a:bodyPr wrap="square" lIns="939" tIns="489" rIns="939" bIns="489" rtlCol="0" anchor="t">
            <a:spAutoFit/>
          </a:bodyPr>
          <a:lstStyle/>
          <a:p>
            <a:pPr marL="0" indent="0" algn="ctr">
              <a:buNone/>
            </a:pPr>
            <a:r>
              <a:rPr lang="en-GB" alt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PART </a:t>
            </a:r>
            <a:endParaRPr lang="en-US" sz="4125" dirty="0"/>
          </a:p>
        </p:txBody>
      </p:sp>
      <p:sp>
        <p:nvSpPr>
          <p:cNvPr id="14" name="Shape 12"/>
          <p:cNvSpPr/>
          <p:nvPr/>
        </p:nvSpPr>
        <p:spPr>
          <a:xfrm>
            <a:off x="4365638" y="1755644"/>
            <a:ext cx="2437907" cy="473206"/>
          </a:xfrm>
          <a:custGeom>
            <a:avLst/>
            <a:gdLst/>
            <a:ahLst/>
            <a:cxnLst/>
            <a:rect l="l" t="t" r="r" b="b"/>
            <a:pathLst>
              <a:path w="2437907" h="473206">
                <a:moveTo>
                  <a:pt x="0" y="0"/>
                </a:moveTo>
                <a:lnTo>
                  <a:pt x="2437907" y="0"/>
                </a:lnTo>
                <a:lnTo>
                  <a:pt x="2437907" y="473206"/>
                </a:lnTo>
                <a:lnTo>
                  <a:pt x="0" y="473206"/>
                </a:lnTo>
                <a:close/>
              </a:path>
            </a:pathLst>
          </a:custGeom>
          <a:noFill/>
        </p:spPr>
      </p:sp>
      <p:sp>
        <p:nvSpPr>
          <p:cNvPr id="15" name="Text 13"/>
          <p:cNvSpPr txBox="1"/>
          <p:nvPr/>
        </p:nvSpPr>
        <p:spPr>
          <a:xfrm>
            <a:off x="4068445" y="1501775"/>
            <a:ext cx="4779645" cy="579755"/>
          </a:xfrm>
          <a:prstGeom prst="rect">
            <a:avLst/>
          </a:prstGeom>
          <a:noFill/>
        </p:spPr>
        <p:txBody>
          <a:bodyPr wrap="square" lIns="939" tIns="489" rIns="939" bIns="489" rtlCol="0" anchor="t">
            <a:noAutofit/>
          </a:bodyPr>
          <a:lstStyle/>
          <a:p>
            <a:pPr marL="0" indent="0" algn="l">
              <a:buNone/>
            </a:pPr>
            <a:r>
              <a:rPr lang="en-US" altLang="zh-CN" sz="2800" dirty="0">
                <a:solidFill>
                  <a:schemeClr val="accent1"/>
                </a:solidFill>
                <a:latin typeface="微软雅黑" panose="020B0503020204020204" charset="-122"/>
                <a:ea typeface="微软雅黑" panose="020B0503020204020204" charset="-122"/>
                <a:cs typeface="SourceHanSansSC-Medium" panose="020B0600000000000000" charset="-122"/>
                <a:sym typeface="+mn-ea"/>
              </a:rPr>
              <a:t>Position of Shanxi's alumina production cost within the national context</a:t>
            </a:r>
            <a:endParaRPr lang="en-US" altLang="zh-CN" sz="2800" dirty="0">
              <a:solidFill>
                <a:schemeClr val="accent1"/>
              </a:solidFill>
              <a:latin typeface="微软雅黑" panose="020B0503020204020204" charset="-122"/>
              <a:ea typeface="微软雅黑" panose="020B0503020204020204" charset="-122"/>
              <a:cs typeface="SourceHanSansSC-Medium" panose="020B0600000000000000" charset="-122"/>
            </a:endParaRPr>
          </a:p>
          <a:p>
            <a:pPr marL="0" indent="0" algn="l">
              <a:buNone/>
            </a:pPr>
            <a:endParaRPr lang="zh-CN" altLang="en-US" sz="2800" b="1" dirty="0">
              <a:solidFill>
                <a:schemeClr val="accent1"/>
              </a:solidFill>
              <a:latin typeface="SourceHanSansSC-Medium" panose="020B0600000000000000" charset="-122"/>
              <a:ea typeface="SourceHanSansSC-Medium" panose="020B0600000000000000" charset="-122"/>
              <a:cs typeface="SourceHanSansSC-Medium" panose="020B0600000000000000" charset="-122"/>
            </a:endParaRPr>
          </a:p>
        </p:txBody>
      </p:sp>
      <p:sp>
        <p:nvSpPr>
          <p:cNvPr id="16" name="Shape 14"/>
          <p:cNvSpPr/>
          <p:nvPr/>
        </p:nvSpPr>
        <p:spPr>
          <a:xfrm>
            <a:off x="1192585" y="3827350"/>
            <a:ext cx="488144" cy="510084"/>
          </a:xfrm>
          <a:custGeom>
            <a:avLst/>
            <a:gdLst/>
            <a:ahLst/>
            <a:cxnLst/>
            <a:rect l="l" t="t" r="r" b="b"/>
            <a:pathLst>
              <a:path w="488144" h="510084">
                <a:moveTo>
                  <a:pt x="244072" y="0"/>
                </a:moveTo>
                <a:cubicBezTo>
                  <a:pt x="378779" y="0"/>
                  <a:pt x="488144" y="114280"/>
                  <a:pt x="488144" y="255042"/>
                </a:cubicBezTo>
                <a:cubicBezTo>
                  <a:pt x="488144" y="395804"/>
                  <a:pt x="378779" y="510084"/>
                  <a:pt x="244072" y="510084"/>
                </a:cubicBezTo>
                <a:cubicBezTo>
                  <a:pt x="109365" y="510084"/>
                  <a:pt x="0" y="395804"/>
                  <a:pt x="0" y="255042"/>
                </a:cubicBezTo>
                <a:cubicBezTo>
                  <a:pt x="0" y="114280"/>
                  <a:pt x="109365" y="0"/>
                  <a:pt x="244072" y="0"/>
                </a:cubicBezTo>
                <a:close/>
              </a:path>
            </a:pathLst>
          </a:custGeom>
        </p:spPr>
        <p:style>
          <a:lnRef idx="2">
            <a:schemeClr val="lt1"/>
          </a:lnRef>
          <a:fillRef idx="1">
            <a:schemeClr val="accent1"/>
          </a:fillRef>
          <a:effectRef idx="1">
            <a:schemeClr val="accent1"/>
          </a:effectRef>
          <a:fontRef idx="minor">
            <a:schemeClr val="lt1"/>
          </a:fontRef>
        </p:style>
      </p:sp>
      <p:sp>
        <p:nvSpPr>
          <p:cNvPr id="17" name="Shape 15"/>
          <p:cNvSpPr/>
          <p:nvPr/>
        </p:nvSpPr>
        <p:spPr>
          <a:xfrm>
            <a:off x="216257" y="3510358"/>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8" name="Shape 16"/>
          <p:cNvSpPr/>
          <p:nvPr/>
        </p:nvSpPr>
        <p:spPr>
          <a:xfrm>
            <a:off x="256505" y="3550606"/>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19" name="Shape 17"/>
          <p:cNvSpPr/>
          <p:nvPr/>
        </p:nvSpPr>
        <p:spPr>
          <a:xfrm>
            <a:off x="755245" y="413452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0" name="Shape 18"/>
          <p:cNvSpPr/>
          <p:nvPr/>
        </p:nvSpPr>
        <p:spPr>
          <a:xfrm>
            <a:off x="774891" y="4154170"/>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1" name="Shape 19"/>
          <p:cNvSpPr/>
          <p:nvPr/>
        </p:nvSpPr>
        <p:spPr>
          <a:xfrm>
            <a:off x="686349" y="38451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2" name="Shape 20"/>
          <p:cNvSpPr/>
          <p:nvPr/>
        </p:nvSpPr>
        <p:spPr>
          <a:xfrm>
            <a:off x="705994" y="40415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3" name="Shape 21"/>
          <p:cNvSpPr/>
          <p:nvPr/>
        </p:nvSpPr>
        <p:spPr>
          <a:xfrm>
            <a:off x="4068422" y="2750972"/>
            <a:ext cx="4778362" cy="0"/>
          </a:xfrm>
          <a:custGeom>
            <a:avLst/>
            <a:gdLst/>
            <a:ahLst/>
            <a:cxnLst/>
            <a:rect l="l" t="t" r="r" b="b"/>
            <a:pathLst>
              <a:path w="4778362">
                <a:moveTo>
                  <a:pt x="0" y="0"/>
                </a:moveTo>
                <a:lnTo>
                  <a:pt x="4778362" y="0"/>
                </a:lnTo>
              </a:path>
            </a:pathLst>
          </a:custGeom>
          <a:solidFill>
            <a:schemeClr val="accent1"/>
          </a:solidFill>
          <a:ln w="28575" cmpd="sng">
            <a:solidFill>
              <a:schemeClr val="accent1"/>
            </a:solidFill>
            <a:prstDash val="solid"/>
            <a:headEnd type="none"/>
            <a:tailEnd type="none"/>
          </a:ln>
        </p:spPr>
      </p:sp>
      <p:sp>
        <p:nvSpPr>
          <p:cNvPr id="24" name="Text 22"/>
          <p:cNvSpPr txBox="1"/>
          <p:nvPr/>
        </p:nvSpPr>
        <p:spPr>
          <a:xfrm>
            <a:off x="1448394" y="2642967"/>
            <a:ext cx="1245383" cy="635000"/>
          </a:xfrm>
          <a:prstGeom prst="rect">
            <a:avLst/>
          </a:prstGeom>
          <a:noFill/>
        </p:spPr>
        <p:txBody>
          <a:bodyPr wrap="square" lIns="939" tIns="489" rIns="939" bIns="489" rtlCol="0" anchor="t">
            <a:spAutoFit/>
          </a:bodyPr>
          <a:lstStyle/>
          <a:p>
            <a:pPr marL="0" indent="0" algn="ctr">
              <a:buNone/>
            </a:pPr>
            <a:r>
              <a:rPr 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03</a:t>
            </a:r>
            <a:endParaRPr lang="en-US" sz="4125" dirty="0"/>
          </a:p>
        </p:txBody>
      </p:sp>
      <p:sp>
        <p:nvSpPr>
          <p:cNvPr id="3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3"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pic>
        <p:nvPicPr>
          <p:cNvPr id="2" name="图片 1" descr="2222"/>
          <p:cNvPicPr>
            <a:picLocks noChangeAspect="1"/>
          </p:cNvPicPr>
          <p:nvPr/>
        </p:nvPicPr>
        <p:blipFill>
          <a:blip r:embed="rId3"/>
          <a:stretch>
            <a:fillRect/>
          </a:stretch>
        </p:blipFill>
        <p:spPr>
          <a:xfrm>
            <a:off x="318770" y="288290"/>
            <a:ext cx="652145" cy="6521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17" name="Shape 15"/>
          <p:cNvSpPr/>
          <p:nvPr/>
        </p:nvSpPr>
        <p:spPr>
          <a:xfrm>
            <a:off x="504825" y="2103975"/>
            <a:ext cx="8134350" cy="1249876"/>
          </a:xfrm>
          <a:custGeom>
            <a:avLst/>
            <a:gdLst/>
            <a:ahLst/>
            <a:cxnLst/>
            <a:rect l="l" t="t" r="r" b="b"/>
            <a:pathLst>
              <a:path w="8134350" h="1249876">
                <a:moveTo>
                  <a:pt x="0" y="0"/>
                </a:moveTo>
                <a:lnTo>
                  <a:pt x="8134350" y="0"/>
                </a:lnTo>
                <a:lnTo>
                  <a:pt x="8134350" y="1249876"/>
                </a:lnTo>
                <a:lnTo>
                  <a:pt x="0" y="1249876"/>
                </a:lnTo>
                <a:close/>
              </a:path>
            </a:pathLst>
          </a:custGeom>
          <a:solidFill>
            <a:srgbClr val="FFFFFF">
              <a:alpha val="70000"/>
            </a:srgbClr>
          </a:solidFill>
        </p:spPr>
      </p:sp>
      <p:sp>
        <p:nvSpPr>
          <p:cNvPr id="19" name="Shape 17"/>
          <p:cNvSpPr/>
          <p:nvPr/>
        </p:nvSpPr>
        <p:spPr>
          <a:xfrm flipH="1">
            <a:off x="5272616" y="1480139"/>
            <a:ext cx="2233966" cy="455491"/>
          </a:xfrm>
          <a:custGeom>
            <a:avLst/>
            <a:gdLst/>
            <a:ahLst/>
            <a:cxnLst/>
            <a:rect l="l" t="t" r="r" b="b"/>
            <a:pathLst>
              <a:path w="2233966" h="455491">
                <a:moveTo>
                  <a:pt x="0" y="0"/>
                </a:moveTo>
                <a:lnTo>
                  <a:pt x="2233966" y="0"/>
                </a:lnTo>
                <a:lnTo>
                  <a:pt x="2233966" y="455492"/>
                </a:lnTo>
                <a:lnTo>
                  <a:pt x="0" y="455492"/>
                </a:lnTo>
                <a:close/>
              </a:path>
            </a:pathLst>
          </a:custGeom>
          <a:noFill/>
        </p:spPr>
      </p:sp>
      <p:sp>
        <p:nvSpPr>
          <p:cNvPr id="21" name="Shape 19"/>
          <p:cNvSpPr/>
          <p:nvPr/>
        </p:nvSpPr>
        <p:spPr>
          <a:xfrm>
            <a:off x="7369462" y="2076731"/>
            <a:ext cx="274239" cy="202884"/>
          </a:xfrm>
          <a:custGeom>
            <a:avLst/>
            <a:gdLst/>
            <a:ahLst/>
            <a:cxnLst/>
            <a:rect l="l" t="t" r="r" b="b"/>
            <a:pathLst>
              <a:path w="274239" h="202884">
                <a:moveTo>
                  <a:pt x="274320" y="26670"/>
                </a:moveTo>
                <a:lnTo>
                  <a:pt x="274320" y="109537"/>
                </a:lnTo>
                <a:cubicBezTo>
                  <a:pt x="274320" y="109537"/>
                  <a:pt x="256222" y="112395"/>
                  <a:pt x="252412" y="113348"/>
                </a:cubicBezTo>
                <a:cubicBezTo>
                  <a:pt x="249555" y="113348"/>
                  <a:pt x="238125" y="117157"/>
                  <a:pt x="229553" y="109537"/>
                </a:cubicBezTo>
                <a:cubicBezTo>
                  <a:pt x="216218" y="97155"/>
                  <a:pt x="171450" y="52388"/>
                  <a:pt x="171450" y="52388"/>
                </a:cubicBezTo>
                <a:cubicBezTo>
                  <a:pt x="171450" y="52388"/>
                  <a:pt x="162878" y="44768"/>
                  <a:pt x="150495" y="50483"/>
                </a:cubicBezTo>
                <a:cubicBezTo>
                  <a:pt x="139065" y="57150"/>
                  <a:pt x="121920" y="65723"/>
                  <a:pt x="114300" y="69533"/>
                </a:cubicBezTo>
                <a:cubicBezTo>
                  <a:pt x="100965" y="76200"/>
                  <a:pt x="89535" y="64770"/>
                  <a:pt x="89535" y="56198"/>
                </a:cubicBezTo>
                <a:cubicBezTo>
                  <a:pt x="89535" y="49530"/>
                  <a:pt x="94298" y="44768"/>
                  <a:pt x="100013" y="41910"/>
                </a:cubicBezTo>
                <a:cubicBezTo>
                  <a:pt x="116205" y="31432"/>
                  <a:pt x="150495" y="12383"/>
                  <a:pt x="165735" y="4763"/>
                </a:cubicBezTo>
                <a:cubicBezTo>
                  <a:pt x="174308" y="0"/>
                  <a:pt x="180022" y="0"/>
                  <a:pt x="192405" y="10478"/>
                </a:cubicBezTo>
                <a:cubicBezTo>
                  <a:pt x="206692" y="22860"/>
                  <a:pt x="220028" y="33337"/>
                  <a:pt x="220028" y="33337"/>
                </a:cubicBezTo>
                <a:cubicBezTo>
                  <a:pt x="220028" y="33337"/>
                  <a:pt x="224790" y="37147"/>
                  <a:pt x="231458" y="36195"/>
                </a:cubicBezTo>
                <a:cubicBezTo>
                  <a:pt x="247650" y="32385"/>
                  <a:pt x="274320" y="26670"/>
                  <a:pt x="274320" y="26670"/>
                </a:cubicBezTo>
                <a:moveTo>
                  <a:pt x="93345" y="166688"/>
                </a:moveTo>
                <a:cubicBezTo>
                  <a:pt x="95250" y="160973"/>
                  <a:pt x="94298" y="155258"/>
                  <a:pt x="90488" y="150495"/>
                </a:cubicBezTo>
                <a:cubicBezTo>
                  <a:pt x="86678" y="146685"/>
                  <a:pt x="80962" y="145733"/>
                  <a:pt x="75248" y="146685"/>
                </a:cubicBezTo>
                <a:cubicBezTo>
                  <a:pt x="77152" y="141923"/>
                  <a:pt x="76200" y="136208"/>
                  <a:pt x="72390" y="132398"/>
                </a:cubicBezTo>
                <a:cubicBezTo>
                  <a:pt x="68580" y="128588"/>
                  <a:pt x="62865" y="127635"/>
                  <a:pt x="58103" y="128588"/>
                </a:cubicBezTo>
                <a:cubicBezTo>
                  <a:pt x="59055" y="122873"/>
                  <a:pt x="58103" y="117157"/>
                  <a:pt x="54293" y="113348"/>
                </a:cubicBezTo>
                <a:cubicBezTo>
                  <a:pt x="48577" y="107633"/>
                  <a:pt x="38100" y="107633"/>
                  <a:pt x="31432" y="114300"/>
                </a:cubicBezTo>
                <a:cubicBezTo>
                  <a:pt x="24765" y="120967"/>
                  <a:pt x="20003" y="132398"/>
                  <a:pt x="26670" y="139065"/>
                </a:cubicBezTo>
                <a:cubicBezTo>
                  <a:pt x="32385" y="146685"/>
                  <a:pt x="39052" y="141923"/>
                  <a:pt x="44768" y="140970"/>
                </a:cubicBezTo>
                <a:cubicBezTo>
                  <a:pt x="42863" y="145733"/>
                  <a:pt x="39052" y="151448"/>
                  <a:pt x="43815" y="158115"/>
                </a:cubicBezTo>
                <a:cubicBezTo>
                  <a:pt x="49530" y="164783"/>
                  <a:pt x="57150" y="160973"/>
                  <a:pt x="62865" y="159068"/>
                </a:cubicBezTo>
                <a:cubicBezTo>
                  <a:pt x="60960" y="164783"/>
                  <a:pt x="57150" y="169545"/>
                  <a:pt x="61912" y="176212"/>
                </a:cubicBezTo>
                <a:cubicBezTo>
                  <a:pt x="67627" y="182880"/>
                  <a:pt x="76200" y="179070"/>
                  <a:pt x="81915" y="177165"/>
                </a:cubicBezTo>
                <a:cubicBezTo>
                  <a:pt x="79058" y="182880"/>
                  <a:pt x="74295" y="189548"/>
                  <a:pt x="80962" y="196215"/>
                </a:cubicBezTo>
                <a:cubicBezTo>
                  <a:pt x="86678" y="202883"/>
                  <a:pt x="100965" y="200025"/>
                  <a:pt x="107633" y="193358"/>
                </a:cubicBezTo>
                <a:cubicBezTo>
                  <a:pt x="114300" y="186690"/>
                  <a:pt x="115253" y="176212"/>
                  <a:pt x="108585" y="170497"/>
                </a:cubicBezTo>
                <a:cubicBezTo>
                  <a:pt x="104775" y="165735"/>
                  <a:pt x="99060" y="164783"/>
                  <a:pt x="93345" y="166688"/>
                </a:cubicBezTo>
                <a:moveTo>
                  <a:pt x="217170" y="123825"/>
                </a:moveTo>
                <a:cubicBezTo>
                  <a:pt x="167640" y="74295"/>
                  <a:pt x="191453" y="98108"/>
                  <a:pt x="164783" y="71438"/>
                </a:cubicBezTo>
                <a:cubicBezTo>
                  <a:pt x="164783" y="71438"/>
                  <a:pt x="156210" y="63818"/>
                  <a:pt x="145733" y="67627"/>
                </a:cubicBezTo>
                <a:cubicBezTo>
                  <a:pt x="139065" y="71438"/>
                  <a:pt x="129540" y="75248"/>
                  <a:pt x="121920" y="79058"/>
                </a:cubicBezTo>
                <a:cubicBezTo>
                  <a:pt x="114300" y="82867"/>
                  <a:pt x="108585" y="83820"/>
                  <a:pt x="105727" y="83820"/>
                </a:cubicBezTo>
                <a:cubicBezTo>
                  <a:pt x="91440" y="83820"/>
                  <a:pt x="79058" y="72390"/>
                  <a:pt x="79058" y="57150"/>
                </a:cubicBezTo>
                <a:cubicBezTo>
                  <a:pt x="79058" y="46673"/>
                  <a:pt x="83820" y="39052"/>
                  <a:pt x="91440" y="33337"/>
                </a:cubicBezTo>
                <a:cubicBezTo>
                  <a:pt x="102870" y="25718"/>
                  <a:pt x="127635" y="12383"/>
                  <a:pt x="127635" y="12383"/>
                </a:cubicBezTo>
                <a:cubicBezTo>
                  <a:pt x="127635" y="12383"/>
                  <a:pt x="120015" y="2857"/>
                  <a:pt x="102870" y="2857"/>
                </a:cubicBezTo>
                <a:cubicBezTo>
                  <a:pt x="86678" y="2857"/>
                  <a:pt x="51435" y="25718"/>
                  <a:pt x="51435" y="25718"/>
                </a:cubicBezTo>
                <a:cubicBezTo>
                  <a:pt x="51435" y="25718"/>
                  <a:pt x="41910" y="32385"/>
                  <a:pt x="27622" y="26670"/>
                </a:cubicBezTo>
                <a:lnTo>
                  <a:pt x="0" y="17145"/>
                </a:lnTo>
                <a:lnTo>
                  <a:pt x="0" y="112395"/>
                </a:lnTo>
                <a:cubicBezTo>
                  <a:pt x="0" y="112395"/>
                  <a:pt x="7620" y="114300"/>
                  <a:pt x="15240" y="117157"/>
                </a:cubicBezTo>
                <a:cubicBezTo>
                  <a:pt x="16193" y="112395"/>
                  <a:pt x="19050" y="108585"/>
                  <a:pt x="22860" y="104775"/>
                </a:cubicBezTo>
                <a:cubicBezTo>
                  <a:pt x="34290" y="94298"/>
                  <a:pt x="53340" y="94298"/>
                  <a:pt x="63818" y="104775"/>
                </a:cubicBezTo>
                <a:cubicBezTo>
                  <a:pt x="67627" y="107633"/>
                  <a:pt x="69533" y="112395"/>
                  <a:pt x="70485" y="116205"/>
                </a:cubicBezTo>
                <a:cubicBezTo>
                  <a:pt x="75248" y="118110"/>
                  <a:pt x="79058" y="120015"/>
                  <a:pt x="81915" y="122873"/>
                </a:cubicBezTo>
                <a:cubicBezTo>
                  <a:pt x="84773" y="126683"/>
                  <a:pt x="87630" y="130493"/>
                  <a:pt x="88583" y="135255"/>
                </a:cubicBezTo>
                <a:cubicBezTo>
                  <a:pt x="92392" y="136208"/>
                  <a:pt x="96202" y="138113"/>
                  <a:pt x="100013" y="141923"/>
                </a:cubicBezTo>
                <a:cubicBezTo>
                  <a:pt x="102870" y="144780"/>
                  <a:pt x="105727" y="149542"/>
                  <a:pt x="106680" y="154305"/>
                </a:cubicBezTo>
                <a:cubicBezTo>
                  <a:pt x="111442" y="155258"/>
                  <a:pt x="115253" y="158115"/>
                  <a:pt x="118110" y="160973"/>
                </a:cubicBezTo>
                <a:cubicBezTo>
                  <a:pt x="124777" y="167640"/>
                  <a:pt x="126683" y="177165"/>
                  <a:pt x="125730" y="185738"/>
                </a:cubicBezTo>
                <a:cubicBezTo>
                  <a:pt x="125730" y="185738"/>
                  <a:pt x="125730" y="185738"/>
                  <a:pt x="125730" y="185738"/>
                </a:cubicBezTo>
                <a:cubicBezTo>
                  <a:pt x="125730" y="185738"/>
                  <a:pt x="129540" y="189548"/>
                  <a:pt x="131445" y="192405"/>
                </a:cubicBezTo>
                <a:cubicBezTo>
                  <a:pt x="136208" y="197167"/>
                  <a:pt x="143828" y="197167"/>
                  <a:pt x="148590" y="192405"/>
                </a:cubicBezTo>
                <a:cubicBezTo>
                  <a:pt x="153353" y="187643"/>
                  <a:pt x="153353" y="180022"/>
                  <a:pt x="148590" y="175260"/>
                </a:cubicBezTo>
                <a:cubicBezTo>
                  <a:pt x="148590" y="175260"/>
                  <a:pt x="132398" y="157163"/>
                  <a:pt x="133350" y="156210"/>
                </a:cubicBezTo>
                <a:cubicBezTo>
                  <a:pt x="134302" y="154305"/>
                  <a:pt x="156210" y="177165"/>
                  <a:pt x="156210" y="177165"/>
                </a:cubicBezTo>
                <a:cubicBezTo>
                  <a:pt x="160973" y="181928"/>
                  <a:pt x="168592" y="181928"/>
                  <a:pt x="173355" y="177165"/>
                </a:cubicBezTo>
                <a:cubicBezTo>
                  <a:pt x="178117" y="172403"/>
                  <a:pt x="178117" y="164783"/>
                  <a:pt x="173355" y="160020"/>
                </a:cubicBezTo>
                <a:cubicBezTo>
                  <a:pt x="173355" y="160020"/>
                  <a:pt x="172403" y="159068"/>
                  <a:pt x="171450" y="159068"/>
                </a:cubicBezTo>
                <a:cubicBezTo>
                  <a:pt x="171450" y="159068"/>
                  <a:pt x="150495" y="140017"/>
                  <a:pt x="152400" y="138113"/>
                </a:cubicBezTo>
                <a:cubicBezTo>
                  <a:pt x="154305" y="137160"/>
                  <a:pt x="180022" y="160973"/>
                  <a:pt x="180022" y="160973"/>
                </a:cubicBezTo>
                <a:cubicBezTo>
                  <a:pt x="184785" y="165735"/>
                  <a:pt x="192405" y="165735"/>
                  <a:pt x="197167" y="160973"/>
                </a:cubicBezTo>
                <a:cubicBezTo>
                  <a:pt x="200978" y="156210"/>
                  <a:pt x="200978" y="149542"/>
                  <a:pt x="197167" y="144780"/>
                </a:cubicBezTo>
                <a:cubicBezTo>
                  <a:pt x="197167" y="144780"/>
                  <a:pt x="177165" y="123825"/>
                  <a:pt x="179070" y="121920"/>
                </a:cubicBezTo>
                <a:cubicBezTo>
                  <a:pt x="180975" y="120967"/>
                  <a:pt x="200025" y="140970"/>
                  <a:pt x="200025" y="140970"/>
                </a:cubicBezTo>
                <a:cubicBezTo>
                  <a:pt x="204787" y="145733"/>
                  <a:pt x="212408" y="145733"/>
                  <a:pt x="217170" y="140970"/>
                </a:cubicBezTo>
                <a:cubicBezTo>
                  <a:pt x="221933" y="136208"/>
                  <a:pt x="221933" y="128588"/>
                  <a:pt x="217170" y="123825"/>
                </a:cubicBezTo>
                <a:cubicBezTo>
                  <a:pt x="217170" y="123825"/>
                  <a:pt x="217170" y="123825"/>
                  <a:pt x="217170" y="123825"/>
                </a:cubicBezTo>
                <a:close/>
              </a:path>
            </a:pathLst>
          </a:custGeom>
          <a:solidFill>
            <a:srgbClr val="FFFFFF"/>
          </a:solidFill>
        </p:spPr>
      </p:sp>
      <p:sp>
        <p:nvSpPr>
          <p:cNvPr id="22" name="Shape 20"/>
          <p:cNvSpPr/>
          <p:nvPr/>
        </p:nvSpPr>
        <p:spPr>
          <a:xfrm flipH="1">
            <a:off x="5272616" y="3522194"/>
            <a:ext cx="2233966" cy="321810"/>
          </a:xfrm>
          <a:custGeom>
            <a:avLst/>
            <a:gdLst/>
            <a:ahLst/>
            <a:cxnLst/>
            <a:rect l="l" t="t" r="r" b="b"/>
            <a:pathLst>
              <a:path w="2233966" h="321810">
                <a:moveTo>
                  <a:pt x="0" y="0"/>
                </a:moveTo>
                <a:lnTo>
                  <a:pt x="2233966" y="0"/>
                </a:lnTo>
                <a:lnTo>
                  <a:pt x="2233966" y="321810"/>
                </a:lnTo>
                <a:lnTo>
                  <a:pt x="0" y="321810"/>
                </a:lnTo>
                <a:close/>
              </a:path>
            </a:pathLst>
          </a:custGeom>
          <a:noFill/>
        </p:spPr>
      </p:sp>
      <p:sp>
        <p:nvSpPr>
          <p:cNvPr id="24" name="Shape 22"/>
          <p:cNvSpPr/>
          <p:nvPr/>
        </p:nvSpPr>
        <p:spPr>
          <a:xfrm>
            <a:off x="7384641" y="3172912"/>
            <a:ext cx="243880" cy="213480"/>
          </a:xfrm>
          <a:custGeom>
            <a:avLst/>
            <a:gdLst/>
            <a:ahLst/>
            <a:cxnLst/>
            <a:rect l="l" t="t" r="r" b="b"/>
            <a:pathLst>
              <a:path w="243880" h="213480">
                <a:moveTo>
                  <a:pt x="129540" y="97155"/>
                </a:moveTo>
                <a:lnTo>
                  <a:pt x="94298" y="60960"/>
                </a:lnTo>
                <a:lnTo>
                  <a:pt x="11430" y="144780"/>
                </a:lnTo>
                <a:lnTo>
                  <a:pt x="0" y="134302"/>
                </a:lnTo>
                <a:lnTo>
                  <a:pt x="94298" y="38100"/>
                </a:lnTo>
                <a:lnTo>
                  <a:pt x="129540" y="74295"/>
                </a:lnTo>
                <a:lnTo>
                  <a:pt x="189548" y="17145"/>
                </a:lnTo>
                <a:lnTo>
                  <a:pt x="172403" y="0"/>
                </a:lnTo>
                <a:lnTo>
                  <a:pt x="217170" y="0"/>
                </a:lnTo>
                <a:lnTo>
                  <a:pt x="217170" y="44768"/>
                </a:lnTo>
                <a:lnTo>
                  <a:pt x="200978" y="28575"/>
                </a:lnTo>
                <a:lnTo>
                  <a:pt x="129540" y="97155"/>
                </a:lnTo>
                <a:moveTo>
                  <a:pt x="40005" y="213360"/>
                </a:moveTo>
                <a:lnTo>
                  <a:pt x="93345" y="213360"/>
                </a:lnTo>
                <a:lnTo>
                  <a:pt x="93345" y="138113"/>
                </a:lnTo>
                <a:lnTo>
                  <a:pt x="40005" y="138113"/>
                </a:lnTo>
                <a:lnTo>
                  <a:pt x="40005" y="213360"/>
                </a:lnTo>
                <a:moveTo>
                  <a:pt x="114300" y="213360"/>
                </a:moveTo>
                <a:lnTo>
                  <a:pt x="168592" y="213360"/>
                </a:lnTo>
                <a:lnTo>
                  <a:pt x="168592" y="114300"/>
                </a:lnTo>
                <a:lnTo>
                  <a:pt x="114300" y="114300"/>
                </a:lnTo>
                <a:lnTo>
                  <a:pt x="114300" y="213360"/>
                </a:lnTo>
                <a:moveTo>
                  <a:pt x="189548" y="63818"/>
                </a:moveTo>
                <a:lnTo>
                  <a:pt x="189548" y="213360"/>
                </a:lnTo>
                <a:lnTo>
                  <a:pt x="243840" y="213360"/>
                </a:lnTo>
                <a:lnTo>
                  <a:pt x="243840" y="63818"/>
                </a:lnTo>
                <a:lnTo>
                  <a:pt x="189548" y="63818"/>
                </a:lnTo>
                <a:close/>
              </a:path>
            </a:pathLst>
          </a:custGeom>
          <a:solidFill>
            <a:srgbClr val="FFFFFF"/>
          </a:solidFill>
        </p:spPr>
      </p:sp>
      <p:sp>
        <p:nvSpPr>
          <p:cNvPr id="26" name="Shape 24"/>
          <p:cNvSpPr/>
          <p:nvPr/>
        </p:nvSpPr>
        <p:spPr>
          <a:xfrm>
            <a:off x="1511896" y="2062958"/>
            <a:ext cx="251047" cy="230428"/>
          </a:xfrm>
          <a:custGeom>
            <a:avLst/>
            <a:gdLst/>
            <a:ahLst/>
            <a:cxnLst/>
            <a:rect l="l" t="t" r="r" b="b"/>
            <a:pathLst>
              <a:path w="251047" h="230428">
                <a:moveTo>
                  <a:pt x="38100" y="100965"/>
                </a:moveTo>
                <a:cubicBezTo>
                  <a:pt x="40957" y="100965"/>
                  <a:pt x="41910" y="101918"/>
                  <a:pt x="43815" y="103823"/>
                </a:cubicBezTo>
                <a:lnTo>
                  <a:pt x="76200" y="147637"/>
                </a:lnTo>
                <a:cubicBezTo>
                  <a:pt x="77152" y="149542"/>
                  <a:pt x="77152" y="152400"/>
                  <a:pt x="76200" y="154305"/>
                </a:cubicBezTo>
                <a:cubicBezTo>
                  <a:pt x="75248" y="156210"/>
                  <a:pt x="73343" y="158115"/>
                  <a:pt x="71438" y="158115"/>
                </a:cubicBezTo>
                <a:lnTo>
                  <a:pt x="58103" y="158115"/>
                </a:lnTo>
                <a:lnTo>
                  <a:pt x="58103" y="223838"/>
                </a:lnTo>
                <a:cubicBezTo>
                  <a:pt x="58103" y="227647"/>
                  <a:pt x="55245" y="230505"/>
                  <a:pt x="51435" y="230505"/>
                </a:cubicBezTo>
                <a:lnTo>
                  <a:pt x="25718" y="230505"/>
                </a:lnTo>
                <a:cubicBezTo>
                  <a:pt x="21908" y="230505"/>
                  <a:pt x="19050" y="227647"/>
                  <a:pt x="19050" y="223838"/>
                </a:cubicBezTo>
                <a:lnTo>
                  <a:pt x="19050" y="158115"/>
                </a:lnTo>
                <a:lnTo>
                  <a:pt x="5715" y="158115"/>
                </a:lnTo>
                <a:cubicBezTo>
                  <a:pt x="3810" y="158115"/>
                  <a:pt x="1905" y="156210"/>
                  <a:pt x="953" y="154305"/>
                </a:cubicBezTo>
                <a:cubicBezTo>
                  <a:pt x="0" y="152400"/>
                  <a:pt x="0" y="149542"/>
                  <a:pt x="953" y="147637"/>
                </a:cubicBezTo>
                <a:lnTo>
                  <a:pt x="33337" y="103823"/>
                </a:lnTo>
                <a:cubicBezTo>
                  <a:pt x="35243" y="101918"/>
                  <a:pt x="36195" y="100965"/>
                  <a:pt x="38100" y="100965"/>
                </a:cubicBezTo>
                <a:moveTo>
                  <a:pt x="106680" y="64770"/>
                </a:moveTo>
                <a:cubicBezTo>
                  <a:pt x="108585" y="64770"/>
                  <a:pt x="110490" y="65723"/>
                  <a:pt x="111442" y="67627"/>
                </a:cubicBezTo>
                <a:lnTo>
                  <a:pt x="143828" y="111442"/>
                </a:lnTo>
                <a:cubicBezTo>
                  <a:pt x="145733" y="113348"/>
                  <a:pt x="145733" y="116205"/>
                  <a:pt x="144780" y="118110"/>
                </a:cubicBezTo>
                <a:cubicBezTo>
                  <a:pt x="143828" y="120015"/>
                  <a:pt x="141923" y="121920"/>
                  <a:pt x="139065" y="121920"/>
                </a:cubicBezTo>
                <a:lnTo>
                  <a:pt x="125730" y="121920"/>
                </a:lnTo>
                <a:lnTo>
                  <a:pt x="125730" y="223838"/>
                </a:lnTo>
                <a:cubicBezTo>
                  <a:pt x="125730" y="227647"/>
                  <a:pt x="122873" y="230505"/>
                  <a:pt x="120015" y="230505"/>
                </a:cubicBezTo>
                <a:lnTo>
                  <a:pt x="94298" y="230505"/>
                </a:lnTo>
                <a:cubicBezTo>
                  <a:pt x="90488" y="230505"/>
                  <a:pt x="87630" y="227647"/>
                  <a:pt x="87630" y="223838"/>
                </a:cubicBezTo>
                <a:lnTo>
                  <a:pt x="87630" y="121920"/>
                </a:lnTo>
                <a:lnTo>
                  <a:pt x="74295" y="121920"/>
                </a:lnTo>
                <a:cubicBezTo>
                  <a:pt x="72390" y="121920"/>
                  <a:pt x="70485" y="120015"/>
                  <a:pt x="68580" y="118110"/>
                </a:cubicBezTo>
                <a:cubicBezTo>
                  <a:pt x="67627" y="116205"/>
                  <a:pt x="68580" y="113348"/>
                  <a:pt x="69533" y="111442"/>
                </a:cubicBezTo>
                <a:lnTo>
                  <a:pt x="101918" y="67627"/>
                </a:lnTo>
                <a:cubicBezTo>
                  <a:pt x="102870" y="65723"/>
                  <a:pt x="104775" y="64770"/>
                  <a:pt x="106680" y="64770"/>
                </a:cubicBezTo>
                <a:moveTo>
                  <a:pt x="183833" y="64770"/>
                </a:moveTo>
                <a:cubicBezTo>
                  <a:pt x="184785" y="64770"/>
                  <a:pt x="185738" y="64770"/>
                  <a:pt x="186690" y="65723"/>
                </a:cubicBezTo>
                <a:lnTo>
                  <a:pt x="202883" y="110490"/>
                </a:lnTo>
                <a:cubicBezTo>
                  <a:pt x="203835" y="112395"/>
                  <a:pt x="206692" y="112395"/>
                  <a:pt x="207645" y="110490"/>
                </a:cubicBezTo>
                <a:lnTo>
                  <a:pt x="223838" y="65723"/>
                </a:lnTo>
                <a:cubicBezTo>
                  <a:pt x="224790" y="64770"/>
                  <a:pt x="225742" y="63818"/>
                  <a:pt x="226695" y="64770"/>
                </a:cubicBezTo>
                <a:lnTo>
                  <a:pt x="234315" y="66675"/>
                </a:lnTo>
                <a:lnTo>
                  <a:pt x="234315" y="66675"/>
                </a:lnTo>
                <a:cubicBezTo>
                  <a:pt x="244793" y="69533"/>
                  <a:pt x="251460" y="79058"/>
                  <a:pt x="251460" y="89535"/>
                </a:cubicBezTo>
                <a:lnTo>
                  <a:pt x="251460" y="136208"/>
                </a:lnTo>
                <a:cubicBezTo>
                  <a:pt x="251460" y="137160"/>
                  <a:pt x="250507" y="137160"/>
                  <a:pt x="250507" y="137160"/>
                </a:cubicBezTo>
                <a:lnTo>
                  <a:pt x="233362" y="162878"/>
                </a:lnTo>
                <a:lnTo>
                  <a:pt x="233362" y="227647"/>
                </a:lnTo>
                <a:cubicBezTo>
                  <a:pt x="233362" y="229553"/>
                  <a:pt x="232410" y="230505"/>
                  <a:pt x="231458" y="230505"/>
                </a:cubicBezTo>
                <a:lnTo>
                  <a:pt x="179070" y="230505"/>
                </a:lnTo>
                <a:cubicBezTo>
                  <a:pt x="177165" y="230505"/>
                  <a:pt x="176212" y="229553"/>
                  <a:pt x="176212" y="227647"/>
                </a:cubicBezTo>
                <a:lnTo>
                  <a:pt x="176212" y="162878"/>
                </a:lnTo>
                <a:lnTo>
                  <a:pt x="160020" y="137160"/>
                </a:lnTo>
                <a:cubicBezTo>
                  <a:pt x="159068" y="137160"/>
                  <a:pt x="159068" y="137160"/>
                  <a:pt x="159068" y="136208"/>
                </a:cubicBezTo>
                <a:lnTo>
                  <a:pt x="159068" y="89535"/>
                </a:lnTo>
                <a:cubicBezTo>
                  <a:pt x="159068" y="79058"/>
                  <a:pt x="165735" y="70485"/>
                  <a:pt x="175260" y="66675"/>
                </a:cubicBezTo>
                <a:cubicBezTo>
                  <a:pt x="175260" y="66675"/>
                  <a:pt x="183833" y="64770"/>
                  <a:pt x="183833" y="64770"/>
                </a:cubicBezTo>
                <a:moveTo>
                  <a:pt x="200978" y="60960"/>
                </a:moveTo>
                <a:lnTo>
                  <a:pt x="209550" y="60960"/>
                </a:lnTo>
                <a:cubicBezTo>
                  <a:pt x="210503" y="60960"/>
                  <a:pt x="211455" y="61912"/>
                  <a:pt x="212408" y="62865"/>
                </a:cubicBezTo>
                <a:cubicBezTo>
                  <a:pt x="213360" y="63818"/>
                  <a:pt x="213360" y="65723"/>
                  <a:pt x="212408" y="66675"/>
                </a:cubicBezTo>
                <a:lnTo>
                  <a:pt x="208597" y="73343"/>
                </a:lnTo>
                <a:lnTo>
                  <a:pt x="210503" y="90488"/>
                </a:lnTo>
                <a:lnTo>
                  <a:pt x="206692" y="101918"/>
                </a:lnTo>
                <a:cubicBezTo>
                  <a:pt x="205740" y="102870"/>
                  <a:pt x="204787" y="102870"/>
                  <a:pt x="203835" y="101918"/>
                </a:cubicBezTo>
                <a:lnTo>
                  <a:pt x="200025" y="90488"/>
                </a:lnTo>
                <a:lnTo>
                  <a:pt x="201930" y="73343"/>
                </a:lnTo>
                <a:lnTo>
                  <a:pt x="197167" y="66675"/>
                </a:lnTo>
                <a:cubicBezTo>
                  <a:pt x="197167" y="65723"/>
                  <a:pt x="197167" y="63818"/>
                  <a:pt x="198120" y="62865"/>
                </a:cubicBezTo>
                <a:cubicBezTo>
                  <a:pt x="199072" y="61912"/>
                  <a:pt x="200025" y="60960"/>
                  <a:pt x="200978" y="60960"/>
                </a:cubicBezTo>
                <a:moveTo>
                  <a:pt x="204787" y="0"/>
                </a:moveTo>
                <a:cubicBezTo>
                  <a:pt x="220028" y="0"/>
                  <a:pt x="232410" y="12383"/>
                  <a:pt x="232410" y="26670"/>
                </a:cubicBezTo>
                <a:cubicBezTo>
                  <a:pt x="232410" y="41910"/>
                  <a:pt x="220028" y="53340"/>
                  <a:pt x="204787" y="53340"/>
                </a:cubicBezTo>
                <a:cubicBezTo>
                  <a:pt x="190500" y="53340"/>
                  <a:pt x="178117" y="41910"/>
                  <a:pt x="178117" y="26670"/>
                </a:cubicBezTo>
                <a:cubicBezTo>
                  <a:pt x="178117" y="12383"/>
                  <a:pt x="190500" y="0"/>
                  <a:pt x="204787" y="0"/>
                </a:cubicBezTo>
                <a:close/>
              </a:path>
            </a:pathLst>
          </a:custGeom>
          <a:solidFill>
            <a:srgbClr val="FFFFFF"/>
          </a:solidFill>
        </p:spPr>
      </p:sp>
      <p:sp>
        <p:nvSpPr>
          <p:cNvPr id="28" name="Shape 26"/>
          <p:cNvSpPr/>
          <p:nvPr/>
        </p:nvSpPr>
        <p:spPr>
          <a:xfrm>
            <a:off x="1525212" y="3167615"/>
            <a:ext cx="224415" cy="224076"/>
          </a:xfrm>
          <a:custGeom>
            <a:avLst/>
            <a:gdLst/>
            <a:ahLst/>
            <a:cxnLst/>
            <a:rect l="l" t="t" r="r" b="b"/>
            <a:pathLst>
              <a:path w="224415" h="224076">
                <a:moveTo>
                  <a:pt x="148590" y="31432"/>
                </a:moveTo>
                <a:cubicBezTo>
                  <a:pt x="193358" y="41910"/>
                  <a:pt x="224790" y="80962"/>
                  <a:pt x="224790" y="126683"/>
                </a:cubicBezTo>
                <a:cubicBezTo>
                  <a:pt x="224790" y="180022"/>
                  <a:pt x="180975" y="223838"/>
                  <a:pt x="126683" y="223838"/>
                </a:cubicBezTo>
                <a:cubicBezTo>
                  <a:pt x="80962" y="223838"/>
                  <a:pt x="41910" y="193358"/>
                  <a:pt x="31432" y="148590"/>
                </a:cubicBezTo>
                <a:cubicBezTo>
                  <a:pt x="31432" y="145733"/>
                  <a:pt x="31432" y="141923"/>
                  <a:pt x="33337" y="140017"/>
                </a:cubicBezTo>
                <a:cubicBezTo>
                  <a:pt x="35243" y="138113"/>
                  <a:pt x="38100" y="136208"/>
                  <a:pt x="40957" y="136208"/>
                </a:cubicBezTo>
                <a:lnTo>
                  <a:pt x="136208" y="136208"/>
                </a:lnTo>
                <a:lnTo>
                  <a:pt x="136208" y="40957"/>
                </a:lnTo>
                <a:cubicBezTo>
                  <a:pt x="136208" y="38100"/>
                  <a:pt x="138113" y="35243"/>
                  <a:pt x="140017" y="33337"/>
                </a:cubicBezTo>
                <a:cubicBezTo>
                  <a:pt x="142875" y="31432"/>
                  <a:pt x="145733" y="31432"/>
                  <a:pt x="148590" y="31432"/>
                </a:cubicBezTo>
                <a:moveTo>
                  <a:pt x="107633" y="0"/>
                </a:moveTo>
                <a:cubicBezTo>
                  <a:pt x="112395" y="0"/>
                  <a:pt x="117157" y="4763"/>
                  <a:pt x="117157" y="9525"/>
                </a:cubicBezTo>
                <a:lnTo>
                  <a:pt x="117157" y="107633"/>
                </a:lnTo>
                <a:cubicBezTo>
                  <a:pt x="117157" y="112395"/>
                  <a:pt x="112395" y="117157"/>
                  <a:pt x="107633" y="117157"/>
                </a:cubicBezTo>
                <a:lnTo>
                  <a:pt x="9525" y="117157"/>
                </a:lnTo>
                <a:cubicBezTo>
                  <a:pt x="4763" y="117157"/>
                  <a:pt x="0" y="112395"/>
                  <a:pt x="0" y="107633"/>
                </a:cubicBezTo>
                <a:cubicBezTo>
                  <a:pt x="0" y="47625"/>
                  <a:pt x="48577" y="0"/>
                  <a:pt x="107633" y="0"/>
                </a:cubicBezTo>
                <a:close/>
              </a:path>
            </a:pathLst>
          </a:custGeom>
          <a:solidFill>
            <a:srgbClr val="FFFFFF"/>
          </a:solid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3</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pic>
        <p:nvPicPr>
          <p:cNvPr id="37" name="图片 36"/>
          <p:cNvPicPr>
            <a:picLocks noChangeAspect="1"/>
          </p:cNvPicPr>
          <p:nvPr/>
        </p:nvPicPr>
        <p:blipFill>
          <a:blip r:embed="rId6"/>
          <a:stretch>
            <a:fillRect/>
          </a:stretch>
        </p:blipFill>
        <p:spPr>
          <a:xfrm>
            <a:off x="362585" y="2746375"/>
            <a:ext cx="4067810" cy="1944370"/>
          </a:xfrm>
          <a:prstGeom prst="rect">
            <a:avLst/>
          </a:prstGeom>
          <a:noFill/>
          <a:ln>
            <a:noFill/>
          </a:ln>
        </p:spPr>
      </p:pic>
      <p:sp>
        <p:nvSpPr>
          <p:cNvPr id="38" name="文本框 37"/>
          <p:cNvSpPr txBox="1"/>
          <p:nvPr/>
        </p:nvSpPr>
        <p:spPr>
          <a:xfrm>
            <a:off x="47625" y="2456815"/>
            <a:ext cx="4650740" cy="229870"/>
          </a:xfrm>
          <a:prstGeom prst="rect">
            <a:avLst/>
          </a:prstGeom>
        </p:spPr>
        <p:txBody>
          <a:bodyPr wrap="square">
            <a:spAutoFit/>
          </a:bodyPr>
          <a:lstStyle/>
          <a:p>
            <a:pPr algn="ctr" defTabSz="266700"/>
            <a:r>
              <a:rPr lang="en-US" altLang="zh-CN" sz="900">
                <a:latin typeface="Arial" panose="020B0604020202020204" pitchFamily="34" charset="0"/>
                <a:ea typeface="微软雅黑" panose="020B0503020204020204" charset="-122"/>
                <a:cs typeface="Arial" panose="020B0604020202020204" pitchFamily="34" charset="0"/>
              </a:rPr>
              <a:t>Figure 5: Full Cost Comparison Across Major Domestic Alumina Producing Regions</a:t>
            </a:r>
          </a:p>
        </p:txBody>
      </p:sp>
      <p:graphicFrame>
        <p:nvGraphicFramePr>
          <p:cNvPr id="39" name="表格 38"/>
          <p:cNvGraphicFramePr/>
          <p:nvPr>
            <p:custDataLst>
              <p:tags r:id="rId1"/>
            </p:custDataLst>
          </p:nvPr>
        </p:nvGraphicFramePr>
        <p:xfrm>
          <a:off x="4828540" y="2762250"/>
          <a:ext cx="4037330" cy="1812925"/>
        </p:xfrm>
        <a:graphic>
          <a:graphicData uri="http://schemas.openxmlformats.org/drawingml/2006/table">
            <a:tbl>
              <a:tblPr/>
              <a:tblGrid>
                <a:gridCol w="1858645">
                  <a:extLst>
                    <a:ext uri="{9D8B030D-6E8A-4147-A177-3AD203B41FA5}">
                      <a16:colId xmlns:a16="http://schemas.microsoft.com/office/drawing/2014/main" val="20000"/>
                    </a:ext>
                  </a:extLst>
                </a:gridCol>
                <a:gridCol w="2178685">
                  <a:extLst>
                    <a:ext uri="{9D8B030D-6E8A-4147-A177-3AD203B41FA5}">
                      <a16:colId xmlns:a16="http://schemas.microsoft.com/office/drawing/2014/main" val="20001"/>
                    </a:ext>
                  </a:extLst>
                </a:gridCol>
              </a:tblGrid>
              <a:tr h="259080">
                <a:tc>
                  <a:txBody>
                    <a:bodyPr/>
                    <a:lstStyle/>
                    <a:p>
                      <a:pPr marL="0" indent="0" algn="ctr" fontAlgn="ctr">
                        <a:spcBef>
                          <a:spcPct val="0"/>
                        </a:spcBef>
                        <a:spcAft>
                          <a:spcPct val="0"/>
                        </a:spcAft>
                      </a:pPr>
                      <a:r>
                        <a:rPr lang="en-US" altLang="zh-CN" sz="1100" b="1" i="0">
                          <a:solidFill>
                            <a:srgbClr val="000000"/>
                          </a:solidFill>
                          <a:latin typeface="微软雅黑" panose="020B0503020204020204" charset="-122"/>
                          <a:ea typeface="微软雅黑" panose="020B0503020204020204" charset="-122"/>
                        </a:rPr>
                        <a:t>Province</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4B7BE"/>
                    </a:solidFill>
                  </a:tcPr>
                </a:tc>
                <a:tc>
                  <a:txBody>
                    <a:bodyPr/>
                    <a:lstStyle/>
                    <a:p>
                      <a:pPr marL="0" indent="0" algn="ctr" fontAlgn="ctr">
                        <a:spcBef>
                          <a:spcPct val="0"/>
                        </a:spcBef>
                        <a:spcAft>
                          <a:spcPct val="0"/>
                        </a:spcAft>
                      </a:pPr>
                      <a:r>
                        <a:rPr lang="en-US" altLang="zh-CN" sz="1100" b="1" i="0">
                          <a:solidFill>
                            <a:srgbClr val="000000"/>
                          </a:solidFill>
                          <a:latin typeface="微软雅黑" panose="020B0503020204020204" charset="-122"/>
                          <a:ea typeface="微软雅黑" panose="020B0503020204020204" charset="-122"/>
                        </a:rPr>
                        <a:t>Freight range (RMB/t)</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4B7BE"/>
                    </a:solidFill>
                  </a:tcPr>
                </a:tc>
                <a:extLst>
                  <a:ext uri="{0D108BD9-81ED-4DB2-BD59-A6C34878D82A}">
                    <a16:rowId xmlns:a16="http://schemas.microsoft.com/office/drawing/2014/main" val="10000"/>
                  </a:ext>
                </a:extLst>
              </a:tr>
              <a:tr h="257175">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Shandong</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10–64</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259080">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Shanxi</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60–110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258445">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Henan</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92–110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258445">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Guangxi</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10–90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r h="257810">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Guizhou</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150-180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5"/>
                  </a:ext>
                </a:extLst>
              </a:tr>
              <a:tr h="262890">
                <a:tc>
                  <a:txBody>
                    <a:bodyPr/>
                    <a:lstStyle/>
                    <a:p>
                      <a:pPr marL="0" indent="0" algn="ctr" fontAlgn="ctr">
                        <a:spcBef>
                          <a:spcPct val="0"/>
                        </a:spcBef>
                        <a:spcAft>
                          <a:spcPct val="0"/>
                        </a:spcAft>
                      </a:pPr>
                      <a:r>
                        <a:rPr lang="en-US" altLang="zh-CN" sz="1100" i="0">
                          <a:solidFill>
                            <a:srgbClr val="000000"/>
                          </a:solidFill>
                          <a:latin typeface="微软雅黑" panose="020B0503020204020204" charset="-122"/>
                          <a:ea typeface="微软雅黑" panose="020B0503020204020204" charset="-122"/>
                        </a:rPr>
                        <a:t>Hebei</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1100" i="0" dirty="0">
                          <a:solidFill>
                            <a:srgbClr val="000000"/>
                          </a:solidFill>
                          <a:latin typeface="微软雅黑" panose="020B0503020204020204" charset="-122"/>
                          <a:ea typeface="微软雅黑" panose="020B0503020204020204" charset="-122"/>
                        </a:rPr>
                        <a:t>10–20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0" name="文本框 39"/>
          <p:cNvSpPr txBox="1"/>
          <p:nvPr/>
        </p:nvSpPr>
        <p:spPr>
          <a:xfrm>
            <a:off x="4979670" y="2341880"/>
            <a:ext cx="3589020" cy="338455"/>
          </a:xfrm>
          <a:prstGeom prst="rect">
            <a:avLst/>
          </a:prstGeom>
        </p:spPr>
        <p:txBody>
          <a:bodyPr wrap="square">
            <a:noAutofit/>
          </a:bodyPr>
          <a:lstStyle/>
          <a:p>
            <a:pPr algn="ctr" defTabSz="266700"/>
            <a:r>
              <a:rPr lang="en-US" altLang="zh-CN" sz="900">
                <a:latin typeface="Arial" panose="020B0604020202020204" pitchFamily="34" charset="0"/>
                <a:ea typeface="微软雅黑" panose="020B0503020204020204" charset="-122"/>
                <a:cs typeface="Arial" panose="020B0604020202020204" pitchFamily="34" charset="0"/>
              </a:rPr>
              <a:t>Table 2: Range of Total Freight Costs from Port to Plant for Major Alumina Production Areas</a:t>
            </a:r>
          </a:p>
        </p:txBody>
      </p:sp>
      <p:sp>
        <p:nvSpPr>
          <p:cNvPr id="30" name="Text 28"/>
          <p:cNvSpPr txBox="1"/>
          <p:nvPr>
            <p:custDataLst>
              <p:tags r:id="rId2"/>
            </p:custDataLst>
          </p:nvPr>
        </p:nvSpPr>
        <p:spPr>
          <a:xfrm>
            <a:off x="435610" y="1009650"/>
            <a:ext cx="4002405" cy="1186815"/>
          </a:xfrm>
          <a:prstGeom prst="rect">
            <a:avLst/>
          </a:prstGeom>
          <a:noFill/>
        </p:spPr>
        <p:txBody>
          <a:bodyPr wrap="square" lIns="0" tIns="0" rIns="0" bIns="0" rtlCol="0" anchor="t">
            <a:noAutofit/>
          </a:bodyPr>
          <a:lstStyle/>
          <a:p>
            <a:pPr indent="0" algn="l" fontAlgn="auto">
              <a:lnSpc>
                <a:spcPct val="120000"/>
              </a:lnSpc>
              <a:buNone/>
            </a:pPr>
            <a:r>
              <a:rPr lang="en-US" altLang="zh-CN" sz="1000" dirty="0">
                <a:latin typeface="微软雅黑" panose="020B0503020204020204" charset="-122"/>
                <a:ea typeface="微软雅黑" panose="020B0503020204020204" charset="-122"/>
                <a:cs typeface="微软雅黑" panose="020B0503020204020204" charset="-122"/>
              </a:rPr>
              <a:t>       </a:t>
            </a:r>
            <a:r>
              <a:rPr lang="en-US" altLang="zh-CN" sz="1200" dirty="0">
                <a:latin typeface="Arial" panose="020B0604020202020204" pitchFamily="34" charset="0"/>
                <a:ea typeface="微软雅黑" panose="020B0503020204020204" charset="-122"/>
                <a:cs typeface="Arial" panose="020B0604020202020204" pitchFamily="34" charset="0"/>
              </a:rPr>
              <a:t>Shanxi's alumina production cost ranks fourth highest among the nine major alumina production regions, behind only Guizhou, Yunnan, and Henan. Although the average cost in Guizhou is high, the volume of high-cost capacity there is relatively small. In contrast, both Shanxi and Henan have consistently high costs across the board.</a:t>
            </a:r>
          </a:p>
        </p:txBody>
      </p:sp>
      <p:sp>
        <p:nvSpPr>
          <p:cNvPr id="16" name="Text 28"/>
          <p:cNvSpPr txBox="1"/>
          <p:nvPr>
            <p:custDataLst>
              <p:tags r:id="rId3"/>
            </p:custDataLst>
          </p:nvPr>
        </p:nvSpPr>
        <p:spPr>
          <a:xfrm>
            <a:off x="4828540" y="1036320"/>
            <a:ext cx="4046855" cy="1257300"/>
          </a:xfrm>
          <a:prstGeom prst="rect">
            <a:avLst/>
          </a:prstGeom>
          <a:noFill/>
        </p:spPr>
        <p:txBody>
          <a:bodyPr wrap="square" lIns="0" tIns="0" rIns="0" bIns="0" rtlCol="0" anchor="t">
            <a:noAutofit/>
          </a:bodyPr>
          <a:lstStyle/>
          <a:p>
            <a:pPr algn="l" fontAlgn="auto">
              <a:lnSpc>
                <a:spcPct val="120000"/>
              </a:lnSpc>
              <a:buClrTx/>
              <a:buSzTx/>
              <a:buFontTx/>
              <a:buNone/>
            </a:pPr>
            <a:r>
              <a:rPr lang="en-US" altLang="zh-CN" sz="1000" dirty="0">
                <a:latin typeface="微软雅黑" panose="020B0503020204020204" charset="-122"/>
                <a:ea typeface="微软雅黑" panose="020B0503020204020204" charset="-122"/>
                <a:cs typeface="微软雅黑" panose="020B0503020204020204" charset="-122"/>
              </a:rPr>
              <a:t>       </a:t>
            </a:r>
            <a:r>
              <a:rPr lang="en-US" altLang="zh-CN" sz="1200" dirty="0">
                <a:latin typeface="Arial" panose="020B0604020202020204" pitchFamily="34" charset="0"/>
                <a:ea typeface="微软雅黑" panose="020B0503020204020204" charset="-122"/>
                <a:cs typeface="Arial" panose="020B0604020202020204" pitchFamily="34" charset="0"/>
              </a:rPr>
              <a:t>Costs are rising for two main reasons. For imported ore, the long transport distance from the port to the factory results in very high freight costs. For domestic ore, competition for limited supplies keeps prices high, and falling local ore grades add further cost pressure.</a:t>
            </a:r>
          </a:p>
        </p:txBody>
      </p:sp>
      <p:sp>
        <p:nvSpPr>
          <p:cNvPr id="33" name="Text 5"/>
          <p:cNvSpPr txBox="1"/>
          <p:nvPr/>
        </p:nvSpPr>
        <p:spPr>
          <a:xfrm>
            <a:off x="1097280" y="195580"/>
            <a:ext cx="7886065" cy="553720"/>
          </a:xfrm>
          <a:prstGeom prst="rect">
            <a:avLst/>
          </a:prstGeom>
          <a:noFill/>
        </p:spPr>
        <p:txBody>
          <a:bodyPr wrap="square" lIns="939" tIns="489" rIns="939" bIns="489" rtlCol="0" anchor="t">
            <a:spAutoFit/>
          </a:bodyPr>
          <a:lstStyle/>
          <a:p>
            <a:pPr marL="0" indent="0" algn="l">
              <a:buNone/>
            </a:pPr>
            <a:r>
              <a:rPr lang="en-US" altLang="zh-CN" sz="1800" dirty="0">
                <a:solidFill>
                  <a:schemeClr val="tx1"/>
                </a:solidFill>
                <a:latin typeface="微软雅黑" panose="020B0503020204020204" charset="-122"/>
                <a:ea typeface="微软雅黑" panose="020B0503020204020204" charset="-122"/>
                <a:cs typeface="SourceHanSansSC-Medium" panose="020B0600000000000000" charset="-122"/>
                <a:sym typeface="+mn-ea"/>
              </a:rPr>
              <a:t>Position of Shanxi's alumina production cost within the national context</a:t>
            </a:r>
          </a:p>
          <a:p>
            <a:pPr marL="0" indent="0" algn="l">
              <a:buNone/>
            </a:pPr>
            <a:endParaRPr lang="en-US" altLang="zh-CN" sz="18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
        <p:nvSpPr>
          <p:cNvPr id="7" name="文本框 6"/>
          <p:cNvSpPr txBox="1"/>
          <p:nvPr/>
        </p:nvSpPr>
        <p:spPr>
          <a:xfrm>
            <a:off x="325120" y="4362450"/>
            <a:ext cx="4009390" cy="151765"/>
          </a:xfrm>
          <a:prstGeom prst="rect">
            <a:avLst/>
          </a:prstGeom>
          <a:noFill/>
        </p:spPr>
        <p:txBody>
          <a:bodyPr wrap="square" rtlCol="0">
            <a:noAutofit/>
          </a:bodyPr>
          <a:lstStyle/>
          <a:p>
            <a:r>
              <a:rPr lang="en-US" altLang="zh-CN" sz="600"/>
              <a:t>National Average          Shandong              Shanxi                     Henan                    Guangxi                   Guizhou                 Chongqing</a:t>
            </a:r>
          </a:p>
        </p:txBody>
      </p:sp>
      <p:sp>
        <p:nvSpPr>
          <p:cNvPr id="15" name="文本框 14"/>
          <p:cNvSpPr txBox="1"/>
          <p:nvPr/>
        </p:nvSpPr>
        <p:spPr>
          <a:xfrm>
            <a:off x="362585" y="4624070"/>
            <a:ext cx="4009390" cy="151765"/>
          </a:xfrm>
          <a:prstGeom prst="rect">
            <a:avLst/>
          </a:prstGeom>
          <a:noFill/>
        </p:spPr>
        <p:txBody>
          <a:bodyPr wrap="square" rtlCol="0">
            <a:noAutofit/>
          </a:bodyPr>
          <a:lstStyle/>
          <a:p>
            <a:r>
              <a:rPr lang="en-US" altLang="zh-CN" sz="600"/>
              <a:t>Inner Mongolia               Yunnan                   Hebei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1533079" y="241251"/>
            <a:ext cx="634344" cy="639470"/>
          </a:xfrm>
          <a:custGeom>
            <a:avLst/>
            <a:gdLst/>
            <a:ahLst/>
            <a:cxnLst/>
            <a:rect l="l" t="t" r="r" b="b"/>
            <a:pathLst>
              <a:path w="634344" h="639470">
                <a:moveTo>
                  <a:pt x="317172" y="0"/>
                </a:moveTo>
                <a:cubicBezTo>
                  <a:pt x="492224" y="0"/>
                  <a:pt x="634344" y="143269"/>
                  <a:pt x="634344" y="319735"/>
                </a:cubicBezTo>
                <a:cubicBezTo>
                  <a:pt x="634344" y="496202"/>
                  <a:pt x="492224" y="639470"/>
                  <a:pt x="317172" y="639470"/>
                </a:cubicBezTo>
                <a:cubicBezTo>
                  <a:pt x="142120" y="639470"/>
                  <a:pt x="0" y="496202"/>
                  <a:pt x="0" y="319735"/>
                </a:cubicBezTo>
                <a:cubicBezTo>
                  <a:pt x="0" y="143269"/>
                  <a:pt x="142120" y="0"/>
                  <a:pt x="317172" y="0"/>
                </a:cubicBezTo>
                <a:close/>
              </a:path>
            </a:pathLst>
          </a:custGeom>
        </p:spPr>
        <p:style>
          <a:lnRef idx="2">
            <a:schemeClr val="lt1"/>
          </a:lnRef>
          <a:fillRef idx="1">
            <a:schemeClr val="accent1"/>
          </a:fillRef>
          <a:effectRef idx="1">
            <a:schemeClr val="accent1"/>
          </a:effectRef>
          <a:fontRef idx="minor">
            <a:schemeClr val="lt1"/>
          </a:fontRef>
        </p:style>
      </p:sp>
      <p:sp>
        <p:nvSpPr>
          <p:cNvPr id="4" name="Shape 2"/>
          <p:cNvSpPr/>
          <p:nvPr/>
        </p:nvSpPr>
        <p:spPr>
          <a:xfrm>
            <a:off x="833525" y="645535"/>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p:spPr>
        <p:style>
          <a:lnRef idx="2">
            <a:schemeClr val="lt1"/>
          </a:lnRef>
          <a:fillRef idx="1">
            <a:schemeClr val="accent1"/>
          </a:fillRef>
          <a:effectRef idx="1">
            <a:schemeClr val="accent1"/>
          </a:effectRef>
          <a:fontRef idx="minor">
            <a:schemeClr val="lt1"/>
          </a:fontRef>
        </p:style>
      </p:sp>
      <p:sp>
        <p:nvSpPr>
          <p:cNvPr id="5" name="Shape 3"/>
          <p:cNvSpPr/>
          <p:nvPr/>
        </p:nvSpPr>
        <p:spPr>
          <a:xfrm>
            <a:off x="484091" y="113049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6" name="Shape 4"/>
          <p:cNvSpPr/>
          <p:nvPr/>
        </p:nvSpPr>
        <p:spPr>
          <a:xfrm>
            <a:off x="503737" y="115013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7" name="Shape 5"/>
          <p:cNvSpPr/>
          <p:nvPr/>
        </p:nvSpPr>
        <p:spPr>
          <a:xfrm>
            <a:off x="1347467" y="561523"/>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8" name="Shape 6"/>
          <p:cNvSpPr/>
          <p:nvPr/>
        </p:nvSpPr>
        <p:spPr>
          <a:xfrm>
            <a:off x="1387714" y="601771"/>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9" name="Shape 7"/>
          <p:cNvSpPr/>
          <p:nvPr/>
        </p:nvSpPr>
        <p:spPr>
          <a:xfrm>
            <a:off x="558241" y="1089534"/>
            <a:ext cx="3025687" cy="3039087"/>
          </a:xfrm>
          <a:custGeom>
            <a:avLst/>
            <a:gdLst/>
            <a:ahLst/>
            <a:cxnLst/>
            <a:rect l="l" t="t" r="r" b="b"/>
            <a:pathLst>
              <a:path w="3025687" h="3039087">
                <a:moveTo>
                  <a:pt x="1512843" y="0"/>
                </a:moveTo>
                <a:cubicBezTo>
                  <a:pt x="2347804" y="0"/>
                  <a:pt x="3025687" y="680885"/>
                  <a:pt x="3025687" y="1519544"/>
                </a:cubicBezTo>
                <a:cubicBezTo>
                  <a:pt x="3025687" y="2358202"/>
                  <a:pt x="2347804" y="3039087"/>
                  <a:pt x="1512843" y="3039087"/>
                </a:cubicBezTo>
                <a:cubicBezTo>
                  <a:pt x="677882" y="3039087"/>
                  <a:pt x="0" y="2358202"/>
                  <a:pt x="0" y="1519544"/>
                </a:cubicBezTo>
                <a:cubicBezTo>
                  <a:pt x="0" y="680885"/>
                  <a:pt x="677882" y="0"/>
                  <a:pt x="1512843"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1080219" y="1606387"/>
            <a:ext cx="2022850" cy="2031809"/>
          </a:xfrm>
          <a:custGeom>
            <a:avLst/>
            <a:gdLst/>
            <a:ahLst/>
            <a:cxnLst/>
            <a:rect l="l" t="t" r="r" b="b"/>
            <a:pathLst>
              <a:path w="2022850" h="2031809">
                <a:moveTo>
                  <a:pt x="1011425" y="0"/>
                </a:moveTo>
                <a:cubicBezTo>
                  <a:pt x="1569646" y="0"/>
                  <a:pt x="2022850" y="455212"/>
                  <a:pt x="2022850" y="1015905"/>
                </a:cubicBezTo>
                <a:cubicBezTo>
                  <a:pt x="2022850" y="1576598"/>
                  <a:pt x="1569646" y="2031809"/>
                  <a:pt x="1011425" y="2031809"/>
                </a:cubicBezTo>
                <a:cubicBezTo>
                  <a:pt x="453204" y="2031809"/>
                  <a:pt x="0" y="1576598"/>
                  <a:pt x="0" y="1015905"/>
                </a:cubicBezTo>
                <a:cubicBezTo>
                  <a:pt x="0" y="455212"/>
                  <a:pt x="453204" y="0"/>
                  <a:pt x="1011425" y="0"/>
                </a:cubicBezTo>
                <a:close/>
              </a:path>
            </a:pathLst>
          </a:custGeom>
        </p:spPr>
        <p:style>
          <a:lnRef idx="2">
            <a:schemeClr val="lt1"/>
          </a:lnRef>
          <a:fillRef idx="1">
            <a:schemeClr val="accent1"/>
          </a:fillRef>
          <a:effectRef idx="1">
            <a:schemeClr val="accent1"/>
          </a:effectRef>
          <a:fontRef idx="minor">
            <a:schemeClr val="lt1"/>
          </a:fontRef>
        </p:style>
      </p:sp>
      <p:sp>
        <p:nvSpPr>
          <p:cNvPr id="12" name="Shape 10"/>
          <p:cNvSpPr/>
          <p:nvPr/>
        </p:nvSpPr>
        <p:spPr>
          <a:xfrm>
            <a:off x="988778" y="2081558"/>
            <a:ext cx="2252617" cy="1338828"/>
          </a:xfrm>
          <a:custGeom>
            <a:avLst/>
            <a:gdLst/>
            <a:ahLst/>
            <a:cxnLst/>
            <a:rect l="l" t="t" r="r" b="b"/>
            <a:pathLst>
              <a:path w="2252617" h="1338828">
                <a:moveTo>
                  <a:pt x="0" y="0"/>
                </a:moveTo>
                <a:lnTo>
                  <a:pt x="2252617" y="0"/>
                </a:lnTo>
                <a:lnTo>
                  <a:pt x="2252617" y="1338828"/>
                </a:lnTo>
                <a:lnTo>
                  <a:pt x="0" y="1338828"/>
                </a:lnTo>
                <a:close/>
              </a:path>
            </a:pathLst>
          </a:custGeom>
          <a:noFill/>
        </p:spPr>
      </p:sp>
      <p:sp>
        <p:nvSpPr>
          <p:cNvPr id="13" name="Text 11"/>
          <p:cNvSpPr txBox="1"/>
          <p:nvPr/>
        </p:nvSpPr>
        <p:spPr>
          <a:xfrm>
            <a:off x="1041115" y="1939664"/>
            <a:ext cx="2252617" cy="678346"/>
          </a:xfrm>
          <a:prstGeom prst="rect">
            <a:avLst/>
          </a:prstGeom>
          <a:noFill/>
        </p:spPr>
        <p:txBody>
          <a:bodyPr wrap="square" lIns="939" tIns="489" rIns="939" bIns="489" rtlCol="0" anchor="t">
            <a:spAutoFit/>
          </a:bodyPr>
          <a:lstStyle/>
          <a:p>
            <a:pPr marL="0" indent="0" algn="ctr">
              <a:buNone/>
            </a:pPr>
            <a:r>
              <a:rPr lang="en-GB" alt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PART </a:t>
            </a:r>
            <a:endParaRPr lang="en-US" sz="4125" dirty="0"/>
          </a:p>
        </p:txBody>
      </p:sp>
      <p:sp>
        <p:nvSpPr>
          <p:cNvPr id="14" name="Shape 12"/>
          <p:cNvSpPr/>
          <p:nvPr/>
        </p:nvSpPr>
        <p:spPr>
          <a:xfrm>
            <a:off x="4365638" y="1755644"/>
            <a:ext cx="2437907" cy="473206"/>
          </a:xfrm>
          <a:custGeom>
            <a:avLst/>
            <a:gdLst/>
            <a:ahLst/>
            <a:cxnLst/>
            <a:rect l="l" t="t" r="r" b="b"/>
            <a:pathLst>
              <a:path w="2437907" h="473206">
                <a:moveTo>
                  <a:pt x="0" y="0"/>
                </a:moveTo>
                <a:lnTo>
                  <a:pt x="2437907" y="0"/>
                </a:lnTo>
                <a:lnTo>
                  <a:pt x="2437907" y="473206"/>
                </a:lnTo>
                <a:lnTo>
                  <a:pt x="0" y="473206"/>
                </a:lnTo>
                <a:close/>
              </a:path>
            </a:pathLst>
          </a:custGeom>
          <a:noFill/>
        </p:spPr>
      </p:sp>
      <p:sp>
        <p:nvSpPr>
          <p:cNvPr id="15" name="Text 13"/>
          <p:cNvSpPr txBox="1"/>
          <p:nvPr/>
        </p:nvSpPr>
        <p:spPr>
          <a:xfrm>
            <a:off x="4079875" y="1501775"/>
            <a:ext cx="4766945" cy="579755"/>
          </a:xfrm>
          <a:prstGeom prst="rect">
            <a:avLst/>
          </a:prstGeom>
          <a:noFill/>
        </p:spPr>
        <p:txBody>
          <a:bodyPr wrap="square" lIns="939" tIns="489" rIns="939" bIns="489" rtlCol="0" anchor="t">
            <a:noAutofit/>
          </a:bodyPr>
          <a:lstStyle/>
          <a:p>
            <a:pPr marL="0" indent="0" algn="l">
              <a:buNone/>
            </a:pPr>
            <a:r>
              <a:rPr lang="en-US" altLang="zh-CN" sz="2800" dirty="0">
                <a:solidFill>
                  <a:schemeClr val="accent1"/>
                </a:solidFill>
                <a:latin typeface="Arial" panose="020B0604020202020204" pitchFamily="34" charset="0"/>
                <a:ea typeface="SourceHanSansSC-Medium" panose="020B0600000000000000" charset="-122"/>
                <a:cs typeface="Arial" panose="020B0604020202020204" pitchFamily="34" charset="0"/>
                <a:sym typeface="+mn-ea"/>
              </a:rPr>
              <a:t>Current supply status and trends of domestic bauxite in Shanxi</a:t>
            </a:r>
            <a:endParaRPr lang="zh-CN" altLang="en-US" sz="2800" b="1" dirty="0">
              <a:solidFill>
                <a:schemeClr val="accent1"/>
              </a:solidFill>
              <a:latin typeface="SourceHanSansSC-Medium" panose="020B0600000000000000" charset="-122"/>
              <a:ea typeface="SourceHanSansSC-Medium" panose="020B0600000000000000" charset="-122"/>
              <a:cs typeface="SourceHanSansSC-Medium" panose="020B0600000000000000" charset="-122"/>
            </a:endParaRPr>
          </a:p>
        </p:txBody>
      </p:sp>
      <p:sp>
        <p:nvSpPr>
          <p:cNvPr id="16" name="Shape 14"/>
          <p:cNvSpPr/>
          <p:nvPr/>
        </p:nvSpPr>
        <p:spPr>
          <a:xfrm>
            <a:off x="1192585" y="3827350"/>
            <a:ext cx="488144" cy="510084"/>
          </a:xfrm>
          <a:custGeom>
            <a:avLst/>
            <a:gdLst/>
            <a:ahLst/>
            <a:cxnLst/>
            <a:rect l="l" t="t" r="r" b="b"/>
            <a:pathLst>
              <a:path w="488144" h="510084">
                <a:moveTo>
                  <a:pt x="244072" y="0"/>
                </a:moveTo>
                <a:cubicBezTo>
                  <a:pt x="378779" y="0"/>
                  <a:pt x="488144" y="114280"/>
                  <a:pt x="488144" y="255042"/>
                </a:cubicBezTo>
                <a:cubicBezTo>
                  <a:pt x="488144" y="395804"/>
                  <a:pt x="378779" y="510084"/>
                  <a:pt x="244072" y="510084"/>
                </a:cubicBezTo>
                <a:cubicBezTo>
                  <a:pt x="109365" y="510084"/>
                  <a:pt x="0" y="395804"/>
                  <a:pt x="0" y="255042"/>
                </a:cubicBezTo>
                <a:cubicBezTo>
                  <a:pt x="0" y="114280"/>
                  <a:pt x="109365" y="0"/>
                  <a:pt x="244072" y="0"/>
                </a:cubicBezTo>
                <a:close/>
              </a:path>
            </a:pathLst>
          </a:custGeom>
        </p:spPr>
        <p:style>
          <a:lnRef idx="2">
            <a:schemeClr val="lt1"/>
          </a:lnRef>
          <a:fillRef idx="1">
            <a:schemeClr val="accent1"/>
          </a:fillRef>
          <a:effectRef idx="1">
            <a:schemeClr val="accent1"/>
          </a:effectRef>
          <a:fontRef idx="minor">
            <a:schemeClr val="lt1"/>
          </a:fontRef>
        </p:style>
      </p:sp>
      <p:sp>
        <p:nvSpPr>
          <p:cNvPr id="17" name="Shape 15"/>
          <p:cNvSpPr/>
          <p:nvPr/>
        </p:nvSpPr>
        <p:spPr>
          <a:xfrm>
            <a:off x="216257" y="3510358"/>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8" name="Shape 16"/>
          <p:cNvSpPr/>
          <p:nvPr/>
        </p:nvSpPr>
        <p:spPr>
          <a:xfrm>
            <a:off x="256505" y="3550606"/>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19" name="Shape 17"/>
          <p:cNvSpPr/>
          <p:nvPr/>
        </p:nvSpPr>
        <p:spPr>
          <a:xfrm>
            <a:off x="755245" y="413452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0" name="Shape 18"/>
          <p:cNvSpPr/>
          <p:nvPr/>
        </p:nvSpPr>
        <p:spPr>
          <a:xfrm>
            <a:off x="774891" y="4154170"/>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1" name="Shape 19"/>
          <p:cNvSpPr/>
          <p:nvPr/>
        </p:nvSpPr>
        <p:spPr>
          <a:xfrm>
            <a:off x="686349" y="38451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2" name="Shape 20"/>
          <p:cNvSpPr/>
          <p:nvPr/>
        </p:nvSpPr>
        <p:spPr>
          <a:xfrm>
            <a:off x="705994" y="40415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3" name="Shape 21"/>
          <p:cNvSpPr/>
          <p:nvPr/>
        </p:nvSpPr>
        <p:spPr>
          <a:xfrm>
            <a:off x="4068422" y="2750972"/>
            <a:ext cx="4778362" cy="0"/>
          </a:xfrm>
          <a:custGeom>
            <a:avLst/>
            <a:gdLst/>
            <a:ahLst/>
            <a:cxnLst/>
            <a:rect l="l" t="t" r="r" b="b"/>
            <a:pathLst>
              <a:path w="4778362">
                <a:moveTo>
                  <a:pt x="0" y="0"/>
                </a:moveTo>
                <a:lnTo>
                  <a:pt x="4778362" y="0"/>
                </a:lnTo>
              </a:path>
            </a:pathLst>
          </a:custGeom>
          <a:solidFill>
            <a:schemeClr val="accent1"/>
          </a:solidFill>
          <a:ln w="28575" cmpd="sng">
            <a:solidFill>
              <a:schemeClr val="accent1"/>
            </a:solidFill>
            <a:prstDash val="solid"/>
            <a:headEnd type="none"/>
            <a:tailEnd type="none"/>
          </a:ln>
        </p:spPr>
      </p:sp>
      <p:sp>
        <p:nvSpPr>
          <p:cNvPr id="24" name="Text 22"/>
          <p:cNvSpPr txBox="1"/>
          <p:nvPr/>
        </p:nvSpPr>
        <p:spPr>
          <a:xfrm>
            <a:off x="1448394" y="2642967"/>
            <a:ext cx="1245383" cy="635000"/>
          </a:xfrm>
          <a:prstGeom prst="rect">
            <a:avLst/>
          </a:prstGeom>
          <a:noFill/>
        </p:spPr>
        <p:txBody>
          <a:bodyPr wrap="square" lIns="939" tIns="489" rIns="939" bIns="489" rtlCol="0" anchor="t">
            <a:spAutoFit/>
          </a:bodyPr>
          <a:lstStyle/>
          <a:p>
            <a:pPr marL="0" indent="0" algn="ctr">
              <a:buNone/>
            </a:pPr>
            <a:r>
              <a:rPr 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04</a:t>
            </a:r>
            <a:endParaRPr lang="en-US" sz="4125" dirty="0"/>
          </a:p>
        </p:txBody>
      </p:sp>
      <p:sp>
        <p:nvSpPr>
          <p:cNvPr id="3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3"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pic>
        <p:nvPicPr>
          <p:cNvPr id="2" name="图片 1" descr="2222"/>
          <p:cNvPicPr>
            <a:picLocks noChangeAspect="1"/>
          </p:cNvPicPr>
          <p:nvPr/>
        </p:nvPicPr>
        <p:blipFill>
          <a:blip r:embed="rId3"/>
          <a:stretch>
            <a:fillRect/>
          </a:stretch>
        </p:blipFill>
        <p:spPr>
          <a:xfrm>
            <a:off x="318770" y="288290"/>
            <a:ext cx="652145" cy="6521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24" name="Shape 22"/>
          <p:cNvSpPr/>
          <p:nvPr>
            <p:custDataLst>
              <p:tags r:id="rId1"/>
            </p:custDataLst>
          </p:nvPr>
        </p:nvSpPr>
        <p:spPr>
          <a:xfrm>
            <a:off x="7608775" y="3606980"/>
            <a:ext cx="388847" cy="374081"/>
          </a:xfrm>
          <a:custGeom>
            <a:avLst/>
            <a:gdLst/>
            <a:ahLst/>
            <a:cxnLst/>
            <a:rect l="l" t="t" r="r" b="b"/>
            <a:pathLst>
              <a:path w="388847" h="374081">
                <a:moveTo>
                  <a:pt x="124777" y="224790"/>
                </a:moveTo>
                <a:lnTo>
                  <a:pt x="164783" y="224790"/>
                </a:lnTo>
                <a:cubicBezTo>
                  <a:pt x="173355" y="224790"/>
                  <a:pt x="180975" y="231458"/>
                  <a:pt x="180975" y="240030"/>
                </a:cubicBezTo>
                <a:lnTo>
                  <a:pt x="180975" y="358140"/>
                </a:lnTo>
                <a:cubicBezTo>
                  <a:pt x="180975" y="366712"/>
                  <a:pt x="173355" y="374332"/>
                  <a:pt x="164783" y="374332"/>
                </a:cubicBezTo>
                <a:lnTo>
                  <a:pt x="124777" y="374332"/>
                </a:lnTo>
                <a:cubicBezTo>
                  <a:pt x="116205" y="374332"/>
                  <a:pt x="108585" y="366712"/>
                  <a:pt x="108585" y="358140"/>
                </a:cubicBezTo>
                <a:lnTo>
                  <a:pt x="108585" y="240030"/>
                </a:lnTo>
                <a:cubicBezTo>
                  <a:pt x="108585" y="231458"/>
                  <a:pt x="116205" y="224790"/>
                  <a:pt x="124777" y="224790"/>
                </a:cubicBezTo>
                <a:moveTo>
                  <a:pt x="228600" y="160020"/>
                </a:moveTo>
                <a:lnTo>
                  <a:pt x="269558" y="160020"/>
                </a:lnTo>
                <a:cubicBezTo>
                  <a:pt x="278130" y="160020"/>
                  <a:pt x="284797" y="166688"/>
                  <a:pt x="284797" y="175260"/>
                </a:cubicBezTo>
                <a:lnTo>
                  <a:pt x="284797" y="358140"/>
                </a:lnTo>
                <a:cubicBezTo>
                  <a:pt x="284797" y="366712"/>
                  <a:pt x="278130" y="374332"/>
                  <a:pt x="269558" y="374332"/>
                </a:cubicBezTo>
                <a:lnTo>
                  <a:pt x="228600" y="374332"/>
                </a:lnTo>
                <a:cubicBezTo>
                  <a:pt x="220028" y="374332"/>
                  <a:pt x="213360" y="366712"/>
                  <a:pt x="213360" y="358140"/>
                </a:cubicBezTo>
                <a:lnTo>
                  <a:pt x="213360" y="175260"/>
                </a:lnTo>
                <a:cubicBezTo>
                  <a:pt x="213360" y="166688"/>
                  <a:pt x="220028" y="160020"/>
                  <a:pt x="228600" y="160020"/>
                </a:cubicBezTo>
                <a:moveTo>
                  <a:pt x="89535" y="143828"/>
                </a:moveTo>
                <a:cubicBezTo>
                  <a:pt x="107633" y="143828"/>
                  <a:pt x="122873" y="158115"/>
                  <a:pt x="122873" y="176212"/>
                </a:cubicBezTo>
                <a:cubicBezTo>
                  <a:pt x="122873" y="194310"/>
                  <a:pt x="107633" y="209550"/>
                  <a:pt x="89535" y="209550"/>
                </a:cubicBezTo>
                <a:cubicBezTo>
                  <a:pt x="71438" y="209550"/>
                  <a:pt x="56198" y="194310"/>
                  <a:pt x="56198" y="176212"/>
                </a:cubicBezTo>
                <a:cubicBezTo>
                  <a:pt x="56198" y="158115"/>
                  <a:pt x="71438" y="143828"/>
                  <a:pt x="89535" y="143828"/>
                </a:cubicBezTo>
                <a:moveTo>
                  <a:pt x="332423" y="94298"/>
                </a:moveTo>
                <a:lnTo>
                  <a:pt x="373380" y="94298"/>
                </a:lnTo>
                <a:cubicBezTo>
                  <a:pt x="381953" y="94298"/>
                  <a:pt x="388620" y="101918"/>
                  <a:pt x="388620" y="110490"/>
                </a:cubicBezTo>
                <a:lnTo>
                  <a:pt x="388620" y="358140"/>
                </a:lnTo>
                <a:cubicBezTo>
                  <a:pt x="388620" y="366712"/>
                  <a:pt x="381953" y="374332"/>
                  <a:pt x="373380" y="374332"/>
                </a:cubicBezTo>
                <a:lnTo>
                  <a:pt x="332423" y="374332"/>
                </a:lnTo>
                <a:cubicBezTo>
                  <a:pt x="323850" y="374332"/>
                  <a:pt x="317182" y="366712"/>
                  <a:pt x="317182" y="358140"/>
                </a:cubicBezTo>
                <a:lnTo>
                  <a:pt x="317182" y="110490"/>
                </a:lnTo>
                <a:cubicBezTo>
                  <a:pt x="317182" y="101918"/>
                  <a:pt x="323850" y="94298"/>
                  <a:pt x="332423" y="94298"/>
                </a:cubicBezTo>
                <a:moveTo>
                  <a:pt x="74295" y="83820"/>
                </a:moveTo>
                <a:lnTo>
                  <a:pt x="104775" y="83820"/>
                </a:lnTo>
                <a:cubicBezTo>
                  <a:pt x="111442" y="83820"/>
                  <a:pt x="117157" y="89535"/>
                  <a:pt x="117157" y="96202"/>
                </a:cubicBezTo>
                <a:lnTo>
                  <a:pt x="117157" y="109537"/>
                </a:lnTo>
                <a:cubicBezTo>
                  <a:pt x="122873" y="112395"/>
                  <a:pt x="128588" y="115253"/>
                  <a:pt x="133350" y="119062"/>
                </a:cubicBezTo>
                <a:lnTo>
                  <a:pt x="144780" y="112395"/>
                </a:lnTo>
                <a:cubicBezTo>
                  <a:pt x="150495" y="108585"/>
                  <a:pt x="158115" y="110490"/>
                  <a:pt x="161925" y="117157"/>
                </a:cubicBezTo>
                <a:lnTo>
                  <a:pt x="177165" y="143828"/>
                </a:lnTo>
                <a:cubicBezTo>
                  <a:pt x="179070" y="146685"/>
                  <a:pt x="179070" y="149542"/>
                  <a:pt x="179070" y="153353"/>
                </a:cubicBezTo>
                <a:cubicBezTo>
                  <a:pt x="178117" y="156210"/>
                  <a:pt x="175260" y="159068"/>
                  <a:pt x="172403" y="160973"/>
                </a:cubicBezTo>
                <a:lnTo>
                  <a:pt x="160973" y="167640"/>
                </a:lnTo>
                <a:cubicBezTo>
                  <a:pt x="161925" y="170497"/>
                  <a:pt x="161925" y="173355"/>
                  <a:pt x="161925" y="176212"/>
                </a:cubicBezTo>
                <a:cubicBezTo>
                  <a:pt x="161925" y="179070"/>
                  <a:pt x="161925" y="182880"/>
                  <a:pt x="160973" y="185738"/>
                </a:cubicBezTo>
                <a:lnTo>
                  <a:pt x="172403" y="192405"/>
                </a:lnTo>
                <a:cubicBezTo>
                  <a:pt x="178117" y="195263"/>
                  <a:pt x="180022" y="201930"/>
                  <a:pt x="178117" y="207645"/>
                </a:cubicBezTo>
                <a:cubicBezTo>
                  <a:pt x="174308" y="205740"/>
                  <a:pt x="169545" y="204787"/>
                  <a:pt x="164783" y="204787"/>
                </a:cubicBezTo>
                <a:lnTo>
                  <a:pt x="124777" y="204787"/>
                </a:lnTo>
                <a:cubicBezTo>
                  <a:pt x="131445" y="197167"/>
                  <a:pt x="135255" y="187643"/>
                  <a:pt x="135255" y="176212"/>
                </a:cubicBezTo>
                <a:cubicBezTo>
                  <a:pt x="135255" y="151448"/>
                  <a:pt x="115253" y="130493"/>
                  <a:pt x="89535" y="130493"/>
                </a:cubicBezTo>
                <a:cubicBezTo>
                  <a:pt x="63818" y="130493"/>
                  <a:pt x="43815" y="151448"/>
                  <a:pt x="43815" y="176212"/>
                </a:cubicBezTo>
                <a:cubicBezTo>
                  <a:pt x="43815" y="201930"/>
                  <a:pt x="63818" y="221933"/>
                  <a:pt x="89535" y="221933"/>
                </a:cubicBezTo>
                <a:cubicBezTo>
                  <a:pt x="91440" y="221933"/>
                  <a:pt x="93345" y="221933"/>
                  <a:pt x="95250" y="221933"/>
                </a:cubicBezTo>
                <a:cubicBezTo>
                  <a:pt x="91440" y="226695"/>
                  <a:pt x="89535" y="233362"/>
                  <a:pt x="89535" y="240030"/>
                </a:cubicBezTo>
                <a:lnTo>
                  <a:pt x="89535" y="268605"/>
                </a:lnTo>
                <a:lnTo>
                  <a:pt x="74295" y="268605"/>
                </a:lnTo>
                <a:cubicBezTo>
                  <a:pt x="67627" y="268605"/>
                  <a:pt x="61912" y="262890"/>
                  <a:pt x="61912" y="256222"/>
                </a:cubicBezTo>
                <a:lnTo>
                  <a:pt x="61912" y="242888"/>
                </a:lnTo>
                <a:cubicBezTo>
                  <a:pt x="56198" y="240983"/>
                  <a:pt x="50483" y="237172"/>
                  <a:pt x="45720" y="234315"/>
                </a:cubicBezTo>
                <a:lnTo>
                  <a:pt x="34290" y="240030"/>
                </a:lnTo>
                <a:cubicBezTo>
                  <a:pt x="31432" y="241935"/>
                  <a:pt x="27622" y="242888"/>
                  <a:pt x="24765" y="241935"/>
                </a:cubicBezTo>
                <a:cubicBezTo>
                  <a:pt x="21908" y="240983"/>
                  <a:pt x="19050" y="239078"/>
                  <a:pt x="17145" y="236220"/>
                </a:cubicBezTo>
                <a:lnTo>
                  <a:pt x="1905" y="209550"/>
                </a:lnTo>
                <a:cubicBezTo>
                  <a:pt x="-1905" y="202883"/>
                  <a:pt x="0" y="195263"/>
                  <a:pt x="6667" y="192405"/>
                </a:cubicBezTo>
                <a:lnTo>
                  <a:pt x="18098" y="185738"/>
                </a:lnTo>
                <a:cubicBezTo>
                  <a:pt x="17145" y="182880"/>
                  <a:pt x="17145" y="179070"/>
                  <a:pt x="17145" y="176212"/>
                </a:cubicBezTo>
                <a:cubicBezTo>
                  <a:pt x="17145" y="173355"/>
                  <a:pt x="17145" y="170497"/>
                  <a:pt x="18098" y="167640"/>
                </a:cubicBezTo>
                <a:lnTo>
                  <a:pt x="6667" y="160973"/>
                </a:lnTo>
                <a:cubicBezTo>
                  <a:pt x="0" y="157163"/>
                  <a:pt x="-1905" y="149542"/>
                  <a:pt x="1905" y="143828"/>
                </a:cubicBezTo>
                <a:lnTo>
                  <a:pt x="17145" y="117157"/>
                </a:lnTo>
                <a:cubicBezTo>
                  <a:pt x="19050" y="114300"/>
                  <a:pt x="21908" y="111442"/>
                  <a:pt x="24765" y="111442"/>
                </a:cubicBezTo>
                <a:cubicBezTo>
                  <a:pt x="27622" y="110490"/>
                  <a:pt x="31432" y="110490"/>
                  <a:pt x="34290" y="112395"/>
                </a:cubicBezTo>
                <a:lnTo>
                  <a:pt x="45720" y="119062"/>
                </a:lnTo>
                <a:cubicBezTo>
                  <a:pt x="50483" y="115253"/>
                  <a:pt x="56198" y="112395"/>
                  <a:pt x="61912" y="109537"/>
                </a:cubicBezTo>
                <a:lnTo>
                  <a:pt x="61912" y="96202"/>
                </a:lnTo>
                <a:cubicBezTo>
                  <a:pt x="61912" y="89535"/>
                  <a:pt x="67627" y="83820"/>
                  <a:pt x="74295" y="83820"/>
                </a:cubicBezTo>
                <a:moveTo>
                  <a:pt x="284797" y="53340"/>
                </a:moveTo>
                <a:cubicBezTo>
                  <a:pt x="273368" y="53340"/>
                  <a:pt x="264795" y="61912"/>
                  <a:pt x="264795" y="73343"/>
                </a:cubicBezTo>
                <a:cubicBezTo>
                  <a:pt x="264795" y="84773"/>
                  <a:pt x="273368" y="93345"/>
                  <a:pt x="284797" y="93345"/>
                </a:cubicBezTo>
                <a:cubicBezTo>
                  <a:pt x="296228" y="93345"/>
                  <a:pt x="304800" y="84773"/>
                  <a:pt x="304800" y="73343"/>
                </a:cubicBezTo>
                <a:cubicBezTo>
                  <a:pt x="304800" y="61912"/>
                  <a:pt x="296228" y="53340"/>
                  <a:pt x="284797" y="53340"/>
                </a:cubicBezTo>
                <a:moveTo>
                  <a:pt x="272415" y="0"/>
                </a:moveTo>
                <a:lnTo>
                  <a:pt x="297180" y="0"/>
                </a:lnTo>
                <a:cubicBezTo>
                  <a:pt x="302895" y="0"/>
                  <a:pt x="306705" y="4763"/>
                  <a:pt x="306705" y="10478"/>
                </a:cubicBezTo>
                <a:lnTo>
                  <a:pt x="306705" y="20003"/>
                </a:lnTo>
                <a:cubicBezTo>
                  <a:pt x="311468" y="21908"/>
                  <a:pt x="315278" y="24765"/>
                  <a:pt x="319088" y="27622"/>
                </a:cubicBezTo>
                <a:lnTo>
                  <a:pt x="328613" y="22860"/>
                </a:lnTo>
                <a:cubicBezTo>
                  <a:pt x="333375" y="20003"/>
                  <a:pt x="339090" y="20955"/>
                  <a:pt x="341947" y="25718"/>
                </a:cubicBezTo>
                <a:lnTo>
                  <a:pt x="354330" y="47625"/>
                </a:lnTo>
                <a:cubicBezTo>
                  <a:pt x="356235" y="49530"/>
                  <a:pt x="356235" y="52388"/>
                  <a:pt x="355282" y="55245"/>
                </a:cubicBezTo>
                <a:cubicBezTo>
                  <a:pt x="355282" y="57150"/>
                  <a:pt x="353378" y="60007"/>
                  <a:pt x="350520" y="60960"/>
                </a:cubicBezTo>
                <a:lnTo>
                  <a:pt x="341947" y="66675"/>
                </a:lnTo>
                <a:cubicBezTo>
                  <a:pt x="341947" y="68580"/>
                  <a:pt x="341947" y="71438"/>
                  <a:pt x="341947" y="73343"/>
                </a:cubicBezTo>
                <a:cubicBezTo>
                  <a:pt x="341947" y="74295"/>
                  <a:pt x="341947" y="74295"/>
                  <a:pt x="341947" y="75248"/>
                </a:cubicBezTo>
                <a:lnTo>
                  <a:pt x="332423" y="75248"/>
                </a:lnTo>
                <a:cubicBezTo>
                  <a:pt x="313372" y="75248"/>
                  <a:pt x="298133" y="90488"/>
                  <a:pt x="298133" y="110490"/>
                </a:cubicBezTo>
                <a:lnTo>
                  <a:pt x="298133" y="146685"/>
                </a:lnTo>
                <a:lnTo>
                  <a:pt x="298133" y="155258"/>
                </a:lnTo>
                <a:cubicBezTo>
                  <a:pt x="295275" y="151448"/>
                  <a:pt x="292418" y="149542"/>
                  <a:pt x="289560" y="146685"/>
                </a:cubicBezTo>
                <a:cubicBezTo>
                  <a:pt x="283845" y="142875"/>
                  <a:pt x="277178" y="140017"/>
                  <a:pt x="269558" y="140017"/>
                </a:cubicBezTo>
                <a:lnTo>
                  <a:pt x="262890" y="140017"/>
                </a:lnTo>
                <a:cubicBezTo>
                  <a:pt x="262890" y="139065"/>
                  <a:pt x="262890" y="138113"/>
                  <a:pt x="262890" y="137160"/>
                </a:cubicBezTo>
                <a:lnTo>
                  <a:pt x="262890" y="126683"/>
                </a:lnTo>
                <a:cubicBezTo>
                  <a:pt x="258128" y="124777"/>
                  <a:pt x="254317" y="121920"/>
                  <a:pt x="249555" y="119062"/>
                </a:cubicBezTo>
                <a:lnTo>
                  <a:pt x="240983" y="124777"/>
                </a:lnTo>
                <a:cubicBezTo>
                  <a:pt x="238125" y="125730"/>
                  <a:pt x="236220" y="125730"/>
                  <a:pt x="233362" y="125730"/>
                </a:cubicBezTo>
                <a:cubicBezTo>
                  <a:pt x="230505" y="124777"/>
                  <a:pt x="228600" y="122873"/>
                  <a:pt x="226695" y="120967"/>
                </a:cubicBezTo>
                <a:lnTo>
                  <a:pt x="215265" y="100013"/>
                </a:lnTo>
                <a:cubicBezTo>
                  <a:pt x="212408" y="95250"/>
                  <a:pt x="213360" y="88583"/>
                  <a:pt x="218123" y="85725"/>
                </a:cubicBezTo>
                <a:lnTo>
                  <a:pt x="227647" y="80962"/>
                </a:lnTo>
                <a:cubicBezTo>
                  <a:pt x="227647" y="78105"/>
                  <a:pt x="226695" y="76200"/>
                  <a:pt x="226695" y="73343"/>
                </a:cubicBezTo>
                <a:cubicBezTo>
                  <a:pt x="226695" y="71438"/>
                  <a:pt x="227647" y="68580"/>
                  <a:pt x="227647" y="66675"/>
                </a:cubicBezTo>
                <a:lnTo>
                  <a:pt x="218123" y="60960"/>
                </a:lnTo>
                <a:cubicBezTo>
                  <a:pt x="213360" y="58103"/>
                  <a:pt x="212408" y="52388"/>
                  <a:pt x="215265" y="47625"/>
                </a:cubicBezTo>
                <a:lnTo>
                  <a:pt x="226695" y="25718"/>
                </a:lnTo>
                <a:cubicBezTo>
                  <a:pt x="228600" y="23812"/>
                  <a:pt x="230505" y="21908"/>
                  <a:pt x="233362" y="21908"/>
                </a:cubicBezTo>
                <a:cubicBezTo>
                  <a:pt x="236220" y="20955"/>
                  <a:pt x="238125" y="20955"/>
                  <a:pt x="240983" y="22860"/>
                </a:cubicBezTo>
                <a:lnTo>
                  <a:pt x="249555" y="27622"/>
                </a:lnTo>
                <a:cubicBezTo>
                  <a:pt x="254317" y="24765"/>
                  <a:pt x="258128" y="21908"/>
                  <a:pt x="262890" y="20003"/>
                </a:cubicBezTo>
                <a:lnTo>
                  <a:pt x="262890" y="10478"/>
                </a:lnTo>
                <a:cubicBezTo>
                  <a:pt x="262890" y="4763"/>
                  <a:pt x="266700" y="0"/>
                  <a:pt x="272415" y="0"/>
                </a:cubicBezTo>
                <a:close/>
              </a:path>
            </a:pathLst>
          </a:custGeom>
          <a:solidFill>
            <a:srgbClr val="FFFFFF"/>
          </a:solidFill>
        </p:spPr>
      </p:sp>
      <p:sp>
        <p:nvSpPr>
          <p:cNvPr id="31" name="Text 29"/>
          <p:cNvSpPr txBox="1"/>
          <p:nvPr>
            <p:custDataLst>
              <p:tags r:id="rId2"/>
            </p:custDataLst>
          </p:nvPr>
        </p:nvSpPr>
        <p:spPr>
          <a:xfrm>
            <a:off x="7021376" y="1822710"/>
            <a:ext cx="1559516" cy="207645"/>
          </a:xfrm>
          <a:prstGeom prst="rect">
            <a:avLst/>
          </a:prstGeom>
          <a:noFill/>
        </p:spPr>
        <p:txBody>
          <a:bodyPr wrap="square" lIns="0" tIns="0" rIns="0" bIns="0" rtlCol="0" anchor="ctr">
            <a:spAutoFit/>
          </a:bodyPr>
          <a:lstStyle/>
          <a:p>
            <a:pPr marL="0" indent="0" algn="ctr">
              <a:buNone/>
            </a:pPr>
            <a:r>
              <a:rPr lang="zh-CN" altLang="en-US" sz="1350" b="1" dirty="0">
                <a:solidFill>
                  <a:srgbClr val="FFFFFF"/>
                </a:solidFill>
                <a:latin typeface="SourceHanSansSC-Regular" panose="020B0500000000000000" charset="-122"/>
                <a:ea typeface="SourceHanSansSC-Regular" panose="020B0500000000000000" charset="-122"/>
                <a:cs typeface="SourceHanSansSC-Regular" panose="020B0500000000000000" charset="-122"/>
              </a:rPr>
              <a:t>新增产能建设计划</a:t>
            </a:r>
            <a:endParaRPr lang="en-US" sz="1350" dirty="0"/>
          </a:p>
        </p:txBody>
      </p:sp>
      <p:sp>
        <p:nvSpPr>
          <p:cNvPr id="58" name="椭圆 1"/>
          <p:cNvSpPr/>
          <p:nvPr/>
        </p:nvSpPr>
        <p:spPr>
          <a:xfrm rot="10800000">
            <a:off x="362585" y="922020"/>
            <a:ext cx="1197610" cy="112522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lumMod val="60000"/>
              <a:lumOff val="40000"/>
            </a:schemeClr>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charset="-122"/>
            </a:endParaRPr>
          </a:p>
        </p:txBody>
      </p:sp>
      <p:sp>
        <p:nvSpPr>
          <p:cNvPr id="59" name="椭圆 1"/>
          <p:cNvSpPr/>
          <p:nvPr>
            <p:custDataLst>
              <p:tags r:id="rId3"/>
            </p:custDataLst>
          </p:nvPr>
        </p:nvSpPr>
        <p:spPr>
          <a:xfrm>
            <a:off x="1414145" y="1090930"/>
            <a:ext cx="1216660" cy="110807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117199" tIns="58599" rIns="117199" bIns="58599" rtlCol="0" anchor="ctr"/>
          <a:lstStyle/>
          <a:p>
            <a:pPr algn="ctr"/>
            <a:endParaRPr lang="zh-CN" altLang="en-US" sz="2600" b="1" kern="0">
              <a:solidFill>
                <a:sysClr val="window" lastClr="FFFFFF"/>
              </a:solidFill>
              <a:latin typeface="微软雅黑" panose="020B0503020204020204" charset="-122"/>
              <a:ea typeface="微软雅黑" panose="020B0503020204020204" charset="-122"/>
            </a:endParaRPr>
          </a:p>
        </p:txBody>
      </p:sp>
      <p:sp>
        <p:nvSpPr>
          <p:cNvPr id="61" name="椭圆 1"/>
          <p:cNvSpPr/>
          <p:nvPr>
            <p:custDataLst>
              <p:tags r:id="rId4"/>
            </p:custDataLst>
          </p:nvPr>
        </p:nvSpPr>
        <p:spPr>
          <a:xfrm rot="5400000">
            <a:off x="1249680" y="2957830"/>
            <a:ext cx="1153795" cy="1192530"/>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117199" tIns="58599" rIns="117199" bIns="58599" rtlCol="0" anchor="ctr"/>
          <a:lstStyle/>
          <a:p>
            <a:pPr algn="ctr"/>
            <a:endParaRPr lang="zh-CN" altLang="en-US" sz="2600" b="1" kern="0">
              <a:solidFill>
                <a:sysClr val="window" lastClr="FFFFFF"/>
              </a:solidFill>
              <a:latin typeface="微软雅黑" panose="020B0503020204020204" charset="-122"/>
              <a:ea typeface="微软雅黑" panose="020B0503020204020204" charset="-122"/>
            </a:endParaRPr>
          </a:p>
        </p:txBody>
      </p:sp>
      <p:sp>
        <p:nvSpPr>
          <p:cNvPr id="62" name="椭圆 1"/>
          <p:cNvSpPr/>
          <p:nvPr/>
        </p:nvSpPr>
        <p:spPr>
          <a:xfrm rot="6199008">
            <a:off x="652145" y="2591435"/>
            <a:ext cx="476885" cy="1094105"/>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tx2">
              <a:lumMod val="40000"/>
              <a:lumOff val="60000"/>
            </a:schemeClr>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charset="-122"/>
            </a:endParaRPr>
          </a:p>
        </p:txBody>
      </p:sp>
      <p:sp>
        <p:nvSpPr>
          <p:cNvPr id="63" name="圆角矩形 14"/>
          <p:cNvSpPr/>
          <p:nvPr>
            <p:custDataLst>
              <p:tags r:id="rId5"/>
            </p:custDataLst>
          </p:nvPr>
        </p:nvSpPr>
        <p:spPr>
          <a:xfrm>
            <a:off x="2630805" y="1032510"/>
            <a:ext cx="4411980" cy="36957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solidFill>
        </p:spPr>
        <p:style>
          <a:lnRef idx="2">
            <a:schemeClr val="accent1"/>
          </a:lnRef>
          <a:fillRef idx="2">
            <a:schemeClr val="accent1"/>
          </a:fillRef>
          <a:effectRef idx="0">
            <a:srgbClr val="FFFFFF"/>
          </a:effectRef>
          <a:fontRef idx="minor">
            <a:schemeClr val="lt1"/>
          </a:fontRef>
        </p:style>
        <p:txBody>
          <a:bodyPr lIns="117199" tIns="58599" rIns="117199" bIns="58599" rtlCol="0" anchor="ctr"/>
          <a:lstStyle/>
          <a:p>
            <a:pPr marL="0" indent="0" algn="l">
              <a:buNone/>
            </a:pPr>
            <a:r>
              <a:rPr lang="en-US" altLang="zh-CN" sz="1400" b="1" kern="0" dirty="0">
                <a:solidFill>
                  <a:schemeClr val="bg1"/>
                </a:solidFill>
                <a:latin typeface="Arial" panose="020B0604020202020204" pitchFamily="34" charset="0"/>
                <a:ea typeface="SourceHanSansSC-Regular" panose="020B0500000000000000" charset="-122"/>
                <a:cs typeface="Arial" panose="020B0604020202020204" pitchFamily="34" charset="0"/>
                <a:sym typeface="+mn-ea"/>
              </a:rPr>
              <a:t>Impact of the New Mineral Resources Law on Bauxite Investment and Production in China</a:t>
            </a:r>
          </a:p>
        </p:txBody>
      </p:sp>
      <p:sp>
        <p:nvSpPr>
          <p:cNvPr id="65" name="TextBox 8"/>
          <p:cNvSpPr txBox="1"/>
          <p:nvPr>
            <p:custDataLst>
              <p:tags r:id="rId6"/>
            </p:custDataLst>
          </p:nvPr>
        </p:nvSpPr>
        <p:spPr>
          <a:xfrm>
            <a:off x="1742440" y="1323340"/>
            <a:ext cx="560070" cy="706755"/>
          </a:xfrm>
          <a:prstGeom prst="rect">
            <a:avLst/>
          </a:prstGeom>
          <a:noFill/>
        </p:spPr>
        <p:txBody>
          <a:bodyPr wrap="square" lIns="117199" tIns="58599" rIns="117199" bIns="58599" rtlCol="0">
            <a:noAutofit/>
          </a:bodyPr>
          <a:lstStyle/>
          <a:p>
            <a:pPr>
              <a:defRPr/>
            </a:pPr>
            <a:r>
              <a:rPr lang="en-US" altLang="zh-CN" sz="3200" b="1" kern="0" dirty="0">
                <a:solidFill>
                  <a:schemeClr val="accent2">
                    <a:lumMod val="60000"/>
                    <a:lumOff val="40000"/>
                  </a:schemeClr>
                </a:solidFill>
                <a:latin typeface="Arial Black" panose="020B0A04020102020204" pitchFamily="34" charset="0"/>
                <a:ea typeface="微软雅黑" panose="020B0503020204020204" charset="-122"/>
              </a:rPr>
              <a:t>A</a:t>
            </a:r>
          </a:p>
        </p:txBody>
      </p:sp>
      <p:sp>
        <p:nvSpPr>
          <p:cNvPr id="66" name="TextBox 9"/>
          <p:cNvSpPr txBox="1"/>
          <p:nvPr>
            <p:custDataLst>
              <p:tags r:id="rId7"/>
            </p:custDataLst>
          </p:nvPr>
        </p:nvSpPr>
        <p:spPr>
          <a:xfrm>
            <a:off x="1560195" y="3260725"/>
            <a:ext cx="510540" cy="675640"/>
          </a:xfrm>
          <a:prstGeom prst="rect">
            <a:avLst/>
          </a:prstGeom>
          <a:noFill/>
        </p:spPr>
        <p:txBody>
          <a:bodyPr wrap="square" lIns="117199" tIns="58599" rIns="117199" bIns="58599" rtlCol="0">
            <a:noAutofit/>
          </a:bodyPr>
          <a:lstStyle/>
          <a:p>
            <a:pPr>
              <a:defRPr/>
            </a:pPr>
            <a:r>
              <a:rPr lang="en-US" altLang="zh-CN" sz="3200" b="1" kern="0" dirty="0">
                <a:solidFill>
                  <a:schemeClr val="accent6">
                    <a:lumMod val="60000"/>
                    <a:lumOff val="40000"/>
                  </a:schemeClr>
                </a:solidFill>
                <a:latin typeface="Arial Black" panose="020B0A04020102020204" pitchFamily="34" charset="0"/>
                <a:ea typeface="微软雅黑" panose="020B0503020204020204" charset="-122"/>
              </a:rPr>
              <a:t>B</a:t>
            </a:r>
          </a:p>
        </p:txBody>
      </p:sp>
      <p:sp>
        <p:nvSpPr>
          <p:cNvPr id="19" name="圆角矩形 14"/>
          <p:cNvSpPr/>
          <p:nvPr>
            <p:custDataLst>
              <p:tags r:id="rId8"/>
            </p:custDataLst>
          </p:nvPr>
        </p:nvSpPr>
        <p:spPr>
          <a:xfrm>
            <a:off x="2636520" y="2780665"/>
            <a:ext cx="4608195" cy="369570"/>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1"/>
          </a:solidFill>
          <a:ln>
            <a:solidFill>
              <a:schemeClr val="accent1"/>
            </a:solidFill>
          </a:ln>
        </p:spPr>
        <p:style>
          <a:lnRef idx="0">
            <a:srgbClr val="FFFFFF"/>
          </a:lnRef>
          <a:fillRef idx="2">
            <a:schemeClr val="accent1"/>
          </a:fillRef>
          <a:effectRef idx="0">
            <a:srgbClr val="FFFFFF"/>
          </a:effectRef>
          <a:fontRef idx="minor">
            <a:schemeClr val="lt1"/>
          </a:fontRef>
        </p:style>
        <p:txBody>
          <a:bodyPr lIns="117199" tIns="58599" rIns="117199" bIns="58599" rtlCol="0" anchor="ctr"/>
          <a:lstStyle/>
          <a:p>
            <a:pPr marL="0" algn="l">
              <a:buClrTx/>
              <a:buSzTx/>
              <a:buFontTx/>
              <a:buNone/>
            </a:pPr>
            <a:r>
              <a:rPr lang="en-US" altLang="zh-CN" sz="1400" b="1" kern="0" dirty="0">
                <a:solidFill>
                  <a:schemeClr val="bg1"/>
                </a:solidFill>
                <a:latin typeface="Arial" panose="020B0604020202020204" pitchFamily="34" charset="0"/>
                <a:ea typeface="SourceHanSansSC-Regular" panose="020B0500000000000000" charset="-122"/>
                <a:cs typeface="Arial" panose="020B0604020202020204" pitchFamily="34" charset="0"/>
                <a:sym typeface="+mn-ea"/>
              </a:rPr>
              <a:t>The gradual deepening of non-coal mine rectification in Shanxi</a:t>
            </a:r>
          </a:p>
        </p:txBody>
      </p:sp>
      <p:sp>
        <p:nvSpPr>
          <p:cNvPr id="30" name="Text 28"/>
          <p:cNvSpPr txBox="1"/>
          <p:nvPr>
            <p:custDataLst>
              <p:tags r:id="rId9"/>
            </p:custDataLst>
          </p:nvPr>
        </p:nvSpPr>
        <p:spPr>
          <a:xfrm>
            <a:off x="2636520" y="1548765"/>
            <a:ext cx="5944235" cy="1085850"/>
          </a:xfrm>
          <a:prstGeom prst="rect">
            <a:avLst/>
          </a:prstGeom>
          <a:noFill/>
        </p:spPr>
        <p:txBody>
          <a:bodyPr wrap="square" lIns="0" tIns="0" rIns="0" bIns="0" rtlCol="0" anchor="t">
            <a:noAutofit/>
          </a:bodyPr>
          <a:lstStyle/>
          <a:p>
            <a:pPr indent="0" algn="l" fontAlgn="auto">
              <a:lnSpc>
                <a:spcPct val="150000"/>
              </a:lnSpc>
              <a:buNone/>
            </a:pPr>
            <a:r>
              <a:rPr lang="en-US" altLang="zh-CN" sz="1200" dirty="0">
                <a:latin typeface="Arial" panose="020B0604020202020204" pitchFamily="34" charset="0"/>
                <a:ea typeface="微软雅黑" panose="020B0503020204020204" charset="-122"/>
                <a:cs typeface="Arial" panose="020B0604020202020204" pitchFamily="34" charset="0"/>
                <a:sym typeface="+mn-ea"/>
              </a:rPr>
              <a:t>       On July 1, 2025, the new </a:t>
            </a:r>
            <a:r>
              <a:rPr lang="en-US" altLang="zh-CN" sz="1200" i="1" dirty="0">
                <a:latin typeface="Arial" panose="020B0604020202020204" pitchFamily="34" charset="0"/>
                <a:ea typeface="微软雅黑" panose="020B0503020204020204" charset="-122"/>
                <a:cs typeface="Arial" panose="020B0604020202020204" pitchFamily="34" charset="0"/>
                <a:sym typeface="+mn-ea"/>
              </a:rPr>
              <a:t>Mineral Resources Law</a:t>
            </a:r>
            <a:r>
              <a:rPr lang="en-US" altLang="zh-CN" sz="1200" dirty="0">
                <a:latin typeface="Arial" panose="020B0604020202020204" pitchFamily="34" charset="0"/>
                <a:ea typeface="微软雅黑" panose="020B0503020204020204" charset="-122"/>
                <a:cs typeface="Arial" panose="020B0604020202020204" pitchFamily="34" charset="0"/>
                <a:sym typeface="+mn-ea"/>
              </a:rPr>
              <a:t> takes effect, bringing major changes to China's bauxite industry. The reform affects mineral rights, land use policies, reserve systems, and green development, reshaping both investment and production in the sector.</a:t>
            </a:r>
          </a:p>
        </p:txBody>
      </p:sp>
      <p:sp>
        <p:nvSpPr>
          <p:cNvPr id="20" name="Text 28"/>
          <p:cNvSpPr txBox="1"/>
          <p:nvPr>
            <p:custDataLst>
              <p:tags r:id="rId10"/>
            </p:custDataLst>
          </p:nvPr>
        </p:nvSpPr>
        <p:spPr>
          <a:xfrm>
            <a:off x="2630805" y="3260725"/>
            <a:ext cx="5939155" cy="1565275"/>
          </a:xfrm>
          <a:prstGeom prst="rect">
            <a:avLst/>
          </a:prstGeom>
          <a:noFill/>
        </p:spPr>
        <p:txBody>
          <a:bodyPr wrap="square" lIns="0" tIns="0" rIns="0" bIns="0" rtlCol="0" anchor="t">
            <a:noAutofit/>
          </a:bodyPr>
          <a:lstStyle/>
          <a:p>
            <a:pPr indent="0" algn="l" fontAlgn="auto">
              <a:lnSpc>
                <a:spcPct val="110000"/>
              </a:lnSpc>
              <a:buClrTx/>
              <a:buSzTx/>
              <a:buFontTx/>
              <a:buNone/>
            </a:pPr>
            <a:r>
              <a:rPr lang="en-US" altLang="zh-CN" sz="1000" dirty="0">
                <a:latin typeface="微软雅黑" panose="020B0503020204020204" charset="-122"/>
                <a:ea typeface="微软雅黑" panose="020B0503020204020204" charset="-122"/>
                <a:cs typeface="微软雅黑" panose="020B0503020204020204" charset="-122"/>
              </a:rPr>
              <a:t>        </a:t>
            </a:r>
            <a:r>
              <a:rPr lang="en-US" altLang="zh-CN" sz="1200" dirty="0">
                <a:latin typeface="Arial" panose="020B0604020202020204" pitchFamily="34" charset="0"/>
                <a:ea typeface="微软雅黑" panose="020B0503020204020204" charset="-122"/>
                <a:cs typeface="Arial" panose="020B0604020202020204" pitchFamily="34" charset="0"/>
              </a:rPr>
              <a:t>Shanxi began rectifying non-coal mines in 2019. The 2023 Daixian iron ore accident marked a turning point, leading to stricter safety measures. By 2024, widespread mine suspensions in Shanxi reduced alumina production capacity and significantly increased the use of imported ores. This was a key factor driving up alumina and bauxite prices in the fourth quarter of 2024.</a:t>
            </a:r>
          </a:p>
          <a:p>
            <a:pPr indent="0" algn="l" fontAlgn="auto">
              <a:lnSpc>
                <a:spcPct val="110000"/>
              </a:lnSpc>
              <a:buClrTx/>
              <a:buSzTx/>
              <a:buFontTx/>
              <a:buNone/>
            </a:pPr>
            <a:endParaRPr lang="en-US" altLang="zh-CN" sz="1200" dirty="0">
              <a:latin typeface="Arial" panose="020B0604020202020204" pitchFamily="34" charset="0"/>
              <a:ea typeface="微软雅黑" panose="020B0503020204020204" charset="-122"/>
              <a:cs typeface="Arial" panose="020B0604020202020204" pitchFamily="34" charset="0"/>
            </a:endParaRPr>
          </a:p>
          <a:p>
            <a:pPr indent="0" algn="l" fontAlgn="auto">
              <a:lnSpc>
                <a:spcPct val="110000"/>
              </a:lnSpc>
              <a:buClrTx/>
              <a:buSzTx/>
              <a:buFontTx/>
              <a:buNone/>
            </a:pPr>
            <a:r>
              <a:rPr lang="en-US" altLang="zh-CN" sz="1200" dirty="0">
                <a:latin typeface="Arial" panose="020B0604020202020204" pitchFamily="34" charset="0"/>
                <a:ea typeface="微软雅黑" panose="020B0503020204020204" charset="-122"/>
                <a:cs typeface="Arial" panose="020B0604020202020204" pitchFamily="34" charset="0"/>
              </a:rPr>
              <a:t>        From 2024 to 2026, the rectification continues, focusing on consolidating small mines. Mines with an annual capacity of less than 300,000 tonnes are being closed.</a:t>
            </a:r>
          </a:p>
        </p:txBody>
      </p:sp>
      <p:sp>
        <p:nvSpPr>
          <p:cNvPr id="23" name="椭圆 1"/>
          <p:cNvSpPr/>
          <p:nvPr>
            <p:custDataLst>
              <p:tags r:id="rId11"/>
            </p:custDataLst>
          </p:nvPr>
        </p:nvSpPr>
        <p:spPr>
          <a:xfrm>
            <a:off x="1396365" y="2064385"/>
            <a:ext cx="519430" cy="1036320"/>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1">
              <a:lumMod val="60000"/>
              <a:lumOff val="40000"/>
            </a:schemeClr>
          </a:solidFill>
          <a:ln w="25400" cap="flat" cmpd="sng" algn="ctr">
            <a:noFill/>
            <a:prstDash val="solid"/>
          </a:ln>
          <a:effectLst/>
        </p:spPr>
        <p:txBody>
          <a:bodyPr lIns="117199" tIns="58599" rIns="117199" bIns="58599" rtlCol="0" anchor="ctr"/>
          <a:lstStyle/>
          <a:p>
            <a:pPr algn="ctr">
              <a:defRPr/>
            </a:pPr>
            <a:endParaRPr lang="zh-CN" altLang="en-US" kern="0" dirty="0">
              <a:solidFill>
                <a:sysClr val="window" lastClr="FFFFFF"/>
              </a:solidFill>
              <a:ea typeface="微软雅黑" panose="020B0503020204020204" charset="-122"/>
            </a:endParaRPr>
          </a:p>
        </p:txBody>
      </p:sp>
      <p:sp>
        <p:nvSpPr>
          <p:cNvPr id="33" name="Text 5"/>
          <p:cNvSpPr txBox="1"/>
          <p:nvPr/>
        </p:nvSpPr>
        <p:spPr>
          <a:xfrm>
            <a:off x="1257935" y="203835"/>
            <a:ext cx="4745990" cy="830580"/>
          </a:xfrm>
          <a:prstGeom prst="rect">
            <a:avLst/>
          </a:prstGeom>
          <a:noFill/>
        </p:spPr>
        <p:txBody>
          <a:bodyPr wrap="square" lIns="939" tIns="489" rIns="939" bIns="489" rtlCol="0" anchor="t">
            <a:spAutoFit/>
          </a:bodyPr>
          <a:lstStyle/>
          <a:p>
            <a:pPr marL="0" indent="0" algn="l">
              <a:buNone/>
            </a:pPr>
            <a:r>
              <a:rPr lang="en-US" altLang="zh-CN" sz="1800" dirty="0">
                <a:solidFill>
                  <a:schemeClr val="tx1"/>
                </a:solidFill>
                <a:latin typeface="微软雅黑" panose="020B0503020204020204" charset="-122"/>
                <a:ea typeface="微软雅黑" panose="020B0503020204020204" charset="-122"/>
                <a:cs typeface="SourceHanSansSC-Medium" panose="020B0600000000000000" charset="-122"/>
                <a:sym typeface="+mn-ea"/>
              </a:rPr>
              <a:t>Current supply status and trends of domestic bauxite in Shanxi</a:t>
            </a:r>
          </a:p>
          <a:p>
            <a:pPr marL="0" indent="0" algn="l">
              <a:buNone/>
            </a:pPr>
            <a:endParaRPr lang="en-US" altLang="zh-CN" sz="18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50"/>
                                        <p:tgtEl>
                                          <p:spTgt spid="5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250"/>
                                        <p:tgtEl>
                                          <p:spTgt spid="59"/>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heel(1)">
                                      <p:cBhvr>
                                        <p:cTn id="15" dur="500"/>
                                        <p:tgtEl>
                                          <p:spTgt spid="61"/>
                                        </p:tgtEl>
                                      </p:cBhvr>
                                    </p:animEffect>
                                  </p:childTnLst>
                                </p:cTn>
                              </p:par>
                              <p:par>
                                <p:cTn id="16" presetID="22" presetClass="entr" presetSubtype="2" fill="hold" grpId="0" nodeType="withEffect">
                                  <p:stCondLst>
                                    <p:cond delay="500"/>
                                  </p:stCondLst>
                                  <p:childTnLst>
                                    <p:set>
                                      <p:cBhvr>
                                        <p:cTn id="17" dur="1" fill="hold">
                                          <p:stCondLst>
                                            <p:cond delay="0"/>
                                          </p:stCondLst>
                                        </p:cTn>
                                        <p:tgtEl>
                                          <p:spTgt spid="62"/>
                                        </p:tgtEl>
                                        <p:attrNameLst>
                                          <p:attrName>style.visibility</p:attrName>
                                        </p:attrNameLst>
                                      </p:cBhvr>
                                      <p:to>
                                        <p:strVal val="visible"/>
                                      </p:to>
                                    </p:set>
                                    <p:animEffect transition="in" filter="wipe(right)">
                                      <p:cBhvr>
                                        <p:cTn id="18" dur="250"/>
                                        <p:tgtEl>
                                          <p:spTgt spid="62"/>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left)">
                                      <p:cBhvr>
                                        <p:cTn id="22" dur="250"/>
                                        <p:tgtEl>
                                          <p:spTgt spid="63"/>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250"/>
                                        <p:tgtEl>
                                          <p:spTgt spid="65"/>
                                        </p:tgtEl>
                                      </p:cBhvr>
                                    </p:animEffect>
                                    <p:anim calcmode="lin" valueType="num">
                                      <p:cBhvr>
                                        <p:cTn id="27" dur="250" fill="hold"/>
                                        <p:tgtEl>
                                          <p:spTgt spid="65"/>
                                        </p:tgtEl>
                                        <p:attrNameLst>
                                          <p:attrName>ppt_x</p:attrName>
                                        </p:attrNameLst>
                                      </p:cBhvr>
                                      <p:tavLst>
                                        <p:tav tm="0">
                                          <p:val>
                                            <p:strVal val="#ppt_x"/>
                                          </p:val>
                                        </p:tav>
                                        <p:tav tm="100000">
                                          <p:val>
                                            <p:strVal val="#ppt_x"/>
                                          </p:val>
                                        </p:tav>
                                      </p:tavLst>
                                    </p:anim>
                                    <p:anim calcmode="lin" valueType="num">
                                      <p:cBhvr>
                                        <p:cTn id="28" dur="250" fill="hold"/>
                                        <p:tgtEl>
                                          <p:spTgt spid="6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250"/>
                                        <p:tgtEl>
                                          <p:spTgt spid="66"/>
                                        </p:tgtEl>
                                      </p:cBhvr>
                                    </p:animEffect>
                                    <p:anim calcmode="lin" valueType="num">
                                      <p:cBhvr>
                                        <p:cTn id="33" dur="250" fill="hold"/>
                                        <p:tgtEl>
                                          <p:spTgt spid="66"/>
                                        </p:tgtEl>
                                        <p:attrNameLst>
                                          <p:attrName>ppt_x</p:attrName>
                                        </p:attrNameLst>
                                      </p:cBhvr>
                                      <p:tavLst>
                                        <p:tav tm="0">
                                          <p:val>
                                            <p:strVal val="#ppt_x"/>
                                          </p:val>
                                        </p:tav>
                                        <p:tav tm="100000">
                                          <p:val>
                                            <p:strVal val="#ppt_x"/>
                                          </p:val>
                                        </p:tav>
                                      </p:tavLst>
                                    </p:anim>
                                    <p:anim calcmode="lin" valueType="num">
                                      <p:cBhvr>
                                        <p:cTn id="34" dur="250" fill="hold"/>
                                        <p:tgtEl>
                                          <p:spTgt spid="6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250"/>
                                        <p:tgtEl>
                                          <p:spTgt spid="19"/>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up)">
                                      <p:cBhvr>
                                        <p:cTn id="42"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1" grpId="0" bldLvl="0" animBg="1"/>
      <p:bldP spid="62" grpId="0" bldLvl="0" animBg="1"/>
      <p:bldP spid="63" grpId="0" bldLvl="0" animBg="1"/>
      <p:bldP spid="65" grpId="0"/>
      <p:bldP spid="66" grpId="0"/>
      <p:bldP spid="19" grpId="0" bldLvl="0" animBg="1"/>
      <p:bldP spid="2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6" name="Shape 14"/>
          <p:cNvSpPr/>
          <p:nvPr>
            <p:custDataLst>
              <p:tags r:id="rId1"/>
            </p:custDataLst>
          </p:nvPr>
        </p:nvSpPr>
        <p:spPr>
          <a:xfrm>
            <a:off x="4297045" y="2567305"/>
            <a:ext cx="1247140" cy="628650"/>
          </a:xfrm>
          <a:custGeom>
            <a:avLst/>
            <a:gdLst/>
            <a:ahLst/>
            <a:cxnLst/>
            <a:rect l="l" t="t" r="r" b="b"/>
            <a:pathLst>
              <a:path w="1864519" h="950119">
                <a:moveTo>
                  <a:pt x="323850" y="0"/>
                </a:moveTo>
                <a:lnTo>
                  <a:pt x="0" y="950595"/>
                </a:lnTo>
                <a:lnTo>
                  <a:pt x="1540192" y="950595"/>
                </a:lnTo>
                <a:lnTo>
                  <a:pt x="1864995" y="0"/>
                </a:lnTo>
                <a:close/>
              </a:path>
            </a:pathLst>
          </a:custGeom>
          <a:solidFill>
            <a:schemeClr val="bg1">
              <a:lumMod val="65000"/>
            </a:schemeClr>
          </a:solidFill>
        </p:spPr>
      </p:sp>
      <p:sp>
        <p:nvSpPr>
          <p:cNvPr id="18" name="Shape 16"/>
          <p:cNvSpPr/>
          <p:nvPr>
            <p:custDataLst>
              <p:tags r:id="rId2"/>
            </p:custDataLst>
          </p:nvPr>
        </p:nvSpPr>
        <p:spPr>
          <a:xfrm>
            <a:off x="3532505" y="2197100"/>
            <a:ext cx="1256665" cy="642620"/>
          </a:xfrm>
          <a:custGeom>
            <a:avLst/>
            <a:gdLst/>
            <a:ahLst/>
            <a:cxnLst/>
            <a:rect l="l" t="t" r="r" b="b"/>
            <a:pathLst>
              <a:path w="1864519" h="950119">
                <a:moveTo>
                  <a:pt x="323850" y="0"/>
                </a:moveTo>
                <a:lnTo>
                  <a:pt x="0" y="950595"/>
                </a:lnTo>
                <a:lnTo>
                  <a:pt x="1540192" y="950595"/>
                </a:lnTo>
                <a:lnTo>
                  <a:pt x="1864995" y="0"/>
                </a:lnTo>
                <a:close/>
              </a:path>
            </a:pathLst>
          </a:custGeom>
          <a:solidFill>
            <a:schemeClr val="accent1"/>
          </a:solidFill>
        </p:spPr>
      </p:sp>
      <p:sp>
        <p:nvSpPr>
          <p:cNvPr id="20" name="Shape 18"/>
          <p:cNvSpPr/>
          <p:nvPr>
            <p:custDataLst>
              <p:tags r:id="rId3"/>
            </p:custDataLst>
          </p:nvPr>
        </p:nvSpPr>
        <p:spPr>
          <a:xfrm>
            <a:off x="5486731" y="2839774"/>
            <a:ext cx="226419" cy="244843"/>
          </a:xfrm>
          <a:custGeom>
            <a:avLst/>
            <a:gdLst/>
            <a:ahLst/>
            <a:cxnLst/>
            <a:rect l="l" t="t" r="r" b="b"/>
            <a:pathLst>
              <a:path w="226419" h="244843">
                <a:moveTo>
                  <a:pt x="0" y="0"/>
                </a:moveTo>
                <a:lnTo>
                  <a:pt x="113348" y="0"/>
                </a:lnTo>
                <a:lnTo>
                  <a:pt x="226695" y="122873"/>
                </a:lnTo>
                <a:lnTo>
                  <a:pt x="113348" y="244793"/>
                </a:lnTo>
                <a:lnTo>
                  <a:pt x="0" y="244793"/>
                </a:lnTo>
                <a:lnTo>
                  <a:pt x="113348" y="122873"/>
                </a:lnTo>
                <a:close/>
              </a:path>
            </a:pathLst>
          </a:custGeom>
          <a:solidFill>
            <a:schemeClr val="bg1">
              <a:lumMod val="65000"/>
            </a:schemeClr>
          </a:solidFill>
        </p:spPr>
      </p:sp>
      <p:sp>
        <p:nvSpPr>
          <p:cNvPr id="21" name="Shape 19"/>
          <p:cNvSpPr/>
          <p:nvPr>
            <p:custDataLst>
              <p:tags r:id="rId4"/>
            </p:custDataLst>
          </p:nvPr>
        </p:nvSpPr>
        <p:spPr>
          <a:xfrm flipH="1">
            <a:off x="3380050" y="2257637"/>
            <a:ext cx="226419" cy="244843"/>
          </a:xfrm>
          <a:custGeom>
            <a:avLst/>
            <a:gdLst/>
            <a:ahLst/>
            <a:cxnLst/>
            <a:rect l="l" t="t" r="r" b="b"/>
            <a:pathLst>
              <a:path w="226419" h="244843">
                <a:moveTo>
                  <a:pt x="0" y="0"/>
                </a:moveTo>
                <a:lnTo>
                  <a:pt x="113348" y="0"/>
                </a:lnTo>
                <a:lnTo>
                  <a:pt x="226695" y="122873"/>
                </a:lnTo>
                <a:lnTo>
                  <a:pt x="113348" y="244793"/>
                </a:lnTo>
                <a:lnTo>
                  <a:pt x="0" y="244793"/>
                </a:lnTo>
                <a:lnTo>
                  <a:pt x="113348" y="122873"/>
                </a:lnTo>
                <a:close/>
              </a:path>
            </a:pathLst>
          </a:custGeom>
          <a:solidFill>
            <a:schemeClr val="accent1"/>
          </a:solidFill>
        </p:spPr>
      </p:sp>
      <p:pic>
        <p:nvPicPr>
          <p:cNvPr id="23" name="Image 1" descr="preencoded.png"/>
          <p:cNvPicPr>
            <a:picLocks noChangeAspect="1"/>
          </p:cNvPicPr>
          <p:nvPr>
            <p:custDataLst>
              <p:tags r:id="rId5"/>
            </p:custDataLst>
          </p:nvPr>
        </p:nvPicPr>
        <p:blipFill>
          <a:blip r:embed="rId10">
            <a:extLst>
              <a:ext uri="{96DAC541-7B7A-43D3-8B79-37D633B846F1}">
                <asvg:svgBlip xmlns:asvg="http://schemas.microsoft.com/office/drawing/2016/SVG/main" r:embed="rId11"/>
              </a:ext>
            </a:extLst>
          </a:blip>
          <a:stretch>
            <a:fillRect/>
          </a:stretch>
        </p:blipFill>
        <p:spPr>
          <a:xfrm>
            <a:off x="4711065" y="2720340"/>
            <a:ext cx="379730" cy="304800"/>
          </a:xfrm>
          <a:prstGeom prst="rect">
            <a:avLst/>
          </a:prstGeom>
        </p:spPr>
      </p:pic>
      <p:pic>
        <p:nvPicPr>
          <p:cNvPr id="24" name="Image 2" descr="preencoded.png"/>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3951605" y="2379980"/>
            <a:ext cx="345440" cy="276225"/>
          </a:xfrm>
          <a:prstGeom prst="rect">
            <a:avLst/>
          </a:prstGeom>
        </p:spPr>
      </p:pic>
      <p:sp>
        <p:nvSpPr>
          <p:cNvPr id="17" name="Text 28"/>
          <p:cNvSpPr txBox="1"/>
          <p:nvPr>
            <p:custDataLst>
              <p:tags r:id="rId7"/>
            </p:custDataLst>
          </p:nvPr>
        </p:nvSpPr>
        <p:spPr>
          <a:xfrm>
            <a:off x="494030" y="1360805"/>
            <a:ext cx="2731770" cy="1885315"/>
          </a:xfrm>
          <a:prstGeom prst="rect">
            <a:avLst/>
          </a:prstGeom>
          <a:noFill/>
        </p:spPr>
        <p:txBody>
          <a:bodyPr wrap="square" lIns="0" tIns="0" rIns="0" bIns="0" rtlCol="0" anchor="t">
            <a:noAutofit/>
          </a:bodyPr>
          <a:lstStyle/>
          <a:p>
            <a:pPr indent="0" algn="l" fontAlgn="auto">
              <a:lnSpc>
                <a:spcPct val="196000"/>
              </a:lnSpc>
              <a:buNone/>
            </a:pPr>
            <a:r>
              <a:rPr lang="en-US" altLang="zh-CN" sz="1050" dirty="0">
                <a:latin typeface="微软雅黑" panose="020B0503020204020204" charset="-122"/>
                <a:ea typeface="微软雅黑" panose="020B0503020204020204" charset="-122"/>
                <a:cs typeface="微软雅黑" panose="020B0503020204020204" charset="-122"/>
              </a:rPr>
              <a:t>       In recent years, the global grade of bauxite ore has declined significantly. The ore grade in China's major bauxite-producing regions has deteriorated severely. Taking Shanxi as an example, in 2019, the aluminum-to-silicon ratio of the mill feed could reach about 5. By 2026, the ratio is expected to drop to as low as 4, greatly increasing ore processing costs. The ore consumption rate has risen from 2.2 to 2.55.</a:t>
            </a:r>
          </a:p>
        </p:txBody>
      </p:sp>
      <p:pic>
        <p:nvPicPr>
          <p:cNvPr id="38" name="图片 11" descr="fe5178af63bdcb657818ac9094efdf72"/>
          <p:cNvPicPr>
            <a:picLocks noChangeAspect="1"/>
          </p:cNvPicPr>
          <p:nvPr/>
        </p:nvPicPr>
        <p:blipFill>
          <a:blip r:embed="rId14"/>
          <a:stretch>
            <a:fillRect/>
          </a:stretch>
        </p:blipFill>
        <p:spPr>
          <a:xfrm>
            <a:off x="5757545" y="1360805"/>
            <a:ext cx="3314700" cy="2453005"/>
          </a:xfrm>
          <a:prstGeom prst="rect">
            <a:avLst/>
          </a:prstGeom>
        </p:spPr>
      </p:pic>
      <p:sp>
        <p:nvSpPr>
          <p:cNvPr id="39" name="文本框 38"/>
          <p:cNvSpPr txBox="1"/>
          <p:nvPr/>
        </p:nvSpPr>
        <p:spPr>
          <a:xfrm>
            <a:off x="5713095" y="1071245"/>
            <a:ext cx="2873375" cy="368300"/>
          </a:xfrm>
          <a:prstGeom prst="rect">
            <a:avLst/>
          </a:prstGeom>
        </p:spPr>
        <p:txBody>
          <a:bodyPr wrap="square">
            <a:spAutoFit/>
          </a:bodyPr>
          <a:lstStyle/>
          <a:p>
            <a:pPr algn="ctr" defTabSz="266700"/>
            <a:r>
              <a:rPr lang="en-US" altLang="zh-CN" sz="900">
                <a:latin typeface="微软雅黑" panose="020B0503020204020204" charset="-122"/>
                <a:ea typeface="微软雅黑" panose="020B0503020204020204" charset="-122"/>
              </a:rPr>
              <a:t>Figure 6: Trend of the Feed Grade (Al/Si Ratio) of Local Bauxite Ore in Shanxi</a:t>
            </a: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19" name="Text 5"/>
          <p:cNvSpPr txBox="1"/>
          <p:nvPr/>
        </p:nvSpPr>
        <p:spPr>
          <a:xfrm>
            <a:off x="1257935" y="203835"/>
            <a:ext cx="3832860" cy="276860"/>
          </a:xfrm>
          <a:prstGeom prst="rect">
            <a:avLst/>
          </a:prstGeom>
          <a:noFill/>
        </p:spPr>
        <p:txBody>
          <a:bodyPr wrap="square" lIns="939" tIns="489" rIns="939" bIns="489" rtlCol="0" anchor="t">
            <a:spAutoFit/>
          </a:bodyPr>
          <a:lstStyle/>
          <a:p>
            <a:pPr marL="0" indent="0" algn="l">
              <a:buNone/>
            </a:pPr>
            <a:r>
              <a:rPr lang="en-US" altLang="zh-CN" sz="1800" dirty="0">
                <a:solidFill>
                  <a:schemeClr val="tx1"/>
                </a:solidFill>
                <a:latin typeface="微软雅黑" panose="020B0503020204020204" charset="-122"/>
                <a:ea typeface="微软雅黑" panose="020B0503020204020204" charset="-122"/>
                <a:cs typeface="SourceHanSansSC-Medium" panose="020B0600000000000000" charset="-122"/>
                <a:sym typeface="+mn-ea"/>
              </a:rPr>
              <a:t>Significant decline in ore grade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aphicFrame>
        <p:nvGraphicFramePr>
          <p:cNvPr id="41" name="表格 40"/>
          <p:cNvGraphicFramePr/>
          <p:nvPr>
            <p:custDataLst>
              <p:tags r:id="rId1"/>
            </p:custDataLst>
            <p:extLst>
              <p:ext uri="{D42A27DB-BD31-4B8C-83A1-F6EECF244321}">
                <p14:modId xmlns:p14="http://schemas.microsoft.com/office/powerpoint/2010/main" val="3409462678"/>
              </p:ext>
            </p:extLst>
          </p:nvPr>
        </p:nvGraphicFramePr>
        <p:xfrm>
          <a:off x="742315" y="798195"/>
          <a:ext cx="7881620" cy="4255391"/>
        </p:xfrm>
        <a:graphic>
          <a:graphicData uri="http://schemas.openxmlformats.org/drawingml/2006/table">
            <a:tbl>
              <a:tblPr/>
              <a:tblGrid>
                <a:gridCol w="887095">
                  <a:extLst>
                    <a:ext uri="{9D8B030D-6E8A-4147-A177-3AD203B41FA5}">
                      <a16:colId xmlns:a16="http://schemas.microsoft.com/office/drawing/2014/main" val="20000"/>
                    </a:ext>
                  </a:extLst>
                </a:gridCol>
                <a:gridCol w="1325245">
                  <a:extLst>
                    <a:ext uri="{9D8B030D-6E8A-4147-A177-3AD203B41FA5}">
                      <a16:colId xmlns:a16="http://schemas.microsoft.com/office/drawing/2014/main" val="20001"/>
                    </a:ext>
                  </a:extLst>
                </a:gridCol>
                <a:gridCol w="1372235">
                  <a:extLst>
                    <a:ext uri="{9D8B030D-6E8A-4147-A177-3AD203B41FA5}">
                      <a16:colId xmlns:a16="http://schemas.microsoft.com/office/drawing/2014/main" val="20002"/>
                    </a:ext>
                  </a:extLst>
                </a:gridCol>
                <a:gridCol w="1849120">
                  <a:extLst>
                    <a:ext uri="{9D8B030D-6E8A-4147-A177-3AD203B41FA5}">
                      <a16:colId xmlns:a16="http://schemas.microsoft.com/office/drawing/2014/main" val="20003"/>
                    </a:ext>
                  </a:extLst>
                </a:gridCol>
                <a:gridCol w="2447925">
                  <a:extLst>
                    <a:ext uri="{9D8B030D-6E8A-4147-A177-3AD203B41FA5}">
                      <a16:colId xmlns:a16="http://schemas.microsoft.com/office/drawing/2014/main" val="20004"/>
                    </a:ext>
                  </a:extLst>
                </a:gridCol>
              </a:tblGrid>
              <a:tr h="654050">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Top-Level </a:t>
                      </a:r>
                    </a:p>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Framework</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Further Strengthening Mine Work Safety Measures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Provincial Government, June 2024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Non-coal mine rectification: "three batches"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One batch to be closed and eliminated, one batch to be integrated and reorganized, and one batch to be upgraded and improved.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0"/>
                  </a:ext>
                </a:extLst>
              </a:tr>
              <a:tr h="912495">
                <a:tc>
                  <a:txBody>
                    <a:bodyPr/>
                    <a:lstStyle/>
                    <a:p>
                      <a:pPr algn="ctr">
                        <a:lnSpc>
                          <a:spcPts val="1500"/>
                        </a:lnSpc>
                        <a:buClrTx/>
                        <a:buSzTx/>
                        <a:buFontTx/>
                      </a:pPr>
                      <a:endParaRPr lang="en-US" altLang="zh-CN" sz="1100" b="0" i="0">
                        <a:solidFill>
                          <a:srgbClr val="0F1115"/>
                        </a:solidFill>
                        <a:latin typeface="Calibri" panose="020F0502020204030204" charset="0"/>
                        <a:ea typeface="quote-cjk-patch"/>
                        <a:cs typeface="Calibri" panose="020F050202020403020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2026 Work Safety </a:t>
                      </a:r>
                    </a:p>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Notice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Jin Zheng Fa [2026] No. 1, Jan 2026 (</a:t>
                      </a:r>
                      <a:r>
                        <a:rPr lang="en-US" altLang="zh-CN" sz="1100" b="0" i="0">
                          <a:solidFill>
                            <a:srgbClr val="0F1115"/>
                          </a:solidFill>
                          <a:latin typeface="Calibri" panose="020F0502020204030204" charset="0"/>
                          <a:ea typeface="宋体" panose="02010600030101010101" pitchFamily="2" charset="-122"/>
                          <a:cs typeface="Calibri" panose="020F0502020204030204" charset="0"/>
                        </a:rPr>
                        <a:t>Issued by the People's Government of Shanxi Province)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Annual deployment of key tasks for non-coal mine rectification</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Smart mines, hazard surveys, full online monitoring</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614045">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Quantity &amp; Scale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Reduce quantity, improve quality of non-coal mines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dirty="0">
                          <a:solidFill>
                            <a:srgbClr val="0F1115"/>
                          </a:solidFill>
                          <a:latin typeface="Calibri" panose="020F0502020204030204" charset="0"/>
                          <a:ea typeface="quote-cjk-patch"/>
                          <a:cs typeface="Calibri" panose="020F0502020204030204" charset="0"/>
                        </a:rPr>
                        <a:t>Provincial deployment, 2024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Reduction of underground mines, increase in the proportion of large and medium-sized mines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By the end of 2024: underground mines ↓≥20% from 2022; large/medium share ↑≥15%</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869315">
                <a:tc>
                  <a:txBody>
                    <a:bodyPr/>
                    <a:lstStyle/>
                    <a:p>
                      <a:pPr algn="ctr">
                        <a:lnSpc>
                          <a:spcPts val="1500"/>
                        </a:lnSpc>
                        <a:buClrTx/>
                        <a:buSzTx/>
                        <a:buFontTx/>
                      </a:pPr>
                      <a:endParaRPr lang="en-US" altLang="zh-CN" sz="1100" b="0" i="0">
                        <a:solidFill>
                          <a:srgbClr val="0F1115"/>
                        </a:solidFill>
                        <a:latin typeface="Calibri" panose="020F0502020204030204" charset="0"/>
                        <a:ea typeface="quote-cjk-patch"/>
                        <a:cs typeface="Calibri" panose="020F0502020204030204" charset="0"/>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Minimum construction scale threshold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Provincial Department of Natural Resources, Feb 2024</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Strict control over small mines — no approval for small-scale new construction or expansion/renovation.</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Bauxite mines &lt;300kt/year not approved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885825">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Integration</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Integration standards for non-coal mines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Provincial requirement</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Mines with multiple operators on the same ore body, insufficient safety distance, or substandard scale must be integrated.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dirty="0">
                          <a:solidFill>
                            <a:srgbClr val="0F1115"/>
                          </a:solidFill>
                          <a:latin typeface="Calibri" panose="020F0502020204030204" charset="0"/>
                          <a:ea typeface="quote-cjk-patch"/>
                          <a:cs typeface="Calibri" panose="020F0502020204030204" charset="0"/>
                        </a:rPr>
                        <a:t>Achieve "five unifications": rights, planning, operator, system, management; unified mine, permit, and system</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3" name="文本框 42"/>
          <p:cNvSpPr txBox="1"/>
          <p:nvPr/>
        </p:nvSpPr>
        <p:spPr>
          <a:xfrm>
            <a:off x="3077845" y="480695"/>
            <a:ext cx="3043555" cy="271145"/>
          </a:xfrm>
          <a:prstGeom prst="rect">
            <a:avLst/>
          </a:prstGeom>
        </p:spPr>
        <p:txBody>
          <a:bodyPr>
            <a:noAutofit/>
          </a:bodyPr>
          <a:lstStyle/>
          <a:p>
            <a:pPr marL="0" indent="0" algn="ctr" defTabSz="266700">
              <a:lnSpc>
                <a:spcPct val="120000"/>
              </a:lnSpc>
              <a:spcBef>
                <a:spcPts val="600"/>
              </a:spcBef>
              <a:spcAft>
                <a:spcPts val="600"/>
              </a:spcAft>
            </a:pPr>
            <a:r>
              <a:rPr lang="en-US" altLang="zh-CN" sz="900">
                <a:latin typeface="微软雅黑" panose="020B0503020204020204" charset="-122"/>
                <a:ea typeface="微软雅黑" panose="020B0503020204020204" charset="-122"/>
              </a:rPr>
              <a:t>Table 3: Non-Coal Mine Policies in Shanxi</a:t>
            </a:r>
          </a:p>
        </p:txBody>
      </p:sp>
      <p:sp>
        <p:nvSpPr>
          <p:cNvPr id="16" name="Text 5"/>
          <p:cNvSpPr txBox="1"/>
          <p:nvPr/>
        </p:nvSpPr>
        <p:spPr>
          <a:xfrm>
            <a:off x="1257935" y="203835"/>
            <a:ext cx="3832860" cy="276860"/>
          </a:xfrm>
          <a:prstGeom prst="rect">
            <a:avLst/>
          </a:prstGeom>
          <a:noFill/>
        </p:spPr>
        <p:txBody>
          <a:bodyPr wrap="square" lIns="939" tIns="489" rIns="939" bIns="489" rtlCol="0" anchor="t">
            <a:spAutoFit/>
          </a:bodyPr>
          <a:lstStyle/>
          <a:p>
            <a:pPr marL="0" indent="0" algn="l">
              <a:buNone/>
            </a:pPr>
            <a:r>
              <a:rPr lang="en-US" altLang="zh-CN" dirty="0">
                <a:latin typeface="微软雅黑" panose="020B0503020204020204" charset="-122"/>
                <a:ea typeface="微软雅黑" panose="020B0503020204020204" charset="-122"/>
                <a:cs typeface="SourceHanSansSC-Medium" panose="020B0600000000000000" charset="-122"/>
                <a:sym typeface="+mn-ea"/>
              </a:rPr>
              <a:t>Significant decline in ore grade</a:t>
            </a:r>
            <a:endParaRPr lang="zh-CN" altLang="en-US" sz="18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aphicFrame>
        <p:nvGraphicFramePr>
          <p:cNvPr id="41" name="表格 40"/>
          <p:cNvGraphicFramePr/>
          <p:nvPr>
            <p:custDataLst>
              <p:tags r:id="rId1"/>
            </p:custDataLst>
            <p:extLst>
              <p:ext uri="{D42A27DB-BD31-4B8C-83A1-F6EECF244321}">
                <p14:modId xmlns:p14="http://schemas.microsoft.com/office/powerpoint/2010/main" val="3277123980"/>
              </p:ext>
            </p:extLst>
          </p:nvPr>
        </p:nvGraphicFramePr>
        <p:xfrm>
          <a:off x="743585" y="882650"/>
          <a:ext cx="7714615" cy="3862769"/>
        </p:xfrm>
        <a:graphic>
          <a:graphicData uri="http://schemas.openxmlformats.org/drawingml/2006/table">
            <a:tbl>
              <a:tblPr/>
              <a:tblGrid>
                <a:gridCol w="868680">
                  <a:extLst>
                    <a:ext uri="{9D8B030D-6E8A-4147-A177-3AD203B41FA5}">
                      <a16:colId xmlns:a16="http://schemas.microsoft.com/office/drawing/2014/main" val="20000"/>
                    </a:ext>
                  </a:extLst>
                </a:gridCol>
                <a:gridCol w="1342390">
                  <a:extLst>
                    <a:ext uri="{9D8B030D-6E8A-4147-A177-3AD203B41FA5}">
                      <a16:colId xmlns:a16="http://schemas.microsoft.com/office/drawing/2014/main" val="20001"/>
                    </a:ext>
                  </a:extLst>
                </a:gridCol>
                <a:gridCol w="1364615">
                  <a:extLst>
                    <a:ext uri="{9D8B030D-6E8A-4147-A177-3AD203B41FA5}">
                      <a16:colId xmlns:a16="http://schemas.microsoft.com/office/drawing/2014/main" val="20002"/>
                    </a:ext>
                  </a:extLst>
                </a:gridCol>
                <a:gridCol w="1743075">
                  <a:extLst>
                    <a:ext uri="{9D8B030D-6E8A-4147-A177-3AD203B41FA5}">
                      <a16:colId xmlns:a16="http://schemas.microsoft.com/office/drawing/2014/main" val="20003"/>
                    </a:ext>
                  </a:extLst>
                </a:gridCol>
                <a:gridCol w="2395855">
                  <a:extLst>
                    <a:ext uri="{9D8B030D-6E8A-4147-A177-3AD203B41FA5}">
                      <a16:colId xmlns:a16="http://schemas.microsoft.com/office/drawing/2014/main" val="20004"/>
                    </a:ext>
                  </a:extLst>
                </a:gridCol>
              </a:tblGrid>
              <a:tr h="932180">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Closure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Closure &amp; elimination standards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a:solidFill>
                            <a:srgbClr val="0F1115"/>
                          </a:solidFill>
                          <a:latin typeface="Calibri" panose="020F0502020204030204" charset="0"/>
                          <a:ea typeface="quote-cjk-patch"/>
                          <a:cs typeface="Calibri" panose="020F0502020204030204" charset="0"/>
                          <a:sym typeface="+mn-ea"/>
                        </a:rPr>
                        <a:t>Departments of </a:t>
                      </a:r>
                      <a:r>
                        <a:rPr lang="en-US" altLang="zh-CN" sz="1100" b="0" i="0">
                          <a:solidFill>
                            <a:srgbClr val="0F1115"/>
                          </a:solidFill>
                          <a:latin typeface="Calibri" panose="020F0502020204030204" charset="0"/>
                          <a:ea typeface="quote-cjk-patch"/>
                          <a:cs typeface="Calibri" panose="020F0502020204030204" charset="0"/>
                        </a:rPr>
                        <a:t>Provincial Emergency Management  &amp; Natural Resources </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Directly close mines without permits, boundary violations, failed rectification, or depleted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Unlicensed mining, still non-compliant after suspension and rectification, refusal to rectify eliminated processes → legally closed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0"/>
                  </a:ext>
                </a:extLst>
              </a:tr>
              <a:tr h="935355">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Safety Approval</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Safety facility approval management</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dirty="0">
                          <a:solidFill>
                            <a:srgbClr val="0F1115"/>
                          </a:solidFill>
                          <a:latin typeface="Calibri" panose="020F0502020204030204" charset="0"/>
                          <a:ea typeface="quote-cjk-patch"/>
                          <a:cs typeface="Calibri" panose="020F0502020204030204" charset="0"/>
                        </a:rPr>
                        <a:t>Jin Ying Ji Fa [2023] No. 200, etc. (Issued by Shanxi Provincial Department of Emergency Management)</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High-risk mines → provincial approval; strict control on construction projects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Underground mines, high-slope open pits, and tailings ponds → provincial approval;  capital construction projects limited to once, no more than 1 year</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998220">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Tailings Ponds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Tailings pond rectification policies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Provincial mine safety measures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Tailings ponds only decrease, not increase; strict control over new construction; mandatory closure within time limit</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No new "overhead ponds"; no new/expansion within 3km of Yellow River main stream / 1km of tributary; ponds idle &gt;3 years </a:t>
                      </a:r>
                      <a:r>
                        <a:rPr lang="en-US" altLang="zh-CN" sz="1100">
                          <a:solidFill>
                            <a:srgbClr val="0F1115"/>
                          </a:solidFill>
                          <a:latin typeface="Calibri" panose="020F0502020204030204" charset="0"/>
                          <a:ea typeface="quote-cjk-patch"/>
                          <a:cs typeface="Calibri" panose="020F0502020204030204" charset="0"/>
                          <a:sym typeface="+mn-ea"/>
                        </a:rPr>
                        <a:t>→ </a:t>
                      </a:r>
                      <a:r>
                        <a:rPr lang="en-US" altLang="zh-CN" sz="1100" b="0" i="0">
                          <a:solidFill>
                            <a:srgbClr val="0F1115"/>
                          </a:solidFill>
                          <a:latin typeface="Calibri" panose="020F0502020204030204" charset="0"/>
                          <a:ea typeface="quote-cjk-patch"/>
                          <a:cs typeface="Calibri" panose="020F0502020204030204" charset="0"/>
                        </a:rPr>
                        <a:t>closed &amp; deregistered</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800100">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2026 Priorities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2026 key tasks for non-coal mines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Jin Zheng Fa [2026] No. 1</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a:solidFill>
                            <a:srgbClr val="0F1115"/>
                          </a:solidFill>
                          <a:latin typeface="Calibri" panose="020F0502020204030204" charset="0"/>
                          <a:ea typeface="quote-cjk-patch"/>
                          <a:cs typeface="Calibri" panose="020F0502020204030204" charset="0"/>
                        </a:rPr>
                        <a:t>Intelligent construction, hidden hazards, online monitoring, tailings pond closure</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a:lnSpc>
                          <a:spcPts val="1500"/>
                        </a:lnSpc>
                        <a:buClrTx/>
                        <a:buSzTx/>
                        <a:buFontTx/>
                      </a:pPr>
                      <a:r>
                        <a:rPr lang="en-US" altLang="zh-CN" sz="1100" b="0" i="0" dirty="0">
                          <a:solidFill>
                            <a:srgbClr val="0F1115"/>
                          </a:solidFill>
                          <a:latin typeface="Calibri" panose="020F0502020204030204" charset="0"/>
                          <a:ea typeface="quote-cjk-patch"/>
                          <a:cs typeface="Calibri" panose="020F0502020204030204" charset="0"/>
                        </a:rPr>
                        <a:t>Full online monitoring for active underground mines; close &amp; deregister tailings ponds overdue or idle &gt;3 years</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3" name="文本框 42"/>
          <p:cNvSpPr txBox="1"/>
          <p:nvPr/>
        </p:nvSpPr>
        <p:spPr>
          <a:xfrm>
            <a:off x="3077845" y="549910"/>
            <a:ext cx="3043555" cy="271145"/>
          </a:xfrm>
          <a:prstGeom prst="rect">
            <a:avLst/>
          </a:prstGeom>
        </p:spPr>
        <p:txBody>
          <a:bodyPr>
            <a:noAutofit/>
          </a:bodyPr>
          <a:lstStyle/>
          <a:p>
            <a:pPr marL="0" indent="0" algn="ctr" defTabSz="266700">
              <a:lnSpc>
                <a:spcPct val="120000"/>
              </a:lnSpc>
              <a:spcBef>
                <a:spcPts val="600"/>
              </a:spcBef>
              <a:spcAft>
                <a:spcPts val="600"/>
              </a:spcAft>
            </a:pPr>
            <a:r>
              <a:rPr lang="en-US" altLang="zh-CN" sz="900">
                <a:latin typeface="微软雅黑" panose="020B0503020204020204" charset="-122"/>
                <a:ea typeface="微软雅黑" panose="020B0503020204020204" charset="-122"/>
              </a:rPr>
              <a:t>Table 3: Non-Coal Mine Policies in Shanxi</a:t>
            </a:r>
          </a:p>
        </p:txBody>
      </p:sp>
      <p:sp>
        <p:nvSpPr>
          <p:cNvPr id="16" name="Text 5"/>
          <p:cNvSpPr txBox="1"/>
          <p:nvPr/>
        </p:nvSpPr>
        <p:spPr>
          <a:xfrm>
            <a:off x="1257935" y="203835"/>
            <a:ext cx="3832860" cy="276860"/>
          </a:xfrm>
          <a:prstGeom prst="rect">
            <a:avLst/>
          </a:prstGeom>
          <a:noFill/>
        </p:spPr>
        <p:txBody>
          <a:bodyPr wrap="square" lIns="939" tIns="489" rIns="939" bIns="489" rtlCol="0" anchor="t">
            <a:spAutoFit/>
          </a:bodyPr>
          <a:lstStyle/>
          <a:p>
            <a:pPr marL="0" indent="0" algn="l">
              <a:buNone/>
            </a:pPr>
            <a:r>
              <a:rPr lang="en-US" altLang="zh-CN" dirty="0">
                <a:latin typeface="微软雅黑" panose="020B0503020204020204" charset="-122"/>
                <a:ea typeface="微软雅黑" panose="020B0503020204020204" charset="-122"/>
                <a:cs typeface="SourceHanSansSC-Medium" panose="020B0600000000000000" charset="-122"/>
                <a:sym typeface="+mn-ea"/>
              </a:rPr>
              <a:t>Significant decline in ore grade</a:t>
            </a:r>
            <a:endParaRPr lang="zh-CN" altLang="en-US" sz="18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aphicFrame>
        <p:nvGraphicFramePr>
          <p:cNvPr id="16" name="表格 15"/>
          <p:cNvGraphicFramePr/>
          <p:nvPr>
            <p:custDataLst>
              <p:tags r:id="rId1"/>
            </p:custDataLst>
            <p:extLst>
              <p:ext uri="{D42A27DB-BD31-4B8C-83A1-F6EECF244321}">
                <p14:modId xmlns:p14="http://schemas.microsoft.com/office/powerpoint/2010/main" val="2340666542"/>
              </p:ext>
            </p:extLst>
          </p:nvPr>
        </p:nvGraphicFramePr>
        <p:xfrm>
          <a:off x="1795145" y="876935"/>
          <a:ext cx="7237095" cy="4026535"/>
        </p:xfrm>
        <a:graphic>
          <a:graphicData uri="http://schemas.openxmlformats.org/drawingml/2006/table">
            <a:tbl>
              <a:tblPr/>
              <a:tblGrid>
                <a:gridCol w="262890">
                  <a:extLst>
                    <a:ext uri="{9D8B030D-6E8A-4147-A177-3AD203B41FA5}">
                      <a16:colId xmlns:a16="http://schemas.microsoft.com/office/drawing/2014/main" val="20000"/>
                    </a:ext>
                  </a:extLst>
                </a:gridCol>
                <a:gridCol w="883920">
                  <a:extLst>
                    <a:ext uri="{9D8B030D-6E8A-4147-A177-3AD203B41FA5}">
                      <a16:colId xmlns:a16="http://schemas.microsoft.com/office/drawing/2014/main" val="20001"/>
                    </a:ext>
                  </a:extLst>
                </a:gridCol>
                <a:gridCol w="681355">
                  <a:extLst>
                    <a:ext uri="{9D8B030D-6E8A-4147-A177-3AD203B41FA5}">
                      <a16:colId xmlns:a16="http://schemas.microsoft.com/office/drawing/2014/main" val="20002"/>
                    </a:ext>
                  </a:extLst>
                </a:gridCol>
                <a:gridCol w="585470">
                  <a:extLst>
                    <a:ext uri="{9D8B030D-6E8A-4147-A177-3AD203B41FA5}">
                      <a16:colId xmlns:a16="http://schemas.microsoft.com/office/drawing/2014/main" val="20003"/>
                    </a:ext>
                  </a:extLst>
                </a:gridCol>
                <a:gridCol w="944880">
                  <a:extLst>
                    <a:ext uri="{9D8B030D-6E8A-4147-A177-3AD203B41FA5}">
                      <a16:colId xmlns:a16="http://schemas.microsoft.com/office/drawing/2014/main" val="20004"/>
                    </a:ext>
                  </a:extLst>
                </a:gridCol>
                <a:gridCol w="1660525">
                  <a:extLst>
                    <a:ext uri="{9D8B030D-6E8A-4147-A177-3AD203B41FA5}">
                      <a16:colId xmlns:a16="http://schemas.microsoft.com/office/drawing/2014/main" val="20005"/>
                    </a:ext>
                  </a:extLst>
                </a:gridCol>
                <a:gridCol w="426085">
                  <a:extLst>
                    <a:ext uri="{9D8B030D-6E8A-4147-A177-3AD203B41FA5}">
                      <a16:colId xmlns:a16="http://schemas.microsoft.com/office/drawing/2014/main" val="20006"/>
                    </a:ext>
                  </a:extLst>
                </a:gridCol>
                <a:gridCol w="629920">
                  <a:extLst>
                    <a:ext uri="{9D8B030D-6E8A-4147-A177-3AD203B41FA5}">
                      <a16:colId xmlns:a16="http://schemas.microsoft.com/office/drawing/2014/main" val="20007"/>
                    </a:ext>
                  </a:extLst>
                </a:gridCol>
                <a:gridCol w="561975">
                  <a:extLst>
                    <a:ext uri="{9D8B030D-6E8A-4147-A177-3AD203B41FA5}">
                      <a16:colId xmlns:a16="http://schemas.microsoft.com/office/drawing/2014/main" val="20008"/>
                    </a:ext>
                  </a:extLst>
                </a:gridCol>
                <a:gridCol w="600075">
                  <a:extLst>
                    <a:ext uri="{9D8B030D-6E8A-4147-A177-3AD203B41FA5}">
                      <a16:colId xmlns:a16="http://schemas.microsoft.com/office/drawing/2014/main" val="20009"/>
                    </a:ext>
                  </a:extLst>
                </a:gridCol>
              </a:tblGrid>
              <a:tr h="751205">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No.</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Mine Name</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Type of Mining Rights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Transacti-on Date</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Winning Bidder</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Mineral Reserves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Starting Bid Price (RMB)</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Total Transaction Price (100 million)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Equivalent Price per Ton (RMB/ton)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lnSpc>
                          <a:spcPts val="1100"/>
                        </a:lnSpc>
                        <a:spcBef>
                          <a:spcPct val="0"/>
                        </a:spcBef>
                        <a:spcAft>
                          <a:spcPct val="0"/>
                        </a:spcAft>
                      </a:pPr>
                      <a:r>
                        <a:rPr lang="en-US" altLang="zh-CN" sz="900" b="1" i="0">
                          <a:solidFill>
                            <a:srgbClr val="000000"/>
                          </a:solidFill>
                          <a:latin typeface="微软雅黑" panose="020B0503020204020204" charset="-122"/>
                          <a:ea typeface="微软雅黑" panose="020B0503020204020204" charset="-122"/>
                        </a:rPr>
                        <a:t>Concession Period (years)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extLst>
                  <a:ext uri="{0D108BD9-81ED-4DB2-BD59-A6C34878D82A}">
                    <a16:rowId xmlns:a16="http://schemas.microsoft.com/office/drawing/2014/main" val="10000"/>
                  </a:ext>
                </a:extLst>
              </a:tr>
              <a:tr h="751205">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dirty="0">
                          <a:solidFill>
                            <a:srgbClr val="000000"/>
                          </a:solidFill>
                          <a:latin typeface="微软雅黑" panose="020B0503020204020204" charset="-122"/>
                          <a:ea typeface="微软雅黑" panose="020B0503020204020204" charset="-122"/>
                        </a:rPr>
                        <a:t> </a:t>
                      </a:r>
                      <a:r>
                        <a:rPr lang="en-US" altLang="zh-CN" sz="1000" i="0" dirty="0" err="1">
                          <a:solidFill>
                            <a:srgbClr val="000000"/>
                          </a:solidFill>
                          <a:latin typeface="微软雅黑" panose="020B0503020204020204" charset="-122"/>
                          <a:ea typeface="微软雅黑" panose="020B0503020204020204" charset="-122"/>
                        </a:rPr>
                        <a:t>Xiazhaolin</a:t>
                      </a:r>
                      <a:r>
                        <a:rPr lang="en-US" altLang="zh-CN" sz="1000" i="0" dirty="0">
                          <a:solidFill>
                            <a:srgbClr val="000000"/>
                          </a:solidFill>
                          <a:latin typeface="微软雅黑" panose="020B0503020204020204" charset="-122"/>
                          <a:ea typeface="微软雅黑" panose="020B0503020204020204" charset="-122"/>
                        </a:rPr>
                        <a:t> Block Bauxite Mine, Zhongyang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Mining Rights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2024/10/1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Ningbo Kunye Trading Co., 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Bauxite: 18.34 Mt (Grade: Al</a:t>
                      </a:r>
                      <a:r>
                        <a:rPr lang="en-US" altLang="zh-CN" sz="1000" i="0" baseline="-25000">
                          <a:solidFill>
                            <a:srgbClr val="000000"/>
                          </a:solidFill>
                          <a:latin typeface="微软雅黑" panose="020B0503020204020204" charset="-122"/>
                          <a:ea typeface="微软雅黑" panose="020B0503020204020204" charset="-122"/>
                        </a:rPr>
                        <a:t>2</a:t>
                      </a:r>
                      <a:r>
                        <a:rPr lang="en-US" altLang="zh-CN" sz="1000" i="0">
                          <a:solidFill>
                            <a:srgbClr val="000000"/>
                          </a:solidFill>
                          <a:latin typeface="微软雅黑" panose="020B0503020204020204" charset="-122"/>
                          <a:ea typeface="微软雅黑" panose="020B0503020204020204" charset="-122"/>
                        </a:rPr>
                        <a:t>O</a:t>
                      </a:r>
                      <a:r>
                        <a:rPr lang="en-US" altLang="zh-CN" sz="1000" i="0" baseline="-25000">
                          <a:solidFill>
                            <a:srgbClr val="000000"/>
                          </a:solidFill>
                          <a:latin typeface="微软雅黑" panose="020B0503020204020204" charset="-122"/>
                          <a:ea typeface="微软雅黑" panose="020B0503020204020204" charset="-122"/>
                        </a:rPr>
                        <a:t>3</a:t>
                      </a:r>
                      <a:r>
                        <a:rPr lang="en-US" altLang="zh-CN" sz="1000" i="0">
                          <a:solidFill>
                            <a:srgbClr val="000000"/>
                          </a:solidFill>
                          <a:latin typeface="微软雅黑" panose="020B0503020204020204" charset="-122"/>
                          <a:ea typeface="微软雅黑" panose="020B0503020204020204" charset="-122"/>
                        </a:rPr>
                        <a:t> 64.93%); Hard clay rock: 28.214 Mt; Shanxi-type iron ore: 6.73 Mt; Gallium metal: 1,357.6 tons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1.7 million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45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245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563880">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dirty="0" err="1">
                          <a:solidFill>
                            <a:srgbClr val="000000"/>
                          </a:solidFill>
                          <a:latin typeface="微软雅黑" panose="020B0503020204020204" charset="-122"/>
                          <a:ea typeface="微软雅黑" panose="020B0503020204020204" charset="-122"/>
                        </a:rPr>
                        <a:t>Xuanfengwo</a:t>
                      </a:r>
                      <a:r>
                        <a:rPr lang="en-US" altLang="zh-CN" sz="1000" i="0" dirty="0">
                          <a:solidFill>
                            <a:srgbClr val="000000"/>
                          </a:solidFill>
                          <a:latin typeface="微软雅黑" panose="020B0503020204020204" charset="-122"/>
                          <a:ea typeface="微软雅黑" panose="020B0503020204020204" charset="-122"/>
                        </a:rPr>
                        <a:t> Block Bauxite Mine, </a:t>
                      </a:r>
                      <a:r>
                        <a:rPr lang="en-US" altLang="zh-CN" sz="1000" i="0" dirty="0" err="1">
                          <a:solidFill>
                            <a:srgbClr val="000000"/>
                          </a:solidFill>
                          <a:latin typeface="微软雅黑" panose="020B0503020204020204" charset="-122"/>
                          <a:ea typeface="微软雅黑" panose="020B0503020204020204" charset="-122"/>
                        </a:rPr>
                        <a:t>Qinyuan</a:t>
                      </a:r>
                      <a:r>
                        <a:rPr lang="en-US" altLang="zh-CN" sz="1000" i="0" dirty="0">
                          <a:solidFill>
                            <a:srgbClr val="000000"/>
                          </a:solidFill>
                          <a:latin typeface="微软雅黑" panose="020B0503020204020204" charset="-122"/>
                          <a:ea typeface="微软雅黑" panose="020B0503020204020204" charset="-122"/>
                        </a:rPr>
                        <a:t>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a:solidFill>
                            <a:srgbClr val="000000"/>
                          </a:solidFill>
                          <a:latin typeface="微软雅黑" panose="020B0503020204020204" charset="-122"/>
                          <a:ea typeface="微软雅黑" panose="020B0503020204020204" charset="-122"/>
                          <a:sym typeface="+mn-ea"/>
                        </a:rPr>
                        <a:t>Mining Rights</a:t>
                      </a:r>
                      <a:endParaRPr lang="en-US" altLang="zh-CN" sz="10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2025/5/15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Shanxi Yueyanchun Mineral Products Co., 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Bauxite: 7.2346 Mt, Hard clay rock: 0.7407 Mt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1.3 million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10.39</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144</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939165">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Zhengyi Block Bauxite Mine, Qinyuan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Exploration Right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2025/5/14</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dirty="0">
                          <a:solidFill>
                            <a:srgbClr val="000000"/>
                          </a:solidFill>
                          <a:latin typeface="微软雅黑" panose="020B0503020204020204" charset="-122"/>
                          <a:ea typeface="微软雅黑" panose="020B0503020204020204" charset="-122"/>
                        </a:rPr>
                        <a:t>Yangpu </a:t>
                      </a:r>
                      <a:r>
                        <a:rPr lang="en-US" altLang="zh-CN" sz="1000" i="0" dirty="0" err="1">
                          <a:solidFill>
                            <a:srgbClr val="000000"/>
                          </a:solidFill>
                          <a:latin typeface="微软雅黑" panose="020B0503020204020204" charset="-122"/>
                          <a:ea typeface="微软雅黑" panose="020B0503020204020204" charset="-122"/>
                        </a:rPr>
                        <a:t>Aofeiya</a:t>
                      </a:r>
                      <a:r>
                        <a:rPr lang="en-US" altLang="zh-CN" sz="1000" i="0" dirty="0">
                          <a:solidFill>
                            <a:srgbClr val="000000"/>
                          </a:solidFill>
                          <a:latin typeface="微软雅黑" panose="020B0503020204020204" charset="-122"/>
                          <a:ea typeface="微软雅黑" panose="020B0503020204020204" charset="-122"/>
                        </a:rPr>
                        <a:t> International Trading Co., 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dirty="0">
                          <a:solidFill>
                            <a:srgbClr val="000000"/>
                          </a:solidFill>
                          <a:latin typeface="微软雅黑" panose="020B0503020204020204" charset="-122"/>
                          <a:ea typeface="微软雅黑" panose="020B0503020204020204" charset="-122"/>
                        </a:rPr>
                        <a:t>Exploration area: 9.7227 km² (general survey stage). Minerals: bauxite and its associated minerals. Coal resources within the block: approximately 764,000 tons.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 million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16.12</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751205">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4</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Huazhai Block Bauxite Mine, Jiaokou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a:solidFill>
                            <a:srgbClr val="000000"/>
                          </a:solidFill>
                          <a:latin typeface="微软雅黑" panose="020B0503020204020204" charset="-122"/>
                          <a:ea typeface="微软雅黑" panose="020B0503020204020204" charset="-122"/>
                          <a:sym typeface="+mn-ea"/>
                        </a:rPr>
                        <a:t>Mining Rights</a:t>
                      </a:r>
                      <a:endParaRPr lang="en-US" altLang="zh-CN" sz="10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2025/5/7</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Shanxi China Century Energy Holdings Inc.</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dirty="0">
                          <a:solidFill>
                            <a:srgbClr val="000000"/>
                          </a:solidFill>
                          <a:latin typeface="微软雅黑" panose="020B0503020204020204" charset="-122"/>
                          <a:ea typeface="微软雅黑" panose="020B0503020204020204" charset="-122"/>
                        </a:rPr>
                        <a:t>Bauxite: 11.3152 Mt (Al</a:t>
                      </a:r>
                      <a:r>
                        <a:rPr lang="en-US" altLang="zh-CN" sz="1000" i="0" baseline="-25000" dirty="0">
                          <a:solidFill>
                            <a:srgbClr val="000000"/>
                          </a:solidFill>
                          <a:latin typeface="微软雅黑" panose="020B0503020204020204" charset="-122"/>
                          <a:ea typeface="微软雅黑" panose="020B0503020204020204" charset="-122"/>
                        </a:rPr>
                        <a:t>2</a:t>
                      </a:r>
                      <a:r>
                        <a:rPr lang="en-US" altLang="zh-CN" sz="1000" i="0" dirty="0">
                          <a:solidFill>
                            <a:srgbClr val="000000"/>
                          </a:solidFill>
                          <a:latin typeface="微软雅黑" panose="020B0503020204020204" charset="-122"/>
                          <a:ea typeface="微软雅黑" panose="020B0503020204020204" charset="-122"/>
                        </a:rPr>
                        <a:t>O</a:t>
                      </a:r>
                      <a:r>
                        <a:rPr lang="en-US" altLang="zh-CN" sz="1000" i="0" baseline="-25000" dirty="0">
                          <a:solidFill>
                            <a:srgbClr val="000000"/>
                          </a:solidFill>
                          <a:latin typeface="微软雅黑" panose="020B0503020204020204" charset="-122"/>
                          <a:ea typeface="微软雅黑" panose="020B0503020204020204" charset="-122"/>
                        </a:rPr>
                        <a:t>3</a:t>
                      </a:r>
                      <a:r>
                        <a:rPr lang="en-US" altLang="zh-CN" sz="1000" i="0" dirty="0">
                          <a:solidFill>
                            <a:srgbClr val="000000"/>
                          </a:solidFill>
                          <a:latin typeface="微软雅黑" panose="020B0503020204020204" charset="-122"/>
                          <a:ea typeface="微软雅黑" panose="020B0503020204020204" charset="-122"/>
                        </a:rPr>
                        <a:t>: 41.08%-78.74%) | Hard clay rock: 4.0511 Mt | Shanxi-type iron ore: 4.4231 Mt | Metal gallium: 814.69 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30.5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a:solidFill>
                            <a:srgbClr val="000000"/>
                          </a:solidFill>
                          <a:latin typeface="微软雅黑" panose="020B0503020204020204" charset="-122"/>
                          <a:ea typeface="微软雅黑" panose="020B0503020204020204" charset="-122"/>
                        </a:rPr>
                        <a:t>270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lnSpc>
                          <a:spcPts val="1100"/>
                        </a:lnSpc>
                        <a:spcBef>
                          <a:spcPct val="0"/>
                        </a:spcBef>
                        <a:spcAft>
                          <a:spcPct val="0"/>
                        </a:spcAft>
                      </a:pPr>
                      <a:r>
                        <a:rPr lang="en-US" altLang="zh-CN" sz="1000" i="0" dirty="0">
                          <a:solidFill>
                            <a:srgbClr val="000000"/>
                          </a:solidFill>
                          <a:latin typeface="微软雅黑" panose="020B0503020204020204" charset="-122"/>
                          <a:ea typeface="微软雅黑" panose="020B0503020204020204" charset="-122"/>
                        </a:rPr>
                        <a:t>20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文本框 16"/>
          <p:cNvSpPr txBox="1"/>
          <p:nvPr/>
        </p:nvSpPr>
        <p:spPr>
          <a:xfrm>
            <a:off x="1791970" y="480695"/>
            <a:ext cx="7214870" cy="257175"/>
          </a:xfrm>
          <a:prstGeom prst="rect">
            <a:avLst/>
          </a:prstGeom>
        </p:spPr>
        <p:txBody>
          <a:bodyPr wrap="square">
            <a:spAutoFit/>
          </a:bodyPr>
          <a:lstStyle/>
          <a:p>
            <a:pPr marL="0" indent="0" algn="ctr" defTabSz="266700">
              <a:lnSpc>
                <a:spcPct val="120000"/>
              </a:lnSpc>
              <a:spcBef>
                <a:spcPts val="600"/>
              </a:spcBef>
              <a:spcAft>
                <a:spcPts val="600"/>
              </a:spcAft>
            </a:pPr>
            <a:r>
              <a:rPr lang="en-US" altLang="zh-CN" sz="900">
                <a:latin typeface="微软雅黑" panose="020B0503020204020204" charset="-122"/>
                <a:ea typeface="微软雅黑" panose="020B0503020204020204" charset="-122"/>
              </a:rPr>
              <a:t>Table 4: Major Bauxite Mining Rights Transactions in Shanxi Since 2024</a:t>
            </a:r>
          </a:p>
        </p:txBody>
      </p:sp>
      <p:sp>
        <p:nvSpPr>
          <p:cNvPr id="21" name="Text 5"/>
          <p:cNvSpPr txBox="1"/>
          <p:nvPr/>
        </p:nvSpPr>
        <p:spPr>
          <a:xfrm>
            <a:off x="1643380" y="133985"/>
            <a:ext cx="6010275" cy="368935"/>
          </a:xfrm>
          <a:prstGeom prst="rect">
            <a:avLst/>
          </a:prstGeom>
          <a:noFill/>
        </p:spPr>
        <p:txBody>
          <a:bodyPr wrap="square" lIns="939" tIns="489" rIns="939" bIns="489" rtlCol="0" anchor="t">
            <a:spAutoFit/>
          </a:bodyPr>
          <a:lstStyle/>
          <a:p>
            <a:pPr marL="0" indent="0" algn="ctr">
              <a:buNone/>
            </a:pPr>
            <a:r>
              <a:rPr lang="en-US" altLang="zh-CN" sz="1200" dirty="0">
                <a:solidFill>
                  <a:schemeClr val="tx1"/>
                </a:solidFill>
                <a:latin typeface="微软雅黑" panose="020B0503020204020204" charset="-122"/>
                <a:ea typeface="微软雅黑" panose="020B0503020204020204" charset="-122"/>
                <a:cs typeface="SourceHanSansSC-Medium" panose="020B0600000000000000" charset="-122"/>
                <a:sym typeface="+mn-ea"/>
              </a:rPr>
              <a:t>The surge in mining rights transactions driven by rising mineral prices and the implementation of the new mining law.</a:t>
            </a:r>
          </a:p>
        </p:txBody>
      </p:sp>
      <p:sp>
        <p:nvSpPr>
          <p:cNvPr id="42" name="文本框 41"/>
          <p:cNvSpPr txBox="1"/>
          <p:nvPr/>
        </p:nvSpPr>
        <p:spPr>
          <a:xfrm>
            <a:off x="5231765" y="4864847"/>
            <a:ext cx="3912235" cy="264160"/>
          </a:xfrm>
          <a:prstGeom prst="rect">
            <a:avLst/>
          </a:prstGeom>
        </p:spPr>
        <p:txBody>
          <a:bodyPr wrap="square">
            <a:noAutofit/>
          </a:bodyPr>
          <a:lstStyle/>
          <a:p>
            <a:pPr marL="0" indent="0" algn="ctr" defTabSz="266700">
              <a:spcBef>
                <a:spcPct val="0"/>
              </a:spcBef>
              <a:spcAft>
                <a:spcPct val="0"/>
              </a:spcAft>
            </a:pPr>
            <a:r>
              <a:rPr lang="en-US" altLang="zh-CN" sz="900">
                <a:latin typeface="微软雅黑" panose="020B0503020204020204" charset="-122"/>
                <a:ea typeface="微软雅黑" panose="020B0503020204020204" charset="-122"/>
              </a:rPr>
              <a:t>References: Department of Natural Resources of Shanxi Province</a:t>
            </a:r>
          </a:p>
        </p:txBody>
      </p:sp>
      <p:sp>
        <p:nvSpPr>
          <p:cNvPr id="13" name="文本框 12"/>
          <p:cNvSpPr txBox="1"/>
          <p:nvPr/>
        </p:nvSpPr>
        <p:spPr>
          <a:xfrm>
            <a:off x="299085" y="744855"/>
            <a:ext cx="1496060" cy="4152900"/>
          </a:xfrm>
          <a:prstGeom prst="rect">
            <a:avLst/>
          </a:prstGeom>
          <a:noFill/>
        </p:spPr>
        <p:txBody>
          <a:bodyPr wrap="square" rtlCol="0" anchor="ctr" anchorCtr="0">
            <a:noAutofit/>
          </a:bodyPr>
          <a:lstStyle/>
          <a:p>
            <a:pPr indent="0" algn="just" fontAlgn="auto">
              <a:lnSpc>
                <a:spcPct val="110000"/>
              </a:lnSpc>
            </a:pPr>
            <a:r>
              <a:rPr lang="en-US" altLang="zh-CN" sz="1000" dirty="0">
                <a:solidFill>
                  <a:schemeClr val="tx1"/>
                </a:solidFill>
                <a:latin typeface="Arial" panose="020B0604020202020204" pitchFamily="34" charset="0"/>
                <a:ea typeface="微软雅黑" panose="020B0503020204020204" charset="-122"/>
                <a:cs typeface="Arial" panose="020B0604020202020204" pitchFamily="34" charset="0"/>
              </a:rPr>
              <a:t>Based on bauxite mining rights transaction data in Shanxi since 2024, the total transaction prices for mining and exploration rights range from RMB 1.039 billion to RMB 5.41 billion. The exploration right for the Nanyang Block Bauxite Mine in Xiaoyi City tops the list at RMB 5.41 billion, directly reflecting the market's strong recognition of the value of high-quality exploration blocks. This trend is closely tied to the overall prosperity of the bauxite market over the past two years.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graphicFrame>
        <p:nvGraphicFramePr>
          <p:cNvPr id="16" name="表格 15"/>
          <p:cNvGraphicFramePr/>
          <p:nvPr>
            <p:custDataLst>
              <p:tags r:id="rId1"/>
            </p:custDataLst>
          </p:nvPr>
        </p:nvGraphicFramePr>
        <p:xfrm>
          <a:off x="1795145" y="798830"/>
          <a:ext cx="7237095" cy="3952875"/>
        </p:xfrm>
        <a:graphic>
          <a:graphicData uri="http://schemas.openxmlformats.org/drawingml/2006/table">
            <a:tbl>
              <a:tblPr/>
              <a:tblGrid>
                <a:gridCol w="262890">
                  <a:extLst>
                    <a:ext uri="{9D8B030D-6E8A-4147-A177-3AD203B41FA5}">
                      <a16:colId xmlns:a16="http://schemas.microsoft.com/office/drawing/2014/main" val="20000"/>
                    </a:ext>
                  </a:extLst>
                </a:gridCol>
                <a:gridCol w="953135">
                  <a:extLst>
                    <a:ext uri="{9D8B030D-6E8A-4147-A177-3AD203B41FA5}">
                      <a16:colId xmlns:a16="http://schemas.microsoft.com/office/drawing/2014/main" val="20001"/>
                    </a:ext>
                  </a:extLst>
                </a:gridCol>
                <a:gridCol w="665480">
                  <a:extLst>
                    <a:ext uri="{9D8B030D-6E8A-4147-A177-3AD203B41FA5}">
                      <a16:colId xmlns:a16="http://schemas.microsoft.com/office/drawing/2014/main" val="20002"/>
                    </a:ext>
                  </a:extLst>
                </a:gridCol>
                <a:gridCol w="621665">
                  <a:extLst>
                    <a:ext uri="{9D8B030D-6E8A-4147-A177-3AD203B41FA5}">
                      <a16:colId xmlns:a16="http://schemas.microsoft.com/office/drawing/2014/main" val="20003"/>
                    </a:ext>
                  </a:extLst>
                </a:gridCol>
                <a:gridCol w="1109980">
                  <a:extLst>
                    <a:ext uri="{9D8B030D-6E8A-4147-A177-3AD203B41FA5}">
                      <a16:colId xmlns:a16="http://schemas.microsoft.com/office/drawing/2014/main" val="20004"/>
                    </a:ext>
                  </a:extLst>
                </a:gridCol>
                <a:gridCol w="1405890">
                  <a:extLst>
                    <a:ext uri="{9D8B030D-6E8A-4147-A177-3AD203B41FA5}">
                      <a16:colId xmlns:a16="http://schemas.microsoft.com/office/drawing/2014/main" val="20005"/>
                    </a:ext>
                  </a:extLst>
                </a:gridCol>
                <a:gridCol w="426085">
                  <a:extLst>
                    <a:ext uri="{9D8B030D-6E8A-4147-A177-3AD203B41FA5}">
                      <a16:colId xmlns:a16="http://schemas.microsoft.com/office/drawing/2014/main" val="20006"/>
                    </a:ext>
                  </a:extLst>
                </a:gridCol>
                <a:gridCol w="629920">
                  <a:extLst>
                    <a:ext uri="{9D8B030D-6E8A-4147-A177-3AD203B41FA5}">
                      <a16:colId xmlns:a16="http://schemas.microsoft.com/office/drawing/2014/main" val="20007"/>
                    </a:ext>
                  </a:extLst>
                </a:gridCol>
                <a:gridCol w="561975">
                  <a:extLst>
                    <a:ext uri="{9D8B030D-6E8A-4147-A177-3AD203B41FA5}">
                      <a16:colId xmlns:a16="http://schemas.microsoft.com/office/drawing/2014/main" val="20008"/>
                    </a:ext>
                  </a:extLst>
                </a:gridCol>
                <a:gridCol w="600075">
                  <a:extLst>
                    <a:ext uri="{9D8B030D-6E8A-4147-A177-3AD203B41FA5}">
                      <a16:colId xmlns:a16="http://schemas.microsoft.com/office/drawing/2014/main" val="20009"/>
                    </a:ext>
                  </a:extLst>
                </a:gridCol>
              </a:tblGrid>
              <a:tr h="660400">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No.</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Mine Name</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Type of Mining Rights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Transaction Date</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Winning Bidder</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Mineral Reserves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Starting Bid Price (RMB)</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Total Transaction Price (100 million)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Equivalent Price per Ton (RMB/ton)</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tc>
                  <a:txBody>
                    <a:bodyPr/>
                    <a:lstStyle/>
                    <a:p>
                      <a:pPr marL="0" indent="0" algn="ctr" font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Concession Period (years)</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solidFill>
                      <a:srgbClr val="EF939E"/>
                    </a:solidFill>
                  </a:tcPr>
                </a:tc>
                <a:extLst>
                  <a:ext uri="{0D108BD9-81ED-4DB2-BD59-A6C34878D82A}">
                    <a16:rowId xmlns:a16="http://schemas.microsoft.com/office/drawing/2014/main" val="10000"/>
                  </a:ext>
                </a:extLst>
              </a:tr>
              <a:tr h="495935">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 Xitianhe Block Bauxite Mine, </a:t>
                      </a:r>
                      <a:r>
                        <a:rPr lang="en-US" altLang="zh-CN" sz="900">
                          <a:solidFill>
                            <a:srgbClr val="000000"/>
                          </a:solidFill>
                          <a:latin typeface="微软雅黑" panose="020B0503020204020204" charset="-122"/>
                          <a:ea typeface="微软雅黑" panose="020B0503020204020204" charset="-122"/>
                          <a:sym typeface="+mn-ea"/>
                        </a:rPr>
                        <a:t>Wutai County</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Exploration Right</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2025/5/24</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Nangou Mining Co., Ltd., Wutai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Exploration area: </a:t>
                      </a:r>
                      <a:r>
                        <a:rPr lang="en-US" altLang="zh-CN" sz="900" i="0">
                          <a:solidFill>
                            <a:srgbClr val="000000"/>
                          </a:solidFill>
                          <a:latin typeface="微软雅黑" panose="020B0503020204020204" charset="-122"/>
                          <a:ea typeface="微软雅黑" panose="020B0503020204020204" charset="-122"/>
                        </a:rPr>
                        <a:t>6.4189</a:t>
                      </a:r>
                      <a:r>
                        <a:rPr lang="en-US" altLang="zh-CN" sz="900">
                          <a:solidFill>
                            <a:srgbClr val="000000"/>
                          </a:solidFill>
                          <a:latin typeface="微软雅黑" panose="020B0503020204020204" charset="-122"/>
                          <a:ea typeface="微软雅黑" panose="020B0503020204020204" charset="-122"/>
                          <a:sym typeface="+mn-ea"/>
                        </a:rPr>
                        <a:t>km² (general survey stage)</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1 million</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22.12</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495300">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6</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Lijiashan Block Bauxite Mine,  Jiaokou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Exploration Right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2025/6/23</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Shanxi China Century Energy Holdings Inc.</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Exploration area: 8.7 km² (detailed survey stage)</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36.65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r h="466725">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7</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Nanyang Block Bauxite Mine, Xiaoyi</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Exploration Right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2025/8/7</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Shanghai Ruiyelian Industrial Co.,Ltd.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Exploration area: </a:t>
                      </a:r>
                      <a:r>
                        <a:rPr lang="en-US" altLang="zh-CN" sz="900" i="0">
                          <a:solidFill>
                            <a:srgbClr val="000000"/>
                          </a:solidFill>
                          <a:latin typeface="微软雅黑" panose="020B0503020204020204" charset="-122"/>
                          <a:ea typeface="微软雅黑" panose="020B0503020204020204" charset="-122"/>
                        </a:rPr>
                        <a:t>4.7222 </a:t>
                      </a:r>
                      <a:r>
                        <a:rPr lang="en-US" altLang="zh-CN" sz="900">
                          <a:solidFill>
                            <a:srgbClr val="000000"/>
                          </a:solidFill>
                          <a:latin typeface="微软雅黑" panose="020B0503020204020204" charset="-122"/>
                          <a:ea typeface="微软雅黑" panose="020B0503020204020204" charset="-122"/>
                          <a:sym typeface="+mn-ea"/>
                        </a:rPr>
                        <a:t>km² (detailed survey stage)</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1 million</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54.1</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3"/>
                  </a:ext>
                </a:extLst>
              </a:tr>
              <a:tr h="495300">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Yangmaping Block Bauxite Mine, Fenxi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Exploration Right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2025/9/8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Shanxi Dongtai Holding Group Co., 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Exploration area: </a:t>
                      </a:r>
                      <a:r>
                        <a:rPr lang="en-US" altLang="zh-CN" sz="900" i="0">
                          <a:solidFill>
                            <a:srgbClr val="000000"/>
                          </a:solidFill>
                          <a:latin typeface="微软雅黑" panose="020B0503020204020204" charset="-122"/>
                          <a:ea typeface="微软雅黑" panose="020B0503020204020204" charset="-122"/>
                        </a:rPr>
                        <a:t>19.1499</a:t>
                      </a:r>
                      <a:r>
                        <a:rPr lang="en-US" altLang="zh-CN" sz="900">
                          <a:solidFill>
                            <a:srgbClr val="000000"/>
                          </a:solidFill>
                          <a:latin typeface="微软雅黑" panose="020B0503020204020204" charset="-122"/>
                          <a:ea typeface="微软雅黑" panose="020B0503020204020204" charset="-122"/>
                          <a:sym typeface="+mn-ea"/>
                        </a:rPr>
                        <a:t> km²</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1.9 million</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15.299</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4"/>
                  </a:ext>
                </a:extLst>
              </a:tr>
              <a:tr h="495935">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9</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Guangdaoling Block Bauxite Mine, Fenxi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Exploration Right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2025/9/9</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Yicheng Feixiang Pipe Co.,Ltd.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Exploration area: </a:t>
                      </a:r>
                      <a:r>
                        <a:rPr lang="en-US" altLang="zh-CN" sz="900" i="0">
                          <a:solidFill>
                            <a:srgbClr val="000000"/>
                          </a:solidFill>
                          <a:latin typeface="微软雅黑" panose="020B0503020204020204" charset="-122"/>
                          <a:ea typeface="微软雅黑" panose="020B0503020204020204" charset="-122"/>
                        </a:rPr>
                        <a:t>10.836</a:t>
                      </a:r>
                      <a:r>
                        <a:rPr lang="en-US" altLang="zh-CN" sz="900">
                          <a:solidFill>
                            <a:srgbClr val="000000"/>
                          </a:solidFill>
                          <a:latin typeface="微软雅黑" panose="020B0503020204020204" charset="-122"/>
                          <a:ea typeface="微软雅黑" panose="020B0503020204020204" charset="-122"/>
                          <a:sym typeface="+mn-ea"/>
                        </a:rPr>
                        <a:t> km²</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1 million</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32.22</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5"/>
                  </a:ext>
                </a:extLst>
              </a:tr>
              <a:tr h="495300">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10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Fengjiagang Block Bauxite Mine, Jiaokou County</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Exploration Right</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2025/9/10</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Jiaokou Wangzhuang Pig Iron Co., Ltd.</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Exploration area: </a:t>
                      </a:r>
                      <a:r>
                        <a:rPr lang="en-US" altLang="zh-CN" sz="900" i="0">
                          <a:solidFill>
                            <a:srgbClr val="000000"/>
                          </a:solidFill>
                          <a:latin typeface="微软雅黑" panose="020B0503020204020204" charset="-122"/>
                          <a:ea typeface="微软雅黑" panose="020B0503020204020204" charset="-122"/>
                        </a:rPr>
                        <a:t>8.198 </a:t>
                      </a:r>
                      <a:r>
                        <a:rPr lang="en-US" altLang="zh-CN" sz="900">
                          <a:solidFill>
                            <a:srgbClr val="000000"/>
                          </a:solidFill>
                          <a:latin typeface="微软雅黑" panose="020B0503020204020204" charset="-122"/>
                          <a:ea typeface="微软雅黑" panose="020B0503020204020204" charset="-122"/>
                          <a:sym typeface="+mn-ea"/>
                        </a:rPr>
                        <a:t>km²</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a:solidFill>
                            <a:srgbClr val="000000"/>
                          </a:solidFill>
                          <a:latin typeface="微软雅黑" panose="020B0503020204020204" charset="-122"/>
                          <a:ea typeface="微软雅黑" panose="020B0503020204020204" charset="-122"/>
                          <a:sym typeface="+mn-ea"/>
                        </a:rPr>
                        <a:t>0.8 million</a:t>
                      </a:r>
                      <a:endParaRPr lang="en-US" altLang="zh-CN" sz="900" i="0">
                        <a:solidFill>
                          <a:srgbClr val="000000"/>
                        </a:solidFill>
                        <a:latin typeface="微软雅黑" panose="020B0503020204020204" charset="-122"/>
                        <a:ea typeface="微软雅黑" panose="020B0503020204020204" charset="-122"/>
                        <a:sym typeface="+mn-ea"/>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31.728</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900" i="0">
                          <a:solidFill>
                            <a:srgbClr val="000000"/>
                          </a:solidFill>
                          <a:latin typeface="微软雅黑" panose="020B0503020204020204" charset="-122"/>
                          <a:ea typeface="微软雅黑" panose="020B0503020204020204" charset="-122"/>
                        </a:rPr>
                        <a:t>5</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6"/>
                  </a:ext>
                </a:extLst>
              </a:tr>
              <a:tr h="188595">
                <a:tc>
                  <a:txBody>
                    <a:bodyPr/>
                    <a:lstStyle/>
                    <a:p>
                      <a:pPr marL="0" indent="0" algn="ctr" fontAlgn="ctr">
                        <a:spcBef>
                          <a:spcPct val="0"/>
                        </a:spcBef>
                        <a:spcAft>
                          <a:spcPct val="0"/>
                        </a:spcAft>
                      </a:pPr>
                      <a:r>
                        <a:rPr lang="en-US" altLang="zh-CN" sz="600" b="1" i="0">
                          <a:solidFill>
                            <a:srgbClr val="000000"/>
                          </a:solidFill>
                          <a:latin typeface="微软雅黑" panose="020B0503020204020204" charset="-122"/>
                          <a:ea typeface="微软雅黑" panose="020B0503020204020204" charset="-122"/>
                        </a:rPr>
                        <a:t>Total</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600" b="1" i="0">
                          <a:solidFill>
                            <a:srgbClr val="000000"/>
                          </a:solidFill>
                          <a:latin typeface="微软雅黑" panose="020B0503020204020204" charset="-122"/>
                          <a:ea typeface="微软雅黑" panose="020B0503020204020204" charset="-122"/>
                        </a:rPr>
                        <a:t>294.127</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marL="0" indent="0" algn="ctr">
                        <a:spcBef>
                          <a:spcPct val="0"/>
                        </a:spcBef>
                        <a:spcAft>
                          <a:spcPct val="0"/>
                        </a:spcAft>
                      </a:pPr>
                      <a:r>
                        <a:rPr lang="en-US" altLang="zh-CN" sz="800" b="1" i="0">
                          <a:solidFill>
                            <a:srgbClr val="000000"/>
                          </a:solidFill>
                          <a:latin typeface="微软雅黑" panose="020B0503020204020204" charset="-122"/>
                          <a:ea typeface="微软雅黑" panose="020B0503020204020204" charset="-122"/>
                        </a:rPr>
                        <a:t> </a:t>
                      </a: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lstStyle/>
                    <a:p>
                      <a:pPr algn="ctr">
                        <a:spcBef>
                          <a:spcPct val="0"/>
                        </a:spcBef>
                        <a:spcAft>
                          <a:spcPct val="0"/>
                        </a:spcAft>
                      </a:pPr>
                      <a:endParaRPr sz="800" b="1" i="0">
                        <a:solidFill>
                          <a:srgbClr val="000000"/>
                        </a:solidFill>
                        <a:latin typeface="微软雅黑" panose="020B0503020204020204" charset="-122"/>
                        <a:ea typeface="微软雅黑" panose="020B0503020204020204"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7" name="文本框 16"/>
          <p:cNvSpPr txBox="1"/>
          <p:nvPr/>
        </p:nvSpPr>
        <p:spPr>
          <a:xfrm>
            <a:off x="1791970" y="480695"/>
            <a:ext cx="7214870" cy="257175"/>
          </a:xfrm>
          <a:prstGeom prst="rect">
            <a:avLst/>
          </a:prstGeom>
        </p:spPr>
        <p:txBody>
          <a:bodyPr wrap="square">
            <a:spAutoFit/>
          </a:bodyPr>
          <a:lstStyle/>
          <a:p>
            <a:pPr marL="0" indent="0" algn="ctr" defTabSz="266700">
              <a:lnSpc>
                <a:spcPct val="120000"/>
              </a:lnSpc>
              <a:spcBef>
                <a:spcPts val="600"/>
              </a:spcBef>
              <a:spcAft>
                <a:spcPts val="600"/>
              </a:spcAft>
            </a:pPr>
            <a:r>
              <a:rPr lang="en-US" altLang="zh-CN" sz="900">
                <a:latin typeface="微软雅黑" panose="020B0503020204020204" charset="-122"/>
                <a:ea typeface="微软雅黑" panose="020B0503020204020204" charset="-122"/>
              </a:rPr>
              <a:t>Table 4: Major Bauxite Mining Rights Transactions in Shanxi Since 2024</a:t>
            </a:r>
          </a:p>
        </p:txBody>
      </p:sp>
      <p:sp>
        <p:nvSpPr>
          <p:cNvPr id="21" name="Text 5"/>
          <p:cNvSpPr txBox="1"/>
          <p:nvPr/>
        </p:nvSpPr>
        <p:spPr>
          <a:xfrm>
            <a:off x="1643380" y="133985"/>
            <a:ext cx="6010275" cy="368935"/>
          </a:xfrm>
          <a:prstGeom prst="rect">
            <a:avLst/>
          </a:prstGeom>
          <a:noFill/>
        </p:spPr>
        <p:txBody>
          <a:bodyPr wrap="square" lIns="939" tIns="489" rIns="939" bIns="489" rtlCol="0" anchor="t">
            <a:spAutoFit/>
          </a:bodyPr>
          <a:lstStyle/>
          <a:p>
            <a:pPr marL="0" indent="0" algn="ctr">
              <a:buNone/>
            </a:pPr>
            <a:r>
              <a:rPr lang="en-US" altLang="zh-CN" sz="1200" dirty="0">
                <a:solidFill>
                  <a:schemeClr val="tx1"/>
                </a:solidFill>
                <a:latin typeface="微软雅黑" panose="020B0503020204020204" charset="-122"/>
                <a:ea typeface="微软雅黑" panose="020B0503020204020204" charset="-122"/>
                <a:cs typeface="SourceHanSansSC-Medium" panose="020B0600000000000000" charset="-122"/>
                <a:sym typeface="+mn-ea"/>
              </a:rPr>
              <a:t>The surge in mining rights transactions driven by rising mineral prices and the implementation of the new mining law.</a:t>
            </a:r>
          </a:p>
        </p:txBody>
      </p:sp>
      <p:sp>
        <p:nvSpPr>
          <p:cNvPr id="42" name="文本框 41"/>
          <p:cNvSpPr txBox="1"/>
          <p:nvPr/>
        </p:nvSpPr>
        <p:spPr>
          <a:xfrm>
            <a:off x="5189855" y="4782185"/>
            <a:ext cx="3912235" cy="264160"/>
          </a:xfrm>
          <a:prstGeom prst="rect">
            <a:avLst/>
          </a:prstGeom>
        </p:spPr>
        <p:txBody>
          <a:bodyPr wrap="square">
            <a:noAutofit/>
          </a:bodyPr>
          <a:lstStyle/>
          <a:p>
            <a:pPr marL="0" indent="0" algn="ctr" defTabSz="266700">
              <a:spcBef>
                <a:spcPct val="0"/>
              </a:spcBef>
              <a:spcAft>
                <a:spcPct val="0"/>
              </a:spcAft>
            </a:pPr>
            <a:r>
              <a:rPr lang="en-US" altLang="zh-CN" sz="900">
                <a:latin typeface="微软雅黑" panose="020B0503020204020204" charset="-122"/>
                <a:ea typeface="微软雅黑" panose="020B0503020204020204" charset="-122"/>
              </a:rPr>
              <a:t>References: Department of Natural Resources of Shanxi Province</a:t>
            </a:r>
          </a:p>
        </p:txBody>
      </p:sp>
      <p:sp>
        <p:nvSpPr>
          <p:cNvPr id="13" name="文本框 12"/>
          <p:cNvSpPr txBox="1"/>
          <p:nvPr/>
        </p:nvSpPr>
        <p:spPr>
          <a:xfrm>
            <a:off x="299085" y="744855"/>
            <a:ext cx="1496060" cy="4152900"/>
          </a:xfrm>
          <a:prstGeom prst="rect">
            <a:avLst/>
          </a:prstGeom>
          <a:noFill/>
        </p:spPr>
        <p:txBody>
          <a:bodyPr wrap="square" rtlCol="0" anchor="ctr" anchorCtr="0">
            <a:noAutofit/>
          </a:bodyPr>
          <a:lstStyle/>
          <a:p>
            <a:pPr indent="0" algn="just" fontAlgn="auto">
              <a:lnSpc>
                <a:spcPct val="110000"/>
              </a:lnSpc>
            </a:pPr>
            <a:r>
              <a:rPr lang="en-US" altLang="zh-CN" sz="1000" dirty="0">
                <a:solidFill>
                  <a:schemeClr val="tx1"/>
                </a:solidFill>
                <a:latin typeface="Arial" panose="020B0604020202020204" pitchFamily="34" charset="0"/>
                <a:ea typeface="微软雅黑" panose="020B0503020204020204" charset="-122"/>
                <a:cs typeface="Arial" panose="020B0604020202020204" pitchFamily="34" charset="0"/>
              </a:rPr>
              <a:t>Based on bauxite mining rights transaction data in Shanxi since 2024, the total transaction prices for mining and exploration rights range from RMB 1.039 billion to RMB 5.41 billion. The exploration right for the Nanyang Block Bauxite Mine in Xiaoyi City tops the list at RMB 5.41 billion, directly reflecting the market's strong recognition of the value of high-quality exploration blocks. This trend is closely tied to the overall prosperity of the bauxite market over the past two years.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0" y="4300714"/>
            <a:ext cx="9144000" cy="842786"/>
          </a:xfrm>
          <a:custGeom>
            <a:avLst/>
            <a:gdLst/>
            <a:ahLst/>
            <a:cxnLst/>
            <a:rect l="l" t="t" r="r" b="b"/>
            <a:pathLst>
              <a:path w="9144000" h="842786">
                <a:moveTo>
                  <a:pt x="0" y="0"/>
                </a:moveTo>
                <a:lnTo>
                  <a:pt x="9144000" y="0"/>
                </a:lnTo>
                <a:lnTo>
                  <a:pt x="9144000" y="842786"/>
                </a:lnTo>
                <a:lnTo>
                  <a:pt x="0" y="842786"/>
                </a:lnTo>
                <a:close/>
              </a:path>
            </a:pathLst>
          </a:custGeom>
          <a:solidFill>
            <a:schemeClr val="accent1"/>
          </a:solidFill>
        </p:spPr>
        <p:txBody>
          <a:bodyPr/>
          <a:lstStyle/>
          <a:p>
            <a:endParaRPr lang="zh-CN" altLang="en-US"/>
          </a:p>
        </p:txBody>
      </p:sp>
      <p:sp>
        <p:nvSpPr>
          <p:cNvPr id="4" name="Shape 2"/>
          <p:cNvSpPr/>
          <p:nvPr/>
        </p:nvSpPr>
        <p:spPr>
          <a:xfrm>
            <a:off x="2937723" y="463163"/>
            <a:ext cx="634344" cy="639470"/>
          </a:xfrm>
          <a:custGeom>
            <a:avLst/>
            <a:gdLst/>
            <a:ahLst/>
            <a:cxnLst/>
            <a:rect l="l" t="t" r="r" b="b"/>
            <a:pathLst>
              <a:path w="634344" h="639470">
                <a:moveTo>
                  <a:pt x="317172" y="0"/>
                </a:moveTo>
                <a:cubicBezTo>
                  <a:pt x="492224" y="0"/>
                  <a:pt x="634344" y="143269"/>
                  <a:pt x="634344" y="319735"/>
                </a:cubicBezTo>
                <a:cubicBezTo>
                  <a:pt x="634344" y="496202"/>
                  <a:pt x="492224" y="639470"/>
                  <a:pt x="317172" y="639470"/>
                </a:cubicBezTo>
                <a:cubicBezTo>
                  <a:pt x="142120" y="639470"/>
                  <a:pt x="0" y="496202"/>
                  <a:pt x="0" y="319735"/>
                </a:cubicBezTo>
                <a:cubicBezTo>
                  <a:pt x="0" y="143269"/>
                  <a:pt x="142120" y="0"/>
                  <a:pt x="317172" y="0"/>
                </a:cubicBezTo>
                <a:close/>
              </a:path>
            </a:pathLst>
          </a:custGeom>
        </p:spPr>
        <p:style>
          <a:lnRef idx="2">
            <a:schemeClr val="lt1"/>
          </a:lnRef>
          <a:fillRef idx="1">
            <a:schemeClr val="accent1"/>
          </a:fillRef>
          <a:effectRef idx="1">
            <a:schemeClr val="accent1"/>
          </a:effectRef>
          <a:fontRef idx="minor">
            <a:schemeClr val="lt1"/>
          </a:fontRef>
        </p:style>
      </p:sp>
      <p:sp>
        <p:nvSpPr>
          <p:cNvPr id="5" name="Shape 3"/>
          <p:cNvSpPr/>
          <p:nvPr/>
        </p:nvSpPr>
        <p:spPr>
          <a:xfrm>
            <a:off x="2485180" y="1078713"/>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2264319" y="1377577"/>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7" name="Shape 5"/>
          <p:cNvSpPr/>
          <p:nvPr/>
        </p:nvSpPr>
        <p:spPr>
          <a:xfrm>
            <a:off x="2283964" y="1397223"/>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8" name="Shape 6"/>
          <p:cNvSpPr/>
          <p:nvPr/>
        </p:nvSpPr>
        <p:spPr>
          <a:xfrm>
            <a:off x="2999121" y="994701"/>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3039369" y="1034949"/>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463407" y="131750"/>
            <a:ext cx="2041160" cy="1977188"/>
          </a:xfrm>
          <a:custGeom>
            <a:avLst/>
            <a:gdLst/>
            <a:ahLst/>
            <a:cxnLst/>
            <a:rect l="l" t="t" r="r" b="b"/>
            <a:pathLst>
              <a:path w="2041160" h="1977188">
                <a:moveTo>
                  <a:pt x="1020580" y="0"/>
                </a:moveTo>
                <a:cubicBezTo>
                  <a:pt x="1583854" y="0"/>
                  <a:pt x="2041160" y="442974"/>
                  <a:pt x="2041160" y="988594"/>
                </a:cubicBezTo>
                <a:cubicBezTo>
                  <a:pt x="2041160" y="1534214"/>
                  <a:pt x="1583854" y="1977188"/>
                  <a:pt x="1020580" y="1977188"/>
                </a:cubicBezTo>
                <a:cubicBezTo>
                  <a:pt x="457307" y="1977188"/>
                  <a:pt x="0" y="1534214"/>
                  <a:pt x="0" y="988594"/>
                </a:cubicBezTo>
                <a:cubicBezTo>
                  <a:pt x="0" y="442974"/>
                  <a:pt x="457307" y="0"/>
                  <a:pt x="102058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532748" y="198918"/>
            <a:ext cx="1902479" cy="1842853"/>
          </a:xfrm>
          <a:custGeom>
            <a:avLst/>
            <a:gdLst/>
            <a:ahLst/>
            <a:cxnLst/>
            <a:rect l="l" t="t" r="r" b="b"/>
            <a:pathLst>
              <a:path w="1902479" h="1842853">
                <a:moveTo>
                  <a:pt x="951239" y="0"/>
                </a:moveTo>
                <a:cubicBezTo>
                  <a:pt x="1476243" y="0"/>
                  <a:pt x="1902479" y="412877"/>
                  <a:pt x="1902479" y="921426"/>
                </a:cubicBezTo>
                <a:cubicBezTo>
                  <a:pt x="1902479" y="1429976"/>
                  <a:pt x="1476243" y="1842853"/>
                  <a:pt x="951239" y="1842853"/>
                </a:cubicBezTo>
                <a:cubicBezTo>
                  <a:pt x="426236" y="1842853"/>
                  <a:pt x="0" y="1429976"/>
                  <a:pt x="0" y="921426"/>
                </a:cubicBezTo>
                <a:cubicBezTo>
                  <a:pt x="0" y="412877"/>
                  <a:pt x="426236" y="0"/>
                  <a:pt x="951239"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3801669" y="459411"/>
            <a:ext cx="1364636" cy="1321867"/>
          </a:xfrm>
          <a:custGeom>
            <a:avLst/>
            <a:gdLst/>
            <a:ahLst/>
            <a:cxnLst/>
            <a:rect l="l" t="t" r="r" b="b"/>
            <a:pathLst>
              <a:path w="1364636" h="1321867">
                <a:moveTo>
                  <a:pt x="682318" y="0"/>
                </a:moveTo>
                <a:cubicBezTo>
                  <a:pt x="1058900" y="0"/>
                  <a:pt x="1364636" y="296154"/>
                  <a:pt x="1364636" y="660934"/>
                </a:cubicBezTo>
                <a:cubicBezTo>
                  <a:pt x="1364636" y="1025713"/>
                  <a:pt x="1058900" y="1321867"/>
                  <a:pt x="682318" y="1321867"/>
                </a:cubicBezTo>
                <a:cubicBezTo>
                  <a:pt x="305737" y="1321867"/>
                  <a:pt x="0" y="1025713"/>
                  <a:pt x="0" y="660934"/>
                </a:cubicBezTo>
                <a:cubicBezTo>
                  <a:pt x="0" y="296154"/>
                  <a:pt x="305737" y="0"/>
                  <a:pt x="682318" y="0"/>
                </a:cubicBezTo>
                <a:close/>
              </a:path>
            </a:pathLst>
          </a:custGeom>
        </p:spPr>
        <p:style>
          <a:lnRef idx="2">
            <a:schemeClr val="lt1"/>
          </a:lnRef>
          <a:fillRef idx="1">
            <a:schemeClr val="accent1"/>
          </a:fillRef>
          <a:effectRef idx="1">
            <a:schemeClr val="accent1"/>
          </a:effectRef>
          <a:fontRef idx="minor">
            <a:schemeClr val="lt1"/>
          </a:fontRef>
        </p:style>
      </p:sp>
      <p:sp>
        <p:nvSpPr>
          <p:cNvPr id="13" name="Shape 11"/>
          <p:cNvSpPr/>
          <p:nvPr/>
        </p:nvSpPr>
        <p:spPr>
          <a:xfrm>
            <a:off x="3891510" y="707238"/>
            <a:ext cx="1500909" cy="704039"/>
          </a:xfrm>
          <a:custGeom>
            <a:avLst/>
            <a:gdLst/>
            <a:ahLst/>
            <a:cxnLst/>
            <a:rect l="l" t="t" r="r" b="b"/>
            <a:pathLst>
              <a:path w="1500909" h="704039">
                <a:moveTo>
                  <a:pt x="0" y="0"/>
                </a:moveTo>
                <a:lnTo>
                  <a:pt x="1500909" y="0"/>
                </a:lnTo>
                <a:lnTo>
                  <a:pt x="1500909" y="704039"/>
                </a:lnTo>
                <a:lnTo>
                  <a:pt x="0" y="704039"/>
                </a:lnTo>
                <a:close/>
              </a:path>
            </a:pathLst>
          </a:custGeom>
          <a:noFill/>
        </p:spPr>
      </p:sp>
      <p:sp>
        <p:nvSpPr>
          <p:cNvPr id="15" name="Shape 13"/>
          <p:cNvSpPr/>
          <p:nvPr/>
        </p:nvSpPr>
        <p:spPr>
          <a:xfrm>
            <a:off x="3970483" y="1285066"/>
            <a:ext cx="1058984" cy="300082"/>
          </a:xfrm>
          <a:custGeom>
            <a:avLst/>
            <a:gdLst/>
            <a:ahLst/>
            <a:cxnLst/>
            <a:rect l="l" t="t" r="r" b="b"/>
            <a:pathLst>
              <a:path w="1058984" h="300082">
                <a:moveTo>
                  <a:pt x="0" y="0"/>
                </a:moveTo>
                <a:lnTo>
                  <a:pt x="1058984" y="0"/>
                </a:lnTo>
                <a:lnTo>
                  <a:pt x="1058984" y="300082"/>
                </a:lnTo>
                <a:lnTo>
                  <a:pt x="0" y="300082"/>
                </a:lnTo>
                <a:close/>
              </a:path>
            </a:pathLst>
          </a:custGeom>
          <a:noFill/>
        </p:spPr>
      </p:sp>
      <p:sp>
        <p:nvSpPr>
          <p:cNvPr id="16" name="Text 14"/>
          <p:cNvSpPr txBox="1"/>
          <p:nvPr/>
        </p:nvSpPr>
        <p:spPr>
          <a:xfrm>
            <a:off x="3955415" y="981075"/>
            <a:ext cx="1059180" cy="800100"/>
          </a:xfrm>
          <a:prstGeom prst="rect">
            <a:avLst/>
          </a:prstGeom>
          <a:noFill/>
        </p:spPr>
        <p:txBody>
          <a:bodyPr wrap="square" lIns="939" tIns="489" rIns="939" bIns="489" rtlCol="0" anchor="t">
            <a:noAutofit/>
          </a:bodyPr>
          <a:lstStyle/>
          <a:p>
            <a:pPr marL="0" indent="0">
              <a:buNone/>
            </a:pPr>
            <a:r>
              <a:rPr lang="en-US" altLang="en-GB" b="1" dirty="0">
                <a:solidFill>
                  <a:srgbClr val="FFFFFF"/>
                </a:solidFill>
                <a:latin typeface="SourceHanSansSC-Medium" panose="020B0600000000000000" charset="-122"/>
                <a:ea typeface="SourceHanSansSC-Medium" panose="020B0600000000000000" charset="-122"/>
                <a:cs typeface="SourceHanSansSC-Medium" panose="020B0600000000000000" charset="-122"/>
              </a:rPr>
              <a:t>C</a:t>
            </a:r>
            <a:r>
              <a:rPr lang="en-GB" altLang="en-US" b="1" dirty="0">
                <a:solidFill>
                  <a:srgbClr val="FFFFFF"/>
                </a:solidFill>
                <a:latin typeface="SourceHanSansSC-Medium" panose="020B0600000000000000" charset="-122"/>
                <a:ea typeface="SourceHanSansSC-Medium" panose="020B0600000000000000" charset="-122"/>
                <a:cs typeface="SourceHanSansSC-Medium" panose="020B0600000000000000" charset="-122"/>
              </a:rPr>
              <a:t>ontents</a:t>
            </a:r>
          </a:p>
        </p:txBody>
      </p:sp>
      <p:sp>
        <p:nvSpPr>
          <p:cNvPr id="17" name="Shape 15"/>
          <p:cNvSpPr/>
          <p:nvPr/>
        </p:nvSpPr>
        <p:spPr>
          <a:xfrm>
            <a:off x="6063490" y="785186"/>
            <a:ext cx="488144" cy="510084"/>
          </a:xfrm>
          <a:custGeom>
            <a:avLst/>
            <a:gdLst/>
            <a:ahLst/>
            <a:cxnLst/>
            <a:rect l="l" t="t" r="r" b="b"/>
            <a:pathLst>
              <a:path w="488144" h="510084">
                <a:moveTo>
                  <a:pt x="244072" y="0"/>
                </a:moveTo>
                <a:cubicBezTo>
                  <a:pt x="378779" y="0"/>
                  <a:pt x="488144" y="114280"/>
                  <a:pt x="488144" y="255042"/>
                </a:cubicBezTo>
                <a:cubicBezTo>
                  <a:pt x="488144" y="395804"/>
                  <a:pt x="378779" y="510084"/>
                  <a:pt x="244072" y="510084"/>
                </a:cubicBezTo>
                <a:cubicBezTo>
                  <a:pt x="109365" y="510084"/>
                  <a:pt x="0" y="395804"/>
                  <a:pt x="0" y="255042"/>
                </a:cubicBezTo>
                <a:cubicBezTo>
                  <a:pt x="0" y="114280"/>
                  <a:pt x="109365" y="0"/>
                  <a:pt x="244072" y="0"/>
                </a:cubicBezTo>
                <a:close/>
              </a:path>
            </a:pathLst>
          </a:custGeom>
        </p:spPr>
        <p:style>
          <a:lnRef idx="2">
            <a:schemeClr val="lt1"/>
          </a:lnRef>
          <a:fillRef idx="1">
            <a:schemeClr val="accent1"/>
          </a:fillRef>
          <a:effectRef idx="1">
            <a:schemeClr val="accent1"/>
          </a:effectRef>
          <a:fontRef idx="minor">
            <a:schemeClr val="lt1"/>
          </a:fontRef>
        </p:style>
      </p:sp>
      <p:sp>
        <p:nvSpPr>
          <p:cNvPr id="18" name="Shape 16"/>
          <p:cNvSpPr/>
          <p:nvPr/>
        </p:nvSpPr>
        <p:spPr>
          <a:xfrm>
            <a:off x="5356714" y="337237"/>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9" name="Shape 17"/>
          <p:cNvSpPr/>
          <p:nvPr/>
        </p:nvSpPr>
        <p:spPr>
          <a:xfrm>
            <a:off x="5396962" y="377485"/>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20" name="Shape 18"/>
          <p:cNvSpPr/>
          <p:nvPr/>
        </p:nvSpPr>
        <p:spPr>
          <a:xfrm>
            <a:off x="5673886" y="1045472"/>
            <a:ext cx="405000" cy="405000"/>
          </a:xfrm>
          <a:custGeom>
            <a:avLst/>
            <a:gdLst/>
            <a:ahLst/>
            <a:cxnLst/>
            <a:rect l="l" t="t" r="r" b="b"/>
            <a:pathLst>
              <a:path w="405000" h="405000">
                <a:moveTo>
                  <a:pt x="202500" y="0"/>
                </a:moveTo>
                <a:cubicBezTo>
                  <a:pt x="314263" y="0"/>
                  <a:pt x="405000" y="90737"/>
                  <a:pt x="405000" y="202500"/>
                </a:cubicBezTo>
                <a:cubicBezTo>
                  <a:pt x="405000" y="314263"/>
                  <a:pt x="314263" y="405000"/>
                  <a:pt x="202500" y="405000"/>
                </a:cubicBezTo>
                <a:cubicBezTo>
                  <a:pt x="90737" y="405000"/>
                  <a:pt x="0" y="314263"/>
                  <a:pt x="0" y="202500"/>
                </a:cubicBezTo>
                <a:cubicBezTo>
                  <a:pt x="0" y="90737"/>
                  <a:pt x="90737" y="0"/>
                  <a:pt x="2025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1" name="Shape 19"/>
          <p:cNvSpPr/>
          <p:nvPr/>
        </p:nvSpPr>
        <p:spPr>
          <a:xfrm>
            <a:off x="5699582" y="1071168"/>
            <a:ext cx="353607" cy="353607"/>
          </a:xfrm>
          <a:custGeom>
            <a:avLst/>
            <a:gdLst/>
            <a:ahLst/>
            <a:cxnLst/>
            <a:rect l="l" t="t" r="r" b="b"/>
            <a:pathLst>
              <a:path w="353607" h="353607">
                <a:moveTo>
                  <a:pt x="176804" y="0"/>
                </a:moveTo>
                <a:cubicBezTo>
                  <a:pt x="274384" y="0"/>
                  <a:pt x="353607" y="79223"/>
                  <a:pt x="353607" y="176804"/>
                </a:cubicBezTo>
                <a:cubicBezTo>
                  <a:pt x="353607" y="274384"/>
                  <a:pt x="274384" y="353607"/>
                  <a:pt x="176804" y="353607"/>
                </a:cubicBezTo>
                <a:cubicBezTo>
                  <a:pt x="79223" y="353607"/>
                  <a:pt x="0" y="274384"/>
                  <a:pt x="0" y="176804"/>
                </a:cubicBezTo>
                <a:cubicBezTo>
                  <a:pt x="0" y="79223"/>
                  <a:pt x="79223" y="0"/>
                  <a:pt x="176804" y="0"/>
                </a:cubicBezTo>
                <a:close/>
              </a:path>
            </a:pathLst>
          </a:custGeom>
          <a:gradFill>
            <a:gsLst>
              <a:gs pos="0">
                <a:srgbClr val="FFFFFF">
                  <a:alpha val="100000"/>
                </a:srgbClr>
              </a:gs>
              <a:gs pos="100000">
                <a:srgbClr val="D9D9D9">
                  <a:alpha val="100000"/>
                </a:srgbClr>
              </a:gs>
            </a:gsLst>
            <a:lin ang="14400000" scaled="1"/>
          </a:gradFill>
        </p:spPr>
      </p:sp>
      <p:sp>
        <p:nvSpPr>
          <p:cNvPr id="23" name="Shape 21"/>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24" name="Text 22"/>
          <p:cNvSpPr txBox="1"/>
          <p:nvPr/>
        </p:nvSpPr>
        <p:spPr>
          <a:xfrm>
            <a:off x="8646772" y="134084"/>
            <a:ext cx="605790" cy="207749"/>
          </a:xfrm>
          <a:prstGeom prst="rect">
            <a:avLst/>
          </a:prstGeom>
          <a:noFill/>
        </p:spPr>
        <p:txBody>
          <a:bodyPr wrap="square" lIns="939" tIns="489" rIns="939" bIns="489" rtlCol="0" anchor="t">
            <a:spAutoFit/>
          </a:bodyPr>
          <a:lstStyle/>
          <a:p>
            <a:pPr marL="0" indent="0" algn="l">
              <a:buNone/>
            </a:pPr>
            <a:r>
              <a:rPr lang="en-GB" altLang="en-US" sz="900" b="1" dirty="0">
                <a:solidFill>
                  <a:srgbClr val="FFFFFF"/>
                </a:solidFill>
                <a:latin typeface="SourceHanSansSC-Medium" panose="020B0600000000000000" charset="-122"/>
                <a:ea typeface="SourceHanSansSC-Medium" panose="020B0600000000000000" charset="-122"/>
                <a:cs typeface="SourceHanSansSC-Medium" panose="020B0600000000000000" charset="-122"/>
              </a:rPr>
              <a:t>LOGO</a:t>
            </a:r>
            <a:endParaRPr lang="en-US" sz="900" dirty="0"/>
          </a:p>
        </p:txBody>
      </p:sp>
      <p:sp>
        <p:nvSpPr>
          <p:cNvPr id="25" name="Shape 23"/>
          <p:cNvSpPr/>
          <p:nvPr/>
        </p:nvSpPr>
        <p:spPr>
          <a:xfrm>
            <a:off x="2906917" y="2764159"/>
            <a:ext cx="1222575" cy="669414"/>
          </a:xfrm>
          <a:custGeom>
            <a:avLst/>
            <a:gdLst/>
            <a:ahLst/>
            <a:cxnLst/>
            <a:rect l="l" t="t" r="r" b="b"/>
            <a:pathLst>
              <a:path w="1222575" h="669414">
                <a:moveTo>
                  <a:pt x="0" y="0"/>
                </a:moveTo>
                <a:lnTo>
                  <a:pt x="1222575" y="0"/>
                </a:lnTo>
                <a:lnTo>
                  <a:pt x="1222575" y="669414"/>
                </a:lnTo>
                <a:lnTo>
                  <a:pt x="0" y="669414"/>
                </a:lnTo>
                <a:close/>
              </a:path>
            </a:pathLst>
          </a:custGeom>
          <a:noFill/>
        </p:spPr>
      </p:sp>
      <p:sp>
        <p:nvSpPr>
          <p:cNvPr id="26" name="Shape 24"/>
          <p:cNvSpPr/>
          <p:nvPr>
            <p:custDataLst>
              <p:tags r:id="rId1"/>
            </p:custDataLst>
          </p:nvPr>
        </p:nvSpPr>
        <p:spPr>
          <a:xfrm>
            <a:off x="3094197" y="4059787"/>
            <a:ext cx="585805" cy="571929"/>
          </a:xfrm>
          <a:custGeom>
            <a:avLst/>
            <a:gdLst/>
            <a:ahLst/>
            <a:cxnLst/>
            <a:rect l="l" t="t" r="r" b="b"/>
            <a:pathLst>
              <a:path w="581456" h="567683">
                <a:moveTo>
                  <a:pt x="290728" y="0"/>
                </a:moveTo>
                <a:cubicBezTo>
                  <a:pt x="451185" y="0"/>
                  <a:pt x="581456" y="127185"/>
                  <a:pt x="581456" y="283841"/>
                </a:cubicBezTo>
                <a:cubicBezTo>
                  <a:pt x="581456" y="440498"/>
                  <a:pt x="451185" y="567683"/>
                  <a:pt x="290728" y="567683"/>
                </a:cubicBezTo>
                <a:cubicBezTo>
                  <a:pt x="130271" y="567683"/>
                  <a:pt x="0" y="440498"/>
                  <a:pt x="0" y="283841"/>
                </a:cubicBezTo>
                <a:cubicBezTo>
                  <a:pt x="0" y="127185"/>
                  <a:pt x="130271" y="0"/>
                  <a:pt x="290728" y="0"/>
                </a:cubicBezTo>
                <a:close/>
              </a:path>
            </a:pathLst>
          </a:custGeom>
          <a:gradFill>
            <a:gsLst>
              <a:gs pos="0">
                <a:srgbClr val="F5F8FC">
                  <a:alpha val="100000"/>
                </a:srgbClr>
              </a:gs>
              <a:gs pos="100000">
                <a:srgbClr val="D9D9D9">
                  <a:alpha val="100000"/>
                </a:srgbClr>
              </a:gs>
            </a:gsLst>
            <a:lin ang="0" scaled="1"/>
          </a:gradFill>
          <a:effectLst>
            <a:outerShdw blurRad="190500" dist="28575" dir="2700000" algn="bl" rotWithShape="0">
              <a:srgbClr val="000000">
                <a:alpha val="40000"/>
              </a:srgbClr>
            </a:outerShdw>
          </a:effectLst>
        </p:spPr>
      </p:sp>
      <p:sp>
        <p:nvSpPr>
          <p:cNvPr id="27" name="Shape 25"/>
          <p:cNvSpPr/>
          <p:nvPr>
            <p:custDataLst>
              <p:tags r:id="rId2"/>
            </p:custDataLst>
          </p:nvPr>
        </p:nvSpPr>
        <p:spPr>
          <a:xfrm>
            <a:off x="3149916" y="4102337"/>
            <a:ext cx="489635" cy="489635"/>
          </a:xfrm>
          <a:custGeom>
            <a:avLst/>
            <a:gdLst/>
            <a:ahLst/>
            <a:cxnLst/>
            <a:rect l="l" t="t" r="r" b="b"/>
            <a:pathLst>
              <a:path w="486000" h="486000">
                <a:moveTo>
                  <a:pt x="243000" y="0"/>
                </a:moveTo>
                <a:cubicBezTo>
                  <a:pt x="377115" y="0"/>
                  <a:pt x="486000" y="108885"/>
                  <a:pt x="486000" y="243000"/>
                </a:cubicBezTo>
                <a:cubicBezTo>
                  <a:pt x="486000" y="377115"/>
                  <a:pt x="377115" y="486000"/>
                  <a:pt x="243000" y="486000"/>
                </a:cubicBezTo>
                <a:cubicBezTo>
                  <a:pt x="108885" y="486000"/>
                  <a:pt x="0" y="377115"/>
                  <a:pt x="0" y="243000"/>
                </a:cubicBezTo>
                <a:cubicBezTo>
                  <a:pt x="0" y="108885"/>
                  <a:pt x="108885" y="0"/>
                  <a:pt x="243000" y="0"/>
                </a:cubicBezTo>
                <a:close/>
              </a:path>
            </a:pathLst>
          </a:custGeom>
          <a:gradFill>
            <a:gsLst>
              <a:gs pos="0">
                <a:srgbClr val="F5F8FC">
                  <a:alpha val="100000"/>
                </a:srgbClr>
              </a:gs>
              <a:gs pos="100000">
                <a:srgbClr val="D9D9D9">
                  <a:alpha val="100000"/>
                </a:srgbClr>
              </a:gs>
            </a:gsLst>
            <a:lin ang="16200000" scaled="1"/>
          </a:gradFill>
        </p:spPr>
      </p:sp>
      <p:sp>
        <p:nvSpPr>
          <p:cNvPr id="28" name="Shape 26"/>
          <p:cNvSpPr/>
          <p:nvPr>
            <p:custDataLst>
              <p:tags r:id="rId3"/>
            </p:custDataLst>
          </p:nvPr>
        </p:nvSpPr>
        <p:spPr>
          <a:xfrm>
            <a:off x="3388916" y="3504565"/>
            <a:ext cx="0" cy="542703"/>
          </a:xfrm>
          <a:custGeom>
            <a:avLst/>
            <a:gdLst/>
            <a:ahLst/>
            <a:cxnLst/>
            <a:rect l="l" t="t" r="r" b="b"/>
            <a:pathLst>
              <a:path h="538674">
                <a:moveTo>
                  <a:pt x="0" y="538674"/>
                </a:moveTo>
                <a:lnTo>
                  <a:pt x="0" y="0"/>
                </a:lnTo>
              </a:path>
            </a:pathLst>
          </a:custGeom>
          <a:ln w="31750" cap="rnd">
            <a:solidFill>
              <a:schemeClr val="accent1"/>
            </a:solidFill>
            <a:prstDash val="sysDot"/>
            <a:round/>
            <a:headEnd type="none" w="med" len="med"/>
            <a:tailEnd type="none" w="med" len="med"/>
          </a:ln>
        </p:spPr>
        <p:style>
          <a:lnRef idx="0">
            <a:srgbClr val="FFFFFF"/>
          </a:lnRef>
          <a:fillRef idx="0">
            <a:srgbClr val="FFFFFF"/>
          </a:fillRef>
          <a:effectRef idx="0">
            <a:srgbClr val="FFFFFF"/>
          </a:effectRef>
          <a:fontRef idx="minor">
            <a:schemeClr val="tx1"/>
          </a:fontRef>
        </p:style>
      </p:sp>
      <p:sp>
        <p:nvSpPr>
          <p:cNvPr id="29" name="Shape 27"/>
          <p:cNvSpPr/>
          <p:nvPr/>
        </p:nvSpPr>
        <p:spPr>
          <a:xfrm>
            <a:off x="5014508" y="2764159"/>
            <a:ext cx="1222575" cy="669414"/>
          </a:xfrm>
          <a:custGeom>
            <a:avLst/>
            <a:gdLst/>
            <a:ahLst/>
            <a:cxnLst/>
            <a:rect l="l" t="t" r="r" b="b"/>
            <a:pathLst>
              <a:path w="1222575" h="669414">
                <a:moveTo>
                  <a:pt x="0" y="0"/>
                </a:moveTo>
                <a:lnTo>
                  <a:pt x="1222575" y="0"/>
                </a:lnTo>
                <a:lnTo>
                  <a:pt x="1222575" y="669414"/>
                </a:lnTo>
                <a:lnTo>
                  <a:pt x="0" y="669414"/>
                </a:lnTo>
                <a:close/>
              </a:path>
            </a:pathLst>
          </a:custGeom>
          <a:noFill/>
        </p:spPr>
      </p:sp>
      <p:sp>
        <p:nvSpPr>
          <p:cNvPr id="30" name="Shape 28"/>
          <p:cNvSpPr/>
          <p:nvPr>
            <p:custDataLst>
              <p:tags r:id="rId4"/>
            </p:custDataLst>
          </p:nvPr>
        </p:nvSpPr>
        <p:spPr>
          <a:xfrm>
            <a:off x="5217550" y="4059787"/>
            <a:ext cx="585805" cy="571929"/>
          </a:xfrm>
          <a:custGeom>
            <a:avLst/>
            <a:gdLst/>
            <a:ahLst/>
            <a:cxnLst/>
            <a:rect l="l" t="t" r="r" b="b"/>
            <a:pathLst>
              <a:path w="581456" h="567683">
                <a:moveTo>
                  <a:pt x="290728" y="0"/>
                </a:moveTo>
                <a:cubicBezTo>
                  <a:pt x="451185" y="0"/>
                  <a:pt x="581456" y="127185"/>
                  <a:pt x="581456" y="283841"/>
                </a:cubicBezTo>
                <a:cubicBezTo>
                  <a:pt x="581456" y="440498"/>
                  <a:pt x="451185" y="567683"/>
                  <a:pt x="290728" y="567683"/>
                </a:cubicBezTo>
                <a:cubicBezTo>
                  <a:pt x="130271" y="567683"/>
                  <a:pt x="0" y="440498"/>
                  <a:pt x="0" y="283841"/>
                </a:cubicBezTo>
                <a:cubicBezTo>
                  <a:pt x="0" y="127185"/>
                  <a:pt x="130271" y="0"/>
                  <a:pt x="290728" y="0"/>
                </a:cubicBezTo>
                <a:close/>
              </a:path>
            </a:pathLst>
          </a:custGeom>
          <a:gradFill>
            <a:gsLst>
              <a:gs pos="0">
                <a:srgbClr val="F5F8FC">
                  <a:alpha val="100000"/>
                </a:srgbClr>
              </a:gs>
              <a:gs pos="100000">
                <a:srgbClr val="D9D9D9">
                  <a:alpha val="100000"/>
                </a:srgbClr>
              </a:gs>
            </a:gsLst>
            <a:lin ang="0" scaled="1"/>
          </a:gradFill>
          <a:effectLst>
            <a:outerShdw blurRad="190500" dist="28575" dir="2700000" algn="bl" rotWithShape="0">
              <a:srgbClr val="000000">
                <a:alpha val="40000"/>
              </a:srgbClr>
            </a:outerShdw>
          </a:effectLst>
        </p:spPr>
      </p:sp>
      <p:sp>
        <p:nvSpPr>
          <p:cNvPr id="31" name="Shape 29"/>
          <p:cNvSpPr/>
          <p:nvPr>
            <p:custDataLst>
              <p:tags r:id="rId5"/>
            </p:custDataLst>
          </p:nvPr>
        </p:nvSpPr>
        <p:spPr>
          <a:xfrm>
            <a:off x="5273269" y="4102337"/>
            <a:ext cx="489635" cy="489635"/>
          </a:xfrm>
          <a:custGeom>
            <a:avLst/>
            <a:gdLst/>
            <a:ahLst/>
            <a:cxnLst/>
            <a:rect l="l" t="t" r="r" b="b"/>
            <a:pathLst>
              <a:path w="486000" h="486000">
                <a:moveTo>
                  <a:pt x="243000" y="0"/>
                </a:moveTo>
                <a:cubicBezTo>
                  <a:pt x="377115" y="0"/>
                  <a:pt x="486000" y="108885"/>
                  <a:pt x="486000" y="243000"/>
                </a:cubicBezTo>
                <a:cubicBezTo>
                  <a:pt x="486000" y="377115"/>
                  <a:pt x="377115" y="486000"/>
                  <a:pt x="243000" y="486000"/>
                </a:cubicBezTo>
                <a:cubicBezTo>
                  <a:pt x="108885" y="486000"/>
                  <a:pt x="0" y="377115"/>
                  <a:pt x="0" y="243000"/>
                </a:cubicBezTo>
                <a:cubicBezTo>
                  <a:pt x="0" y="108885"/>
                  <a:pt x="108885" y="0"/>
                  <a:pt x="243000" y="0"/>
                </a:cubicBezTo>
                <a:close/>
              </a:path>
            </a:pathLst>
          </a:custGeom>
          <a:gradFill>
            <a:gsLst>
              <a:gs pos="0">
                <a:srgbClr val="F5F8FC">
                  <a:alpha val="100000"/>
                </a:srgbClr>
              </a:gs>
              <a:gs pos="100000">
                <a:srgbClr val="D9D9D9">
                  <a:alpha val="100000"/>
                </a:srgbClr>
              </a:gs>
            </a:gsLst>
            <a:lin ang="16200000" scaled="1"/>
          </a:gradFill>
        </p:spPr>
      </p:sp>
      <p:sp>
        <p:nvSpPr>
          <p:cNvPr id="32" name="Shape 30"/>
          <p:cNvSpPr/>
          <p:nvPr>
            <p:custDataLst>
              <p:tags r:id="rId6"/>
            </p:custDataLst>
          </p:nvPr>
        </p:nvSpPr>
        <p:spPr>
          <a:xfrm>
            <a:off x="5512268" y="3504565"/>
            <a:ext cx="0" cy="542703"/>
          </a:xfrm>
          <a:custGeom>
            <a:avLst/>
            <a:gdLst/>
            <a:ahLst/>
            <a:cxnLst/>
            <a:rect l="l" t="t" r="r" b="b"/>
            <a:pathLst>
              <a:path h="538674">
                <a:moveTo>
                  <a:pt x="0" y="538674"/>
                </a:moveTo>
                <a:lnTo>
                  <a:pt x="0" y="0"/>
                </a:lnTo>
              </a:path>
            </a:pathLst>
          </a:custGeom>
          <a:ln w="31750" cap="rnd">
            <a:solidFill>
              <a:schemeClr val="accent1"/>
            </a:solidFill>
            <a:prstDash val="sysDot"/>
            <a:round/>
            <a:headEnd type="none" w="med" len="med"/>
            <a:tailEnd type="none" w="med" len="med"/>
          </a:ln>
        </p:spPr>
        <p:style>
          <a:lnRef idx="0">
            <a:srgbClr val="FFFFFF"/>
          </a:lnRef>
          <a:fillRef idx="0">
            <a:srgbClr val="FFFFFF"/>
          </a:fillRef>
          <a:effectRef idx="0">
            <a:srgbClr val="FFFFFF"/>
          </a:effectRef>
          <a:fontRef idx="minor">
            <a:schemeClr val="tx1"/>
          </a:fontRef>
        </p:style>
      </p:sp>
      <p:sp>
        <p:nvSpPr>
          <p:cNvPr id="33" name="Shape 31"/>
          <p:cNvSpPr/>
          <p:nvPr/>
        </p:nvSpPr>
        <p:spPr>
          <a:xfrm>
            <a:off x="817148" y="2768921"/>
            <a:ext cx="1222575" cy="669414"/>
          </a:xfrm>
          <a:custGeom>
            <a:avLst/>
            <a:gdLst/>
            <a:ahLst/>
            <a:cxnLst/>
            <a:rect l="l" t="t" r="r" b="b"/>
            <a:pathLst>
              <a:path w="1222575" h="669414">
                <a:moveTo>
                  <a:pt x="0" y="0"/>
                </a:moveTo>
                <a:lnTo>
                  <a:pt x="1222575" y="0"/>
                </a:lnTo>
                <a:lnTo>
                  <a:pt x="1222575" y="669414"/>
                </a:lnTo>
                <a:lnTo>
                  <a:pt x="0" y="669414"/>
                </a:lnTo>
                <a:close/>
              </a:path>
            </a:pathLst>
          </a:custGeom>
          <a:noFill/>
        </p:spPr>
      </p:sp>
      <p:sp>
        <p:nvSpPr>
          <p:cNvPr id="34" name="Text 32"/>
          <p:cNvSpPr txBox="1"/>
          <p:nvPr>
            <p:custDataLst>
              <p:tags r:id="rId7"/>
            </p:custDataLst>
          </p:nvPr>
        </p:nvSpPr>
        <p:spPr>
          <a:xfrm>
            <a:off x="433070" y="2220595"/>
            <a:ext cx="1697355" cy="1217930"/>
          </a:xfrm>
          <a:prstGeom prst="rect">
            <a:avLst/>
          </a:prstGeom>
          <a:noFill/>
        </p:spPr>
        <p:txBody>
          <a:bodyPr wrap="square" lIns="939" tIns="489" rIns="939" bIns="489" rtlCol="0" anchor="ctr">
            <a:noAutofit/>
          </a:bodyPr>
          <a:lstStyle/>
          <a:p>
            <a:pPr marL="0" indent="0" algn="ctr">
              <a:buNone/>
            </a:pPr>
            <a:r>
              <a:rPr lang="en-US" altLang="zh-CN" sz="1600" dirty="0">
                <a:solidFill>
                  <a:schemeClr val="accent1"/>
                </a:solidFill>
                <a:latin typeface="Arial" panose="020B0604020202020204" pitchFamily="34" charset="0"/>
                <a:ea typeface="微软雅黑" panose="020B0503020204020204" charset="-122"/>
                <a:cs typeface="Arial" panose="020B0604020202020204" pitchFamily="34" charset="0"/>
              </a:rPr>
              <a:t>Current operational status of alumina production in Shanxi</a:t>
            </a:r>
          </a:p>
        </p:txBody>
      </p:sp>
      <p:sp>
        <p:nvSpPr>
          <p:cNvPr id="35" name="Shape 33"/>
          <p:cNvSpPr/>
          <p:nvPr>
            <p:custDataLst>
              <p:tags r:id="rId8"/>
            </p:custDataLst>
          </p:nvPr>
        </p:nvSpPr>
        <p:spPr>
          <a:xfrm>
            <a:off x="988798" y="4064586"/>
            <a:ext cx="585805" cy="571929"/>
          </a:xfrm>
          <a:custGeom>
            <a:avLst/>
            <a:gdLst/>
            <a:ahLst/>
            <a:cxnLst/>
            <a:rect l="l" t="t" r="r" b="b"/>
            <a:pathLst>
              <a:path w="581456" h="567683">
                <a:moveTo>
                  <a:pt x="290728" y="0"/>
                </a:moveTo>
                <a:cubicBezTo>
                  <a:pt x="451185" y="0"/>
                  <a:pt x="581456" y="127185"/>
                  <a:pt x="581456" y="283841"/>
                </a:cubicBezTo>
                <a:cubicBezTo>
                  <a:pt x="581456" y="440498"/>
                  <a:pt x="451185" y="567683"/>
                  <a:pt x="290728" y="567683"/>
                </a:cubicBezTo>
                <a:cubicBezTo>
                  <a:pt x="130271" y="567683"/>
                  <a:pt x="0" y="440498"/>
                  <a:pt x="0" y="283841"/>
                </a:cubicBezTo>
                <a:cubicBezTo>
                  <a:pt x="0" y="127185"/>
                  <a:pt x="130271" y="0"/>
                  <a:pt x="290728" y="0"/>
                </a:cubicBezTo>
                <a:close/>
              </a:path>
            </a:pathLst>
          </a:custGeom>
          <a:gradFill>
            <a:gsLst>
              <a:gs pos="0">
                <a:srgbClr val="F5F8FC">
                  <a:alpha val="100000"/>
                </a:srgbClr>
              </a:gs>
              <a:gs pos="100000">
                <a:srgbClr val="D9D9D9">
                  <a:alpha val="100000"/>
                </a:srgbClr>
              </a:gs>
            </a:gsLst>
            <a:lin ang="0" scaled="1"/>
          </a:gradFill>
          <a:effectLst>
            <a:outerShdw blurRad="190500" dist="28575" dir="2700000" algn="bl" rotWithShape="0">
              <a:srgbClr val="000000">
                <a:alpha val="40000"/>
              </a:srgbClr>
            </a:outerShdw>
          </a:effectLst>
        </p:spPr>
      </p:sp>
      <p:sp>
        <p:nvSpPr>
          <p:cNvPr id="36" name="Shape 34"/>
          <p:cNvSpPr/>
          <p:nvPr>
            <p:custDataLst>
              <p:tags r:id="rId9"/>
            </p:custDataLst>
          </p:nvPr>
        </p:nvSpPr>
        <p:spPr>
          <a:xfrm>
            <a:off x="1044517" y="4107135"/>
            <a:ext cx="489635" cy="489635"/>
          </a:xfrm>
          <a:custGeom>
            <a:avLst/>
            <a:gdLst/>
            <a:ahLst/>
            <a:cxnLst/>
            <a:rect l="l" t="t" r="r" b="b"/>
            <a:pathLst>
              <a:path w="486000" h="486000">
                <a:moveTo>
                  <a:pt x="243000" y="0"/>
                </a:moveTo>
                <a:cubicBezTo>
                  <a:pt x="377115" y="0"/>
                  <a:pt x="486000" y="108885"/>
                  <a:pt x="486000" y="243000"/>
                </a:cubicBezTo>
                <a:cubicBezTo>
                  <a:pt x="486000" y="377115"/>
                  <a:pt x="377115" y="486000"/>
                  <a:pt x="243000" y="486000"/>
                </a:cubicBezTo>
                <a:cubicBezTo>
                  <a:pt x="108885" y="486000"/>
                  <a:pt x="0" y="377115"/>
                  <a:pt x="0" y="243000"/>
                </a:cubicBezTo>
                <a:cubicBezTo>
                  <a:pt x="0" y="108885"/>
                  <a:pt x="108885" y="0"/>
                  <a:pt x="243000" y="0"/>
                </a:cubicBezTo>
                <a:close/>
              </a:path>
            </a:pathLst>
          </a:custGeom>
          <a:gradFill>
            <a:gsLst>
              <a:gs pos="0">
                <a:srgbClr val="F5F8FC">
                  <a:alpha val="100000"/>
                </a:srgbClr>
              </a:gs>
              <a:gs pos="100000">
                <a:srgbClr val="D9D9D9">
                  <a:alpha val="100000"/>
                </a:srgbClr>
              </a:gs>
            </a:gsLst>
            <a:lin ang="16200000" scaled="1"/>
          </a:gradFill>
        </p:spPr>
      </p:sp>
      <p:sp>
        <p:nvSpPr>
          <p:cNvPr id="37" name="Text 35"/>
          <p:cNvSpPr txBox="1"/>
          <p:nvPr>
            <p:custDataLst>
              <p:tags r:id="rId10"/>
            </p:custDataLst>
          </p:nvPr>
        </p:nvSpPr>
        <p:spPr>
          <a:xfrm>
            <a:off x="982818" y="4135782"/>
            <a:ext cx="597765" cy="404495"/>
          </a:xfrm>
          <a:prstGeom prst="rect">
            <a:avLst/>
          </a:prstGeom>
          <a:noFill/>
        </p:spPr>
        <p:txBody>
          <a:bodyPr wrap="square" lIns="939" tIns="489" rIns="939" bIns="489" rtlCol="0" anchor="ctr">
            <a:spAutoFit/>
          </a:bodyPr>
          <a:lstStyle/>
          <a:p>
            <a:pPr marL="0" indent="0" algn="ctr">
              <a:buNone/>
            </a:pPr>
            <a:r>
              <a:rPr lang="en-US" sz="2625" dirty="0">
                <a:solidFill>
                  <a:schemeClr val="accent1"/>
                </a:solidFill>
                <a:latin typeface="SourceHanSansSC-Medium" panose="020B0600000000000000" charset="-122"/>
                <a:ea typeface="SourceHanSansSC-Medium" panose="020B0600000000000000" charset="-122"/>
                <a:cs typeface="SourceHanSansSC-Medium" panose="020B0600000000000000" charset="-122"/>
              </a:rPr>
              <a:t>01</a:t>
            </a:r>
          </a:p>
        </p:txBody>
      </p:sp>
      <p:sp>
        <p:nvSpPr>
          <p:cNvPr id="38" name="Shape 36"/>
          <p:cNvSpPr/>
          <p:nvPr>
            <p:custDataLst>
              <p:tags r:id="rId11"/>
            </p:custDataLst>
          </p:nvPr>
        </p:nvSpPr>
        <p:spPr>
          <a:xfrm>
            <a:off x="1283517" y="3509363"/>
            <a:ext cx="0" cy="542703"/>
          </a:xfrm>
          <a:custGeom>
            <a:avLst/>
            <a:gdLst/>
            <a:ahLst/>
            <a:cxnLst/>
            <a:rect l="l" t="t" r="r" b="b"/>
            <a:pathLst>
              <a:path h="538674">
                <a:moveTo>
                  <a:pt x="0" y="538674"/>
                </a:moveTo>
                <a:lnTo>
                  <a:pt x="0" y="0"/>
                </a:lnTo>
              </a:path>
            </a:pathLst>
          </a:custGeom>
          <a:ln w="31750" cap="rnd">
            <a:solidFill>
              <a:schemeClr val="accent1"/>
            </a:solidFill>
            <a:prstDash val="sysDot"/>
            <a:round/>
            <a:headEnd type="none" w="med" len="med"/>
            <a:tailEnd type="none" w="med" len="med"/>
          </a:ln>
        </p:spPr>
        <p:style>
          <a:lnRef idx="0">
            <a:srgbClr val="FFFFFF"/>
          </a:lnRef>
          <a:fillRef idx="0">
            <a:srgbClr val="FFFFFF"/>
          </a:fillRef>
          <a:effectRef idx="0">
            <a:srgbClr val="FFFFFF"/>
          </a:effectRef>
          <a:fontRef idx="minor">
            <a:schemeClr val="tx1"/>
          </a:fontRef>
        </p:style>
      </p:sp>
      <p:sp>
        <p:nvSpPr>
          <p:cNvPr id="39" name="Shape 37"/>
          <p:cNvSpPr/>
          <p:nvPr/>
        </p:nvSpPr>
        <p:spPr>
          <a:xfrm>
            <a:off x="6928252" y="2768921"/>
            <a:ext cx="1222575" cy="669414"/>
          </a:xfrm>
          <a:custGeom>
            <a:avLst/>
            <a:gdLst/>
            <a:ahLst/>
            <a:cxnLst/>
            <a:rect l="l" t="t" r="r" b="b"/>
            <a:pathLst>
              <a:path w="1222575" h="669414">
                <a:moveTo>
                  <a:pt x="0" y="0"/>
                </a:moveTo>
                <a:lnTo>
                  <a:pt x="1222575" y="0"/>
                </a:lnTo>
                <a:lnTo>
                  <a:pt x="1222575" y="669414"/>
                </a:lnTo>
                <a:lnTo>
                  <a:pt x="0" y="669414"/>
                </a:lnTo>
                <a:close/>
              </a:path>
            </a:pathLst>
          </a:custGeom>
          <a:noFill/>
        </p:spPr>
      </p:sp>
      <p:sp>
        <p:nvSpPr>
          <p:cNvPr id="40" name="Shape 38"/>
          <p:cNvSpPr/>
          <p:nvPr>
            <p:custDataLst>
              <p:tags r:id="rId12"/>
            </p:custDataLst>
          </p:nvPr>
        </p:nvSpPr>
        <p:spPr>
          <a:xfrm>
            <a:off x="7145606" y="4064586"/>
            <a:ext cx="585805" cy="571929"/>
          </a:xfrm>
          <a:custGeom>
            <a:avLst/>
            <a:gdLst/>
            <a:ahLst/>
            <a:cxnLst/>
            <a:rect l="l" t="t" r="r" b="b"/>
            <a:pathLst>
              <a:path w="581456" h="567683">
                <a:moveTo>
                  <a:pt x="290728" y="0"/>
                </a:moveTo>
                <a:cubicBezTo>
                  <a:pt x="451185" y="0"/>
                  <a:pt x="581456" y="127185"/>
                  <a:pt x="581456" y="283841"/>
                </a:cubicBezTo>
                <a:cubicBezTo>
                  <a:pt x="581456" y="440498"/>
                  <a:pt x="451185" y="567683"/>
                  <a:pt x="290728" y="567683"/>
                </a:cubicBezTo>
                <a:cubicBezTo>
                  <a:pt x="130271" y="567683"/>
                  <a:pt x="0" y="440498"/>
                  <a:pt x="0" y="283841"/>
                </a:cubicBezTo>
                <a:cubicBezTo>
                  <a:pt x="0" y="127185"/>
                  <a:pt x="130271" y="0"/>
                  <a:pt x="290728" y="0"/>
                </a:cubicBezTo>
                <a:close/>
              </a:path>
            </a:pathLst>
          </a:custGeom>
          <a:gradFill>
            <a:gsLst>
              <a:gs pos="0">
                <a:srgbClr val="F5F8FC">
                  <a:alpha val="100000"/>
                </a:srgbClr>
              </a:gs>
              <a:gs pos="100000">
                <a:srgbClr val="D9D9D9">
                  <a:alpha val="100000"/>
                </a:srgbClr>
              </a:gs>
            </a:gsLst>
            <a:lin ang="0" scaled="1"/>
          </a:gradFill>
          <a:effectLst>
            <a:outerShdw blurRad="190500" dist="28575" dir="2700000" algn="bl" rotWithShape="0">
              <a:srgbClr val="000000">
                <a:alpha val="40000"/>
              </a:srgbClr>
            </a:outerShdw>
          </a:effectLst>
        </p:spPr>
      </p:sp>
      <p:sp>
        <p:nvSpPr>
          <p:cNvPr id="41" name="Shape 39"/>
          <p:cNvSpPr/>
          <p:nvPr>
            <p:custDataLst>
              <p:tags r:id="rId13"/>
            </p:custDataLst>
          </p:nvPr>
        </p:nvSpPr>
        <p:spPr>
          <a:xfrm>
            <a:off x="7201324" y="4107135"/>
            <a:ext cx="489635" cy="489635"/>
          </a:xfrm>
          <a:custGeom>
            <a:avLst/>
            <a:gdLst/>
            <a:ahLst/>
            <a:cxnLst/>
            <a:rect l="l" t="t" r="r" b="b"/>
            <a:pathLst>
              <a:path w="486000" h="486000">
                <a:moveTo>
                  <a:pt x="243000" y="0"/>
                </a:moveTo>
                <a:cubicBezTo>
                  <a:pt x="377115" y="0"/>
                  <a:pt x="486000" y="108885"/>
                  <a:pt x="486000" y="243000"/>
                </a:cubicBezTo>
                <a:cubicBezTo>
                  <a:pt x="486000" y="377115"/>
                  <a:pt x="377115" y="486000"/>
                  <a:pt x="243000" y="486000"/>
                </a:cubicBezTo>
                <a:cubicBezTo>
                  <a:pt x="108885" y="486000"/>
                  <a:pt x="0" y="377115"/>
                  <a:pt x="0" y="243000"/>
                </a:cubicBezTo>
                <a:cubicBezTo>
                  <a:pt x="0" y="108885"/>
                  <a:pt x="108885" y="0"/>
                  <a:pt x="243000" y="0"/>
                </a:cubicBezTo>
                <a:close/>
              </a:path>
            </a:pathLst>
          </a:custGeom>
          <a:gradFill>
            <a:gsLst>
              <a:gs pos="0">
                <a:srgbClr val="F5F8FC">
                  <a:alpha val="100000"/>
                </a:srgbClr>
              </a:gs>
              <a:gs pos="100000">
                <a:srgbClr val="D9D9D9">
                  <a:alpha val="100000"/>
                </a:srgbClr>
              </a:gs>
            </a:gsLst>
            <a:lin ang="16200000" scaled="1"/>
          </a:gradFill>
        </p:spPr>
      </p:sp>
      <p:sp>
        <p:nvSpPr>
          <p:cNvPr id="42" name="Shape 40"/>
          <p:cNvSpPr/>
          <p:nvPr>
            <p:custDataLst>
              <p:tags r:id="rId14"/>
            </p:custDataLst>
          </p:nvPr>
        </p:nvSpPr>
        <p:spPr>
          <a:xfrm>
            <a:off x="7440324" y="3509363"/>
            <a:ext cx="0" cy="542703"/>
          </a:xfrm>
          <a:custGeom>
            <a:avLst/>
            <a:gdLst/>
            <a:ahLst/>
            <a:cxnLst/>
            <a:rect l="l" t="t" r="r" b="b"/>
            <a:pathLst>
              <a:path h="538674">
                <a:moveTo>
                  <a:pt x="0" y="538674"/>
                </a:moveTo>
                <a:lnTo>
                  <a:pt x="0" y="0"/>
                </a:lnTo>
              </a:path>
            </a:pathLst>
          </a:custGeom>
          <a:ln w="31750" cap="rnd">
            <a:solidFill>
              <a:schemeClr val="accent1"/>
            </a:solidFill>
            <a:prstDash val="sysDot"/>
            <a:round/>
            <a:headEnd type="none" w="med" len="med"/>
            <a:tailEnd type="none" w="med" len="med"/>
          </a:ln>
        </p:spPr>
        <p:style>
          <a:lnRef idx="0">
            <a:srgbClr val="FFFFFF"/>
          </a:lnRef>
          <a:fillRef idx="0">
            <a:srgbClr val="FFFFFF"/>
          </a:fillRef>
          <a:effectRef idx="0">
            <a:srgbClr val="FFFFFF"/>
          </a:effectRef>
          <a:fontRef idx="minor">
            <a:schemeClr val="tx1"/>
          </a:fontRef>
        </p:style>
      </p:sp>
      <p:sp>
        <p:nvSpPr>
          <p:cNvPr id="43" name="Text 41"/>
          <p:cNvSpPr txBox="1"/>
          <p:nvPr>
            <p:custDataLst>
              <p:tags r:id="rId15"/>
            </p:custDataLst>
          </p:nvPr>
        </p:nvSpPr>
        <p:spPr>
          <a:xfrm>
            <a:off x="2446020" y="2220595"/>
            <a:ext cx="2003425" cy="1215390"/>
          </a:xfrm>
          <a:prstGeom prst="rect">
            <a:avLst/>
          </a:prstGeom>
          <a:noFill/>
        </p:spPr>
        <p:txBody>
          <a:bodyPr wrap="square" lIns="939" tIns="489" rIns="939" bIns="489" rtlCol="0" anchor="ctr">
            <a:noAutofit/>
          </a:bodyPr>
          <a:lstStyle/>
          <a:p>
            <a:pPr marL="0" indent="0" algn="ctr">
              <a:buNone/>
            </a:pPr>
            <a:r>
              <a:rPr lang="en-US" altLang="zh-CN" sz="1600" dirty="0">
                <a:solidFill>
                  <a:schemeClr val="accent1"/>
                </a:solidFill>
                <a:latin typeface="Arial" panose="020B0604020202020204" pitchFamily="34" charset="0"/>
                <a:ea typeface="微软雅黑" panose="020B0503020204020204" charset="-122"/>
                <a:cs typeface="Arial" panose="020B0604020202020204" pitchFamily="34" charset="0"/>
              </a:rPr>
              <a:t>Situation of bauxite usage by alumina refineries in Shanxi</a:t>
            </a:r>
          </a:p>
        </p:txBody>
      </p:sp>
      <p:sp>
        <p:nvSpPr>
          <p:cNvPr id="44" name="Text 42"/>
          <p:cNvSpPr txBox="1"/>
          <p:nvPr>
            <p:custDataLst>
              <p:tags r:id="rId16"/>
            </p:custDataLst>
          </p:nvPr>
        </p:nvSpPr>
        <p:spPr>
          <a:xfrm>
            <a:off x="3204210" y="4136390"/>
            <a:ext cx="475615" cy="404495"/>
          </a:xfrm>
          <a:prstGeom prst="rect">
            <a:avLst/>
          </a:prstGeom>
          <a:noFill/>
        </p:spPr>
        <p:txBody>
          <a:bodyPr wrap="square" lIns="939" tIns="489" rIns="939" bIns="489" rtlCol="0" anchor="ctr">
            <a:spAutoFit/>
          </a:bodyPr>
          <a:lstStyle/>
          <a:p>
            <a:pPr marL="0" indent="0">
              <a:buNone/>
            </a:pPr>
            <a:r>
              <a:rPr lang="en-US" sz="2625" dirty="0">
                <a:solidFill>
                  <a:schemeClr val="accent1"/>
                </a:solidFill>
                <a:latin typeface="SourceHanSansSC-Medium" panose="020B0600000000000000" charset="-122"/>
                <a:ea typeface="SourceHanSansSC-Medium" panose="020B0600000000000000" charset="-122"/>
                <a:cs typeface="SourceHanSansSC-Medium" panose="020B0600000000000000" charset="-122"/>
              </a:rPr>
              <a:t>02</a:t>
            </a:r>
          </a:p>
        </p:txBody>
      </p:sp>
      <p:sp>
        <p:nvSpPr>
          <p:cNvPr id="45" name="Text 43"/>
          <p:cNvSpPr txBox="1"/>
          <p:nvPr>
            <p:custDataLst>
              <p:tags r:id="rId17"/>
            </p:custDataLst>
          </p:nvPr>
        </p:nvSpPr>
        <p:spPr>
          <a:xfrm>
            <a:off x="4573905" y="2219960"/>
            <a:ext cx="1869440" cy="1200150"/>
          </a:xfrm>
          <a:prstGeom prst="rect">
            <a:avLst/>
          </a:prstGeom>
          <a:noFill/>
        </p:spPr>
        <p:txBody>
          <a:bodyPr wrap="square" lIns="939" tIns="489" rIns="939" bIns="489" rtlCol="0" anchor="ctr">
            <a:noAutofit/>
          </a:bodyPr>
          <a:lstStyle/>
          <a:p>
            <a:pPr marL="0" indent="0" algn="ctr">
              <a:buNone/>
            </a:pPr>
            <a:r>
              <a:rPr lang="en-US" altLang="zh-CN" sz="1600" dirty="0">
                <a:solidFill>
                  <a:schemeClr val="accent1"/>
                </a:solidFill>
                <a:latin typeface="Arial" panose="020B0604020202020204" pitchFamily="34" charset="0"/>
                <a:ea typeface="微软雅黑" panose="020B0503020204020204" charset="-122"/>
                <a:cs typeface="Arial" panose="020B0604020202020204" pitchFamily="34" charset="0"/>
              </a:rPr>
              <a:t>Position of Shanxi's alumina production cost within the national context</a:t>
            </a:r>
          </a:p>
        </p:txBody>
      </p:sp>
      <p:sp>
        <p:nvSpPr>
          <p:cNvPr id="46" name="Text 44"/>
          <p:cNvSpPr txBox="1"/>
          <p:nvPr>
            <p:custDataLst>
              <p:tags r:id="rId18"/>
            </p:custDataLst>
          </p:nvPr>
        </p:nvSpPr>
        <p:spPr>
          <a:xfrm>
            <a:off x="5328285" y="4136390"/>
            <a:ext cx="474980" cy="403860"/>
          </a:xfrm>
          <a:prstGeom prst="rect">
            <a:avLst/>
          </a:prstGeom>
          <a:noFill/>
        </p:spPr>
        <p:txBody>
          <a:bodyPr wrap="square" lIns="939" tIns="489" rIns="939" bIns="489" rtlCol="0" anchor="ctr">
            <a:noAutofit/>
          </a:bodyPr>
          <a:lstStyle/>
          <a:p>
            <a:pPr marL="0" indent="0">
              <a:buNone/>
            </a:pPr>
            <a:r>
              <a:rPr lang="en-US" sz="2625" dirty="0">
                <a:solidFill>
                  <a:schemeClr val="accent1"/>
                </a:solidFill>
                <a:latin typeface="SourceHanSansSC-Medium" panose="020B0600000000000000" charset="-122"/>
                <a:ea typeface="SourceHanSansSC-Medium" panose="020B0600000000000000" charset="-122"/>
                <a:cs typeface="SourceHanSansSC-Medium" panose="020B0600000000000000" charset="-122"/>
              </a:rPr>
              <a:t>03</a:t>
            </a:r>
          </a:p>
        </p:txBody>
      </p:sp>
      <p:sp>
        <p:nvSpPr>
          <p:cNvPr id="47" name="Text 45"/>
          <p:cNvSpPr txBox="1"/>
          <p:nvPr>
            <p:custDataLst>
              <p:tags r:id="rId19"/>
            </p:custDataLst>
          </p:nvPr>
        </p:nvSpPr>
        <p:spPr>
          <a:xfrm>
            <a:off x="6647180" y="2219960"/>
            <a:ext cx="1598930" cy="1196975"/>
          </a:xfrm>
          <a:prstGeom prst="rect">
            <a:avLst/>
          </a:prstGeom>
          <a:noFill/>
        </p:spPr>
        <p:txBody>
          <a:bodyPr wrap="square" lIns="939" tIns="489" rIns="939" bIns="489" rtlCol="0" anchor="ctr">
            <a:noAutofit/>
          </a:bodyPr>
          <a:lstStyle/>
          <a:p>
            <a:pPr marL="0" indent="0" algn="ctr">
              <a:buNone/>
            </a:pPr>
            <a:r>
              <a:rPr lang="en-US" altLang="zh-CN" sz="1600" dirty="0">
                <a:solidFill>
                  <a:schemeClr val="accent1"/>
                </a:solidFill>
                <a:latin typeface="Arial" panose="020B0604020202020204" pitchFamily="34" charset="0"/>
                <a:ea typeface="SourceHanSansSC-Medium" panose="020B0600000000000000" charset="-122"/>
                <a:cs typeface="Arial" panose="020B0604020202020204" pitchFamily="34" charset="0"/>
              </a:rPr>
              <a:t>Current supply status and trends of domestic bauxite in Shanxi</a:t>
            </a:r>
          </a:p>
        </p:txBody>
      </p:sp>
      <p:sp>
        <p:nvSpPr>
          <p:cNvPr id="48" name="Text 46"/>
          <p:cNvSpPr txBox="1"/>
          <p:nvPr>
            <p:custDataLst>
              <p:tags r:id="rId20"/>
            </p:custDataLst>
          </p:nvPr>
        </p:nvSpPr>
        <p:spPr>
          <a:xfrm>
            <a:off x="7139625" y="4135782"/>
            <a:ext cx="597765" cy="404495"/>
          </a:xfrm>
          <a:prstGeom prst="rect">
            <a:avLst/>
          </a:prstGeom>
          <a:noFill/>
        </p:spPr>
        <p:txBody>
          <a:bodyPr wrap="square" lIns="939" tIns="489" rIns="939" bIns="489" rtlCol="0" anchor="ctr">
            <a:spAutoFit/>
          </a:bodyPr>
          <a:lstStyle/>
          <a:p>
            <a:pPr marL="0" indent="0" algn="ctr">
              <a:buNone/>
            </a:pPr>
            <a:r>
              <a:rPr lang="en-US" sz="2625" dirty="0">
                <a:solidFill>
                  <a:schemeClr val="accent1"/>
                </a:solidFill>
                <a:latin typeface="SourceHanSansSC-Medium" panose="020B0600000000000000" charset="-122"/>
                <a:ea typeface="SourceHanSansSC-Medium" panose="020B0600000000000000" charset="-122"/>
                <a:cs typeface="SourceHanSansSC-Medium" panose="020B0600000000000000" charset="-122"/>
              </a:rPr>
              <a:t>04</a:t>
            </a:r>
          </a:p>
        </p:txBody>
      </p:sp>
      <p:sp>
        <p:nvSpPr>
          <p:cNvPr id="49" name="流程图: 文档 48"/>
          <p:cNvSpPr/>
          <p:nvPr/>
        </p:nvSpPr>
        <p:spPr>
          <a:xfrm>
            <a:off x="11486565" y="-19033"/>
            <a:ext cx="714570" cy="753337"/>
          </a:xfrm>
          <a:prstGeom prst="flowChartDocument">
            <a:avLst/>
          </a:prstGeom>
          <a:solidFill>
            <a:srgbClr val="C00000"/>
          </a:solidFill>
          <a:ln>
            <a:noFill/>
          </a:ln>
          <a:effectLst>
            <a:innerShdw blurRad="63500" dist="508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1529029" y="178778"/>
            <a:ext cx="807720" cy="276999"/>
          </a:xfrm>
          <a:prstGeom prst="rect">
            <a:avLst/>
          </a:prstGeom>
          <a:noFill/>
        </p:spPr>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LOGO</a:t>
            </a:r>
            <a:endParaRPr lang="zh-CN" altLang="en-US" sz="1200" b="1" dirty="0">
              <a:solidFill>
                <a:schemeClr val="bg1"/>
              </a:solidFill>
              <a:latin typeface="微软雅黑" panose="020B0503020204020204" charset="-122"/>
              <a:ea typeface="微软雅黑" panose="020B0503020204020204" charset="-122"/>
            </a:endParaRPr>
          </a:p>
        </p:txBody>
      </p:sp>
      <p:sp>
        <p:nvSpPr>
          <p:cNvPr id="52" name="文本框 51"/>
          <p:cNvSpPr txBox="1"/>
          <p:nvPr/>
        </p:nvSpPr>
        <p:spPr>
          <a:xfrm>
            <a:off x="11656029" y="305778"/>
            <a:ext cx="807720" cy="276999"/>
          </a:xfrm>
          <a:prstGeom prst="rect">
            <a:avLst/>
          </a:prstGeom>
          <a:noFill/>
        </p:spPr>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LOGO</a:t>
            </a:r>
            <a:endParaRPr lang="zh-CN" altLang="en-US" sz="1200" b="1" dirty="0">
              <a:solidFill>
                <a:schemeClr val="bg1"/>
              </a:solidFill>
              <a:latin typeface="微软雅黑" panose="020B0503020204020204" charset="-122"/>
              <a:ea typeface="微软雅黑" panose="020B0503020204020204" charset="-122"/>
            </a:endParaRPr>
          </a:p>
        </p:txBody>
      </p:sp>
      <p:sp>
        <p:nvSpPr>
          <p:cNvPr id="53" name="文本框 52"/>
          <p:cNvSpPr txBox="1"/>
          <p:nvPr/>
        </p:nvSpPr>
        <p:spPr>
          <a:xfrm>
            <a:off x="11783029" y="432778"/>
            <a:ext cx="807720" cy="276999"/>
          </a:xfrm>
          <a:prstGeom prst="rect">
            <a:avLst/>
          </a:prstGeom>
          <a:noFill/>
        </p:spPr>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LOGO</a:t>
            </a:r>
            <a:endParaRPr lang="zh-CN" altLang="en-US" sz="1200" b="1" dirty="0">
              <a:solidFill>
                <a:schemeClr val="bg1"/>
              </a:solidFill>
              <a:latin typeface="微软雅黑" panose="020B0503020204020204" charset="-122"/>
              <a:ea typeface="微软雅黑" panose="020B0503020204020204" charset="-122"/>
            </a:endParaRPr>
          </a:p>
        </p:txBody>
      </p:sp>
      <p:sp>
        <p:nvSpPr>
          <p:cNvPr id="54" name="文本框 53"/>
          <p:cNvSpPr txBox="1"/>
          <p:nvPr/>
        </p:nvSpPr>
        <p:spPr>
          <a:xfrm>
            <a:off x="8446770" y="100330"/>
            <a:ext cx="669290" cy="275590"/>
          </a:xfrm>
          <a:prstGeom prst="rect">
            <a:avLst/>
          </a:prstGeom>
          <a:noFill/>
        </p:spPr>
        <p:txBody>
          <a:bodyPr wrap="square" rtlCol="0">
            <a:spAutoFit/>
          </a:bodyPr>
          <a:lstStyle/>
          <a:p>
            <a:r>
              <a:rPr lang="en-US" altLang="zh-CN" sz="1200" b="1" dirty="0">
                <a:solidFill>
                  <a:schemeClr val="bg1"/>
                </a:solidFill>
                <a:latin typeface="微软雅黑" panose="020B0503020204020204" charset="-122"/>
                <a:ea typeface="微软雅黑" panose="020B0503020204020204" charset="-122"/>
              </a:rPr>
              <a:t>LOGO</a:t>
            </a:r>
            <a:endParaRPr lang="zh-CN" altLang="en-US" sz="1200" b="1" dirty="0">
              <a:solidFill>
                <a:schemeClr val="bg1"/>
              </a:solidFill>
              <a:latin typeface="微软雅黑" panose="020B0503020204020204" charset="-122"/>
              <a:ea typeface="微软雅黑" panose="020B0503020204020204" charset="-122"/>
            </a:endParaRPr>
          </a:p>
        </p:txBody>
      </p:sp>
      <p:sp>
        <p:nvSpPr>
          <p:cNvPr id="2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56"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pic>
        <p:nvPicPr>
          <p:cNvPr id="57" name="图片 56" descr="2222"/>
          <p:cNvPicPr>
            <a:picLocks noChangeAspect="1"/>
          </p:cNvPicPr>
          <p:nvPr/>
        </p:nvPicPr>
        <p:blipFill>
          <a:blip r:embed="rId23"/>
          <a:stretch>
            <a:fillRect/>
          </a:stretch>
        </p:blipFill>
        <p:spPr>
          <a:xfrm>
            <a:off x="318770" y="288290"/>
            <a:ext cx="652145" cy="6521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19" name="文本框 18"/>
          <p:cNvSpPr txBox="1"/>
          <p:nvPr/>
        </p:nvSpPr>
        <p:spPr>
          <a:xfrm>
            <a:off x="1121410" y="4069080"/>
            <a:ext cx="7020560" cy="901065"/>
          </a:xfrm>
          <a:prstGeom prst="rect">
            <a:avLst/>
          </a:prstGeom>
        </p:spPr>
        <p:txBody>
          <a:bodyPr wrap="square">
            <a:noAutofit/>
          </a:bodyPr>
          <a:lstStyle/>
          <a:p>
            <a:pPr indent="0" defTabSz="266700" fontAlgn="auto">
              <a:lnSpc>
                <a:spcPct val="150000"/>
              </a:lnSpc>
            </a:pPr>
            <a:r>
              <a:rPr lang="en-US" altLang="zh-CN" sz="1000">
                <a:latin typeface="微软雅黑" panose="020B0503020204020204" charset="-122"/>
                <a:ea typeface="微软雅黑" panose="020B0503020204020204" charset="-122"/>
              </a:rPr>
              <a:t>       </a:t>
            </a:r>
            <a:r>
              <a:rPr lang="en-US" altLang="zh-CN" sz="1000" b="1">
                <a:solidFill>
                  <a:schemeClr val="accent1">
                    <a:lumMod val="75000"/>
                  </a:schemeClr>
                </a:solidFill>
                <a:latin typeface="Arial" panose="020B0604020202020204" pitchFamily="34" charset="0"/>
                <a:ea typeface="微软雅黑" panose="020B0503020204020204" charset="-122"/>
                <a:cs typeface="Arial" panose="020B0604020202020204" pitchFamily="34" charset="0"/>
              </a:rPr>
              <a:t>Yet, since 2026, the bauxite market downturn and an oversupply of imported ore have eroded the value of domestic mines. Together with bidders’skepticism over resource quality, this has led to several failed auctions this year — further proving that the domestic mining rights market is closely tied to the broader bauxite market.</a:t>
            </a:r>
          </a:p>
        </p:txBody>
      </p:sp>
      <p:sp>
        <p:nvSpPr>
          <p:cNvPr id="21" name="Text 5"/>
          <p:cNvSpPr txBox="1"/>
          <p:nvPr/>
        </p:nvSpPr>
        <p:spPr>
          <a:xfrm>
            <a:off x="1981835" y="203835"/>
            <a:ext cx="5189855" cy="527050"/>
          </a:xfrm>
          <a:prstGeom prst="rect">
            <a:avLst/>
          </a:prstGeom>
          <a:noFill/>
        </p:spPr>
        <p:txBody>
          <a:bodyPr wrap="square" lIns="939" tIns="489" rIns="939" bIns="489" rtlCol="0" anchor="t">
            <a:noAutofit/>
          </a:bodyPr>
          <a:lstStyle/>
          <a:p>
            <a:pPr marL="0" indent="0" algn="ctr">
              <a:buNone/>
            </a:pPr>
            <a:r>
              <a:rPr lang="en-US" altLang="zh-CN" sz="1200" dirty="0">
                <a:latin typeface="微软雅黑" panose="020B0503020204020204" charset="-122"/>
                <a:ea typeface="微软雅黑" panose="020B0503020204020204" charset="-122"/>
                <a:cs typeface="SourceHanSansSC-Medium" panose="020B0600000000000000" charset="-122"/>
                <a:sym typeface="+mn-ea"/>
              </a:rPr>
              <a:t>The surge in mining rights transactions driven by rising mineral prices and the implementation of the new mining law.</a:t>
            </a:r>
            <a:endParaRPr lang="en-US" altLang="zh-CN" sz="12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
        <p:nvSpPr>
          <p:cNvPr id="7" name="文本框 6"/>
          <p:cNvSpPr txBox="1"/>
          <p:nvPr/>
        </p:nvSpPr>
        <p:spPr>
          <a:xfrm>
            <a:off x="1151890" y="1599565"/>
            <a:ext cx="6878320" cy="2336800"/>
          </a:xfrm>
          <a:prstGeom prst="rect">
            <a:avLst/>
          </a:prstGeom>
          <a:solidFill>
            <a:schemeClr val="bg1"/>
          </a:solidFill>
        </p:spPr>
        <p:txBody>
          <a:bodyPr wrap="square" rtlCol="0">
            <a:noAutofit/>
          </a:bodyPr>
          <a:lstStyle/>
          <a:p>
            <a:r>
              <a:rPr lang="en-US" altLang="zh-CN" sz="1100" dirty="0"/>
              <a:t>Three bauxite exploration rights put up for public listing in Shanxi Province in 2026 have all failed to sell. Details are as follows: Nanping Block in </a:t>
            </a:r>
            <a:r>
              <a:rPr lang="en-US" altLang="zh-CN" sz="1100" dirty="0" err="1"/>
              <a:t>Qinyuan</a:t>
            </a:r>
            <a:r>
              <a:rPr lang="en-US" altLang="zh-CN" sz="1100" dirty="0"/>
              <a:t> County: Area of 19.18 km², starting price of 2.1 million yuan, bidding deposit of 50 million yuan. Failed to sell on January 21. </a:t>
            </a:r>
            <a:r>
              <a:rPr lang="en-US" altLang="zh-CN" sz="1100" dirty="0" err="1"/>
              <a:t>Liujiazhuang</a:t>
            </a:r>
            <a:r>
              <a:rPr lang="en-US" altLang="zh-CN" sz="1100" dirty="0"/>
              <a:t> Block in Lin County: Area of 3.84 km², starting price of 420,000 yuan, bidding deposit of 50 million yuan. Failed to sell on January 26. </a:t>
            </a:r>
            <a:r>
              <a:rPr lang="en-US" altLang="zh-CN" sz="1100" dirty="0" err="1"/>
              <a:t>Majiazhuang</a:t>
            </a:r>
            <a:r>
              <a:rPr lang="en-US" altLang="zh-CN" sz="1100" dirty="0"/>
              <a:t> Block in </a:t>
            </a:r>
            <a:r>
              <a:rPr lang="en-US" altLang="zh-CN" sz="1100" dirty="0" err="1"/>
              <a:t>Xiangyuan</a:t>
            </a:r>
            <a:r>
              <a:rPr lang="en-US" altLang="zh-CN" sz="1100" dirty="0"/>
              <a:t> County: Area of 8.56 km², starting price of 1.8 million yuan, bidding deposit of 300 million yuan. Failed to sell on March 11.</a:t>
            </a:r>
          </a:p>
          <a:p>
            <a:endParaRPr lang="en-US" altLang="zh-CN" sz="2400" dirty="0"/>
          </a:p>
          <a:p>
            <a:pPr algn="l">
              <a:buClrTx/>
              <a:buSzTx/>
              <a:buFontTx/>
            </a:pPr>
            <a:r>
              <a:rPr lang="en-US" altLang="zh-CN" sz="1100" dirty="0"/>
              <a:t>All three mining rights in this offering have significantly raised the bidding thresholds. The bidding deposit for the </a:t>
            </a:r>
            <a:r>
              <a:rPr lang="en-US" altLang="zh-CN" sz="1100" dirty="0" err="1"/>
              <a:t>Majiazhuang</a:t>
            </a:r>
            <a:r>
              <a:rPr lang="en-US" altLang="zh-CN" sz="1100" dirty="0"/>
              <a:t> Block in </a:t>
            </a:r>
            <a:r>
              <a:rPr lang="en-US" altLang="zh-CN" sz="1100" dirty="0" err="1"/>
              <a:t>Xiangyuan</a:t>
            </a:r>
            <a:r>
              <a:rPr lang="en-US" altLang="zh-CN" sz="1100" dirty="0"/>
              <a:t> County is as high as 300 million yuan. This stands in stark contrast to the booming market in 2025, when multiple bauxite mining rights in Shanxi were transacted with high premiums.</a:t>
            </a:r>
          </a:p>
          <a:p>
            <a:pPr algn="l">
              <a:buClrTx/>
              <a:buSzTx/>
              <a:buFontTx/>
            </a:pPr>
            <a:endParaRPr lang="en-US" altLang="zh-CN" sz="1100" dirty="0"/>
          </a:p>
          <a:p>
            <a:pPr algn="l">
              <a:buClrTx/>
              <a:buSzTx/>
              <a:buFontTx/>
            </a:pPr>
            <a:r>
              <a:rPr lang="en-US" altLang="zh-CN" sz="1100" dirty="0"/>
              <a:t>The reasons for the failed sales are multifaceted. First, the global bauxite market has entered a downturn. Second, factors such as high bidding thresholds, the high risks associated with exploration rights investments, and constraints on mining site conditions have collectively contributed to the lackluster interest in these offerings.</a:t>
            </a:r>
          </a:p>
        </p:txBody>
      </p:sp>
      <p:sp>
        <p:nvSpPr>
          <p:cNvPr id="13" name="文本框 12"/>
          <p:cNvSpPr txBox="1"/>
          <p:nvPr/>
        </p:nvSpPr>
        <p:spPr>
          <a:xfrm>
            <a:off x="1121410" y="944880"/>
            <a:ext cx="6918325" cy="325755"/>
          </a:xfrm>
          <a:prstGeom prst="rect">
            <a:avLst/>
          </a:prstGeom>
          <a:solidFill>
            <a:schemeClr val="bg1"/>
          </a:solidFill>
        </p:spPr>
        <p:txBody>
          <a:bodyPr wrap="square" rtlCol="0">
            <a:noAutofit/>
          </a:bodyPr>
          <a:lstStyle/>
          <a:p>
            <a:pPr algn="ctr"/>
            <a:r>
              <a:rPr lang="en-US" altLang="zh-CN" sz="1200" dirty="0"/>
              <a:t>Three Bauxite Exploration Rights in Shanxi All Failed to Sell: High Thresholds and Market Downturn</a:t>
            </a:r>
          </a:p>
        </p:txBody>
      </p:sp>
      <p:sp>
        <p:nvSpPr>
          <p:cNvPr id="15" name="文本框 14"/>
          <p:cNvSpPr txBox="1"/>
          <p:nvPr/>
        </p:nvSpPr>
        <p:spPr>
          <a:xfrm>
            <a:off x="2296160" y="1328420"/>
            <a:ext cx="1588770" cy="212725"/>
          </a:xfrm>
          <a:prstGeom prst="rect">
            <a:avLst/>
          </a:prstGeom>
          <a:solidFill>
            <a:schemeClr val="bg1"/>
          </a:solidFill>
        </p:spPr>
        <p:txBody>
          <a:bodyPr wrap="square" rtlCol="0">
            <a:noAutofit/>
          </a:bodyPr>
          <a:lstStyle/>
          <a:p>
            <a:pPr algn="ctr"/>
            <a:endParaRPr lang="en-US" altLang="zh-CN"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pic>
        <p:nvPicPr>
          <p:cNvPr id="16" name="图片 4"/>
          <p:cNvPicPr>
            <a:picLocks noChangeAspect="1"/>
          </p:cNvPicPr>
          <p:nvPr/>
        </p:nvPicPr>
        <p:blipFill>
          <a:blip r:embed="rId3"/>
          <a:stretch>
            <a:fillRect/>
          </a:stretch>
        </p:blipFill>
        <p:spPr>
          <a:xfrm>
            <a:off x="968375" y="1087120"/>
            <a:ext cx="7535545" cy="3756025"/>
          </a:xfrm>
          <a:prstGeom prst="rect">
            <a:avLst/>
          </a:prstGeom>
        </p:spPr>
      </p:pic>
      <p:sp>
        <p:nvSpPr>
          <p:cNvPr id="17" name="文本框 16"/>
          <p:cNvSpPr txBox="1"/>
          <p:nvPr/>
        </p:nvSpPr>
        <p:spPr>
          <a:xfrm>
            <a:off x="2107565" y="782003"/>
            <a:ext cx="5080000" cy="229870"/>
          </a:xfrm>
          <a:prstGeom prst="rect">
            <a:avLst/>
          </a:prstGeom>
        </p:spPr>
        <p:txBody>
          <a:bodyPr>
            <a:spAutoFit/>
          </a:bodyPr>
          <a:lstStyle/>
          <a:p>
            <a:pPr marL="0" indent="0" algn="ctr" defTabSz="266700">
              <a:spcBef>
                <a:spcPct val="0"/>
              </a:spcBef>
              <a:spcAft>
                <a:spcPct val="0"/>
              </a:spcAft>
              <a:tabLst>
                <a:tab pos="198120" algn="l"/>
              </a:tabLst>
            </a:pPr>
            <a:r>
              <a:rPr lang="en-US" altLang="zh-CN" sz="900">
                <a:latin typeface="微软雅黑" panose="020B0503020204020204" charset="-122"/>
                <a:ea typeface="微软雅黑" panose="020B0503020204020204" charset="-122"/>
              </a:rPr>
              <a:t>Figure: Simplified flowchart of procedures for the non-coal mining industry in Shanxi</a:t>
            </a:r>
          </a:p>
        </p:txBody>
      </p:sp>
      <p:sp>
        <p:nvSpPr>
          <p:cNvPr id="21" name="Text 5"/>
          <p:cNvSpPr txBox="1"/>
          <p:nvPr/>
        </p:nvSpPr>
        <p:spPr>
          <a:xfrm>
            <a:off x="1257935" y="203835"/>
            <a:ext cx="7234555" cy="276860"/>
          </a:xfrm>
          <a:prstGeom prst="rect">
            <a:avLst/>
          </a:prstGeom>
          <a:noFill/>
        </p:spPr>
        <p:txBody>
          <a:bodyPr wrap="square" lIns="939" tIns="489" rIns="939" bIns="489" rtlCol="0" anchor="t">
            <a:spAutoFit/>
          </a:bodyPr>
          <a:lstStyle/>
          <a:p>
            <a:pPr marL="0" indent="0" algn="l">
              <a:buNone/>
            </a:pPr>
            <a:r>
              <a:rPr lang="en-US" altLang="zh-CN" sz="1800" dirty="0">
                <a:solidFill>
                  <a:schemeClr val="tx1"/>
                </a:solidFill>
                <a:latin typeface="微软雅黑" panose="020B0503020204020204" charset="-122"/>
                <a:ea typeface="微软雅黑" panose="020B0503020204020204" charset="-122"/>
                <a:cs typeface="SourceHanSansSC-Medium" panose="020B0600000000000000" charset="-122"/>
                <a:sym typeface="+mn-ea"/>
              </a:rPr>
              <a:t>Complex construction procedures and long production lead times</a:t>
            </a:r>
          </a:p>
        </p:txBody>
      </p:sp>
      <p:sp>
        <p:nvSpPr>
          <p:cNvPr id="6" name="文本框 5"/>
          <p:cNvSpPr txBox="1"/>
          <p:nvPr/>
        </p:nvSpPr>
        <p:spPr>
          <a:xfrm>
            <a:off x="952500" y="1085215"/>
            <a:ext cx="3481705" cy="290830"/>
          </a:xfrm>
          <a:prstGeom prst="rect">
            <a:avLst/>
          </a:prstGeom>
          <a:solidFill>
            <a:schemeClr val="bg1"/>
          </a:solidFill>
        </p:spPr>
        <p:txBody>
          <a:bodyPr wrap="square" rtlCol="0" anchor="ctr" anchorCtr="0">
            <a:noAutofit/>
          </a:bodyPr>
          <a:lstStyle/>
          <a:p>
            <a:r>
              <a:rPr lang="en-US" altLang="zh-CN" sz="900">
                <a:latin typeface="Arial" panose="020B0604020202020204" pitchFamily="34" charset="0"/>
                <a:cs typeface="Arial" panose="020B0604020202020204" pitchFamily="34" charset="0"/>
              </a:rPr>
              <a:t>Shanxi Province Non-Coal Mining Industry Procedure Flowchart</a:t>
            </a:r>
          </a:p>
        </p:txBody>
      </p:sp>
      <p:sp>
        <p:nvSpPr>
          <p:cNvPr id="13" name="文本框 12"/>
          <p:cNvSpPr txBox="1"/>
          <p:nvPr/>
        </p:nvSpPr>
        <p:spPr>
          <a:xfrm>
            <a:off x="2737485" y="1376045"/>
            <a:ext cx="1485900" cy="673100"/>
          </a:xfrm>
          <a:prstGeom prst="rect">
            <a:avLst/>
          </a:prstGeom>
          <a:solidFill>
            <a:schemeClr val="bg1"/>
          </a:solidFill>
        </p:spPr>
        <p:txBody>
          <a:bodyPr wrap="square" lIns="0" tIns="0" rIns="0" bIns="0" rtlCol="0">
            <a:noAutofit/>
          </a:bodyPr>
          <a:lstStyle/>
          <a:p>
            <a:r>
              <a:rPr lang="en-US" altLang="zh-CN" sz="500"/>
              <a:t>1. Exploration Implementation Plan Publication</a:t>
            </a:r>
          </a:p>
          <a:p>
            <a:r>
              <a:rPr lang="en-US" altLang="zh-CN" sz="500"/>
              <a:t>2. Exploration License</a:t>
            </a:r>
          </a:p>
          <a:p>
            <a:r>
              <a:rPr lang="en-US" altLang="zh-CN" sz="500"/>
              <a:t>3. Construction Project Environmental Impact Report Form Approval</a:t>
            </a:r>
          </a:p>
          <a:p>
            <a:r>
              <a:rPr lang="en-US" altLang="zh-CN" sz="500"/>
              <a:t>4. Temporary Land Use Approval</a:t>
            </a:r>
          </a:p>
          <a:p>
            <a:r>
              <a:rPr lang="en-US" altLang="zh-CN" sz="500"/>
              <a:t>5. Mineral Resource Reserve Review and Filing</a:t>
            </a:r>
          </a:p>
          <a:p>
            <a:r>
              <a:rPr lang="en-US" altLang="zh-CN" sz="500"/>
              <a:t>6. Geological Data Submission</a:t>
            </a:r>
          </a:p>
          <a:p>
            <a:r>
              <a:rPr lang="en-US" altLang="zh-CN" sz="500"/>
              <a:t>7-1. Temporary Forest Land Use Approval</a:t>
            </a:r>
          </a:p>
          <a:p>
            <a:r>
              <a:rPr lang="en-US" altLang="zh-CN" sz="500"/>
              <a:t>8. Temporary Grassland Occupancy Approval</a:t>
            </a:r>
          </a:p>
          <a:p>
            <a:endParaRPr lang="en-US" altLang="zh-CN" sz="500"/>
          </a:p>
        </p:txBody>
      </p:sp>
      <p:sp>
        <p:nvSpPr>
          <p:cNvPr id="14" name="文本框 13"/>
          <p:cNvSpPr txBox="1"/>
          <p:nvPr/>
        </p:nvSpPr>
        <p:spPr>
          <a:xfrm>
            <a:off x="1895475" y="1634490"/>
            <a:ext cx="681355" cy="172085"/>
          </a:xfrm>
          <a:prstGeom prst="rect">
            <a:avLst/>
          </a:prstGeom>
          <a:solidFill>
            <a:schemeClr val="bg1"/>
          </a:solidFill>
        </p:spPr>
        <p:txBody>
          <a:bodyPr wrap="square" lIns="0" tIns="0" rIns="0" bIns="0" rtlCol="0">
            <a:noAutofit/>
          </a:bodyPr>
          <a:lstStyle/>
          <a:p>
            <a:pPr algn="ctr"/>
            <a:r>
              <a:rPr lang="en-US" altLang="zh-CN" sz="600"/>
              <a:t>Exploration Stage </a:t>
            </a:r>
          </a:p>
          <a:p>
            <a:pPr algn="ctr"/>
            <a:r>
              <a:rPr lang="en-US" altLang="zh-CN" sz="600"/>
              <a:t>(8 items)</a:t>
            </a:r>
          </a:p>
        </p:txBody>
      </p:sp>
      <p:sp>
        <p:nvSpPr>
          <p:cNvPr id="15" name="文本框 14"/>
          <p:cNvSpPr txBox="1"/>
          <p:nvPr/>
        </p:nvSpPr>
        <p:spPr>
          <a:xfrm>
            <a:off x="1895475" y="2095500"/>
            <a:ext cx="795655" cy="127635"/>
          </a:xfrm>
          <a:prstGeom prst="rect">
            <a:avLst/>
          </a:prstGeom>
          <a:solidFill>
            <a:schemeClr val="bg1"/>
          </a:solidFill>
        </p:spPr>
        <p:txBody>
          <a:bodyPr wrap="square" lIns="0" tIns="0" rIns="0" bIns="0" rtlCol="0">
            <a:noAutofit/>
          </a:bodyPr>
          <a:lstStyle/>
          <a:p>
            <a:pPr indent="0" algn="ctr" fontAlgn="auto">
              <a:lnSpc>
                <a:spcPct val="60000"/>
              </a:lnSpc>
            </a:pPr>
            <a:r>
              <a:rPr lang="en-US" altLang="zh-CN" sz="600"/>
              <a:t>Development &amp; Production Stage (53+2 items)</a:t>
            </a:r>
          </a:p>
        </p:txBody>
      </p:sp>
      <p:sp>
        <p:nvSpPr>
          <p:cNvPr id="18" name="文本框 17"/>
          <p:cNvSpPr txBox="1"/>
          <p:nvPr/>
        </p:nvSpPr>
        <p:spPr>
          <a:xfrm>
            <a:off x="3123565" y="2084070"/>
            <a:ext cx="795655" cy="128270"/>
          </a:xfrm>
          <a:prstGeom prst="rect">
            <a:avLst/>
          </a:prstGeom>
          <a:solidFill>
            <a:schemeClr val="bg1"/>
          </a:solidFill>
        </p:spPr>
        <p:txBody>
          <a:bodyPr wrap="square" lIns="0" tIns="0" rIns="0" bIns="0" rtlCol="0">
            <a:noAutofit/>
          </a:bodyPr>
          <a:lstStyle/>
          <a:p>
            <a:pPr indent="0" algn="ctr" fontAlgn="auto">
              <a:lnSpc>
                <a:spcPct val="100000"/>
              </a:lnSpc>
            </a:pPr>
            <a:r>
              <a:rPr lang="en-US" altLang="zh-CN" sz="600"/>
              <a:t>Project Establishment Stage (27+2 items)</a:t>
            </a:r>
          </a:p>
        </p:txBody>
      </p:sp>
      <p:sp>
        <p:nvSpPr>
          <p:cNvPr id="19" name="文本框 18"/>
          <p:cNvSpPr txBox="1"/>
          <p:nvPr/>
        </p:nvSpPr>
        <p:spPr>
          <a:xfrm>
            <a:off x="2734945" y="2341245"/>
            <a:ext cx="1615440" cy="1095375"/>
          </a:xfrm>
          <a:prstGeom prst="rect">
            <a:avLst/>
          </a:prstGeom>
          <a:solidFill>
            <a:schemeClr val="bg1"/>
          </a:solidFill>
        </p:spPr>
        <p:txBody>
          <a:bodyPr wrap="square" lIns="0" tIns="0" rIns="0" bIns="0" rtlCol="0">
            <a:noAutofit/>
          </a:bodyPr>
          <a:lstStyle/>
          <a:p>
            <a:r>
              <a:rPr lang="en-US" altLang="zh-CN" sz="400" dirty="0"/>
              <a:t>36. Non-Coal Mine Production Capacity Verification and Confirmation</a:t>
            </a:r>
          </a:p>
          <a:p>
            <a:r>
              <a:rPr lang="en-US" altLang="zh-CN" sz="400" dirty="0"/>
              <a:t>37. Special Operation Certificate</a:t>
            </a:r>
          </a:p>
          <a:p>
            <a:r>
              <a:rPr lang="en-US" altLang="zh-CN" sz="400" dirty="0"/>
              <a:t>38. Special Equipment Construction Notification &amp; Special Equipment Use Registration</a:t>
            </a:r>
          </a:p>
          <a:p>
            <a:r>
              <a:rPr lang="en-US" altLang="zh-CN" sz="400" dirty="0"/>
              <a:t>39. Special Equipment Operator Qualification Certification</a:t>
            </a:r>
          </a:p>
          <a:p>
            <a:r>
              <a:rPr lang="en-US" altLang="zh-CN" sz="400" dirty="0"/>
              <a:t>40. Special Equipment Production Permit</a:t>
            </a:r>
          </a:p>
          <a:p>
            <a:r>
              <a:rPr lang="en-US" altLang="zh-CN" sz="400" dirty="0"/>
              <a:t>41. "Three Simultaneities" System Supervision for Environmental Protection</a:t>
            </a:r>
          </a:p>
          <a:p>
            <a:r>
              <a:rPr lang="en-US" altLang="zh-CN" sz="400" dirty="0"/>
              <a:t>42. Construction Engineering Fire Protection Design Review &amp; Fire Protection Completion Acceptance (Fire Protection Acceptance Recordation)</a:t>
            </a:r>
          </a:p>
          <a:p>
            <a:r>
              <a:rPr lang="en-US" altLang="zh-CN" sz="400" dirty="0"/>
              <a:t>43. Pollutant Discharge Permit Issuance (including Tailings Pond Projects)</a:t>
            </a:r>
          </a:p>
          <a:p>
            <a:r>
              <a:rPr lang="en-US" altLang="zh-CN" sz="400" dirty="0"/>
              <a:t>44. Tailings Pond Construction Project Approval/Record and Technical Renovation Project Record</a:t>
            </a:r>
          </a:p>
          <a:p>
            <a:r>
              <a:rPr lang="en-US" altLang="zh-CN" sz="400" dirty="0"/>
              <a:t>45. Tailings Pond Construction Project Safety Facility Design Review, Safety Production License Issuance, and Safety Supervision during Operation</a:t>
            </a:r>
          </a:p>
          <a:p>
            <a:r>
              <a:rPr lang="en-US" altLang="zh-CN" sz="400" dirty="0"/>
              <a:t>46. Comprehensive Completion Acceptance</a:t>
            </a:r>
          </a:p>
          <a:p>
            <a:r>
              <a:rPr lang="en-US" altLang="zh-CN" sz="400" dirty="0"/>
              <a:t>47. Real Estate Registration of Land Use Rights and Ownership of Above-Ground Buildings (Structures)</a:t>
            </a:r>
          </a:p>
          <a:p>
            <a:r>
              <a:rPr lang="en-US" altLang="zh-CN" sz="400" dirty="0"/>
              <a:t>48. Non-Coal Mining Enterprise Safety Production Permit</a:t>
            </a:r>
          </a:p>
          <a:p>
            <a:endParaRPr lang="en-US" altLang="zh-CN" sz="400" dirty="0"/>
          </a:p>
        </p:txBody>
      </p:sp>
      <p:sp>
        <p:nvSpPr>
          <p:cNvPr id="20" name="文本框 19"/>
          <p:cNvSpPr txBox="1"/>
          <p:nvPr/>
        </p:nvSpPr>
        <p:spPr>
          <a:xfrm>
            <a:off x="2107565" y="2837815"/>
            <a:ext cx="458470" cy="166370"/>
          </a:xfrm>
          <a:prstGeom prst="rect">
            <a:avLst/>
          </a:prstGeom>
          <a:solidFill>
            <a:schemeClr val="bg1"/>
          </a:solidFill>
        </p:spPr>
        <p:txBody>
          <a:bodyPr wrap="square" lIns="0" tIns="0" rIns="0" bIns="0" rtlCol="0" anchor="ctr" anchorCtr="0">
            <a:noAutofit/>
          </a:bodyPr>
          <a:lstStyle/>
          <a:p>
            <a:pPr indent="0" algn="ctr" fontAlgn="auto">
              <a:lnSpc>
                <a:spcPct val="63000"/>
              </a:lnSpc>
            </a:pPr>
            <a:r>
              <a:rPr lang="en-US" altLang="zh-CN" sz="600"/>
              <a:t>Project Construction Stage (13 items)</a:t>
            </a:r>
          </a:p>
        </p:txBody>
      </p:sp>
      <p:sp>
        <p:nvSpPr>
          <p:cNvPr id="23" name="文本框 22"/>
          <p:cNvSpPr txBox="1"/>
          <p:nvPr/>
        </p:nvSpPr>
        <p:spPr>
          <a:xfrm>
            <a:off x="2424430" y="3535045"/>
            <a:ext cx="1186180" cy="86360"/>
          </a:xfrm>
          <a:prstGeom prst="rect">
            <a:avLst/>
          </a:prstGeom>
          <a:solidFill>
            <a:schemeClr val="bg1"/>
          </a:solidFill>
        </p:spPr>
        <p:txBody>
          <a:bodyPr wrap="square" lIns="0" tIns="0" rIns="0" bIns="0" rtlCol="0">
            <a:noAutofit/>
          </a:bodyPr>
          <a:lstStyle/>
          <a:p>
            <a:pPr indent="0" algn="ctr" fontAlgn="auto">
              <a:lnSpc>
                <a:spcPct val="60000"/>
              </a:lnSpc>
            </a:pPr>
            <a:r>
              <a:rPr lang="en-US" altLang="zh-CN" sz="500"/>
              <a:t>49. Mining Rights Holder Exploration and Mining Information Disclosure</a:t>
            </a:r>
          </a:p>
        </p:txBody>
      </p:sp>
      <p:sp>
        <p:nvSpPr>
          <p:cNvPr id="24" name="文本框 23"/>
          <p:cNvSpPr txBox="1"/>
          <p:nvPr/>
        </p:nvSpPr>
        <p:spPr>
          <a:xfrm>
            <a:off x="3355975" y="3636010"/>
            <a:ext cx="982980" cy="1186180"/>
          </a:xfrm>
          <a:prstGeom prst="rect">
            <a:avLst/>
          </a:prstGeom>
          <a:solidFill>
            <a:schemeClr val="bg1"/>
          </a:solidFill>
        </p:spPr>
        <p:txBody>
          <a:bodyPr wrap="square" lIns="0" tIns="0" rIns="0" bIns="0" rtlCol="0">
            <a:noAutofit/>
          </a:bodyPr>
          <a:lstStyle/>
          <a:p>
            <a:pPr indent="0" fontAlgn="auto">
              <a:lnSpc>
                <a:spcPct val="115000"/>
              </a:lnSpc>
            </a:pPr>
            <a:r>
              <a:rPr lang="en-US" altLang="zh-CN" sz="400"/>
              <a:t>50. Blasting Unit Permit</a:t>
            </a:r>
          </a:p>
          <a:p>
            <a:pPr indent="0" fontAlgn="auto">
              <a:lnSpc>
                <a:spcPct val="115000"/>
              </a:lnSpc>
            </a:pPr>
            <a:r>
              <a:rPr lang="en-US" altLang="zh-CN" sz="400"/>
              <a:t>51. Blasting Personnel Qualification Certification</a:t>
            </a:r>
          </a:p>
          <a:p>
            <a:pPr indent="0" fontAlgn="auto">
              <a:lnSpc>
                <a:spcPct val="115000"/>
              </a:lnSpc>
            </a:pPr>
            <a:r>
              <a:rPr lang="en-US" altLang="zh-CN" sz="400"/>
              <a:t>52. Blasting Operation Approval near Cities, Scenic Spots, and Important Engineering Facilities</a:t>
            </a:r>
          </a:p>
          <a:p>
            <a:pPr indent="0" fontAlgn="auto">
              <a:lnSpc>
                <a:spcPct val="115000"/>
              </a:lnSpc>
            </a:pPr>
            <a:r>
              <a:rPr lang="en-US" altLang="zh-CN" sz="400"/>
              <a:t>53. Blasting Operation Project Record</a:t>
            </a:r>
          </a:p>
          <a:p>
            <a:pPr indent="0" fontAlgn="auto">
              <a:lnSpc>
                <a:spcPct val="115000"/>
              </a:lnSpc>
            </a:pPr>
            <a:r>
              <a:rPr lang="en-US" altLang="zh-CN" sz="400"/>
              <a:t>54. Blasting Operation Contract Record</a:t>
            </a:r>
          </a:p>
          <a:p>
            <a:pPr indent="0" fontAlgn="auto">
              <a:lnSpc>
                <a:spcPct val="115000"/>
              </a:lnSpc>
            </a:pPr>
            <a:r>
              <a:rPr lang="en-US" altLang="zh-CN" sz="400"/>
              <a:t>55. Civil Explosive Materials Purchase Permit</a:t>
            </a:r>
          </a:p>
          <a:p>
            <a:pPr indent="0" fontAlgn="auto">
              <a:lnSpc>
                <a:spcPct val="115000"/>
              </a:lnSpc>
            </a:pPr>
            <a:r>
              <a:rPr lang="en-US" altLang="zh-CN" sz="400"/>
              <a:t>56. Civil Explosive Materials Transport Permit</a:t>
            </a:r>
          </a:p>
          <a:p>
            <a:pPr indent="0" fontAlgn="auto">
              <a:lnSpc>
                <a:spcPct val="115000"/>
              </a:lnSpc>
            </a:pPr>
            <a:r>
              <a:rPr lang="en-US" altLang="zh-CN" sz="400"/>
              <a:t>57. Labor Employment Record</a:t>
            </a:r>
          </a:p>
          <a:p>
            <a:pPr indent="0" fontAlgn="auto">
              <a:lnSpc>
                <a:spcPct val="115000"/>
              </a:lnSpc>
            </a:pPr>
            <a:r>
              <a:rPr lang="en-US" altLang="zh-CN" sz="400"/>
              <a:t>58. Professional Qualification Certificate Issuance</a:t>
            </a:r>
          </a:p>
          <a:p>
            <a:pPr indent="0" fontAlgn="auto">
              <a:lnSpc>
                <a:spcPct val="115000"/>
              </a:lnSpc>
            </a:pPr>
            <a:r>
              <a:rPr lang="en-US" altLang="zh-CN" sz="400"/>
              <a:t>59. Occupational Health Service Institution Qualification</a:t>
            </a:r>
          </a:p>
          <a:p>
            <a:pPr indent="0" fontAlgn="auto">
              <a:lnSpc>
                <a:spcPct val="115000"/>
              </a:lnSpc>
            </a:pPr>
            <a:r>
              <a:rPr lang="en-US" altLang="zh-CN" sz="400"/>
              <a:t>60. Occupation Disease Prevention</a:t>
            </a:r>
          </a:p>
          <a:p>
            <a:pPr indent="0" fontAlgn="auto">
              <a:lnSpc>
                <a:spcPct val="115000"/>
              </a:lnSpc>
            </a:pPr>
            <a:r>
              <a:rPr lang="en-US" altLang="zh-CN" sz="400"/>
              <a:t>61. Food Operation Permit</a:t>
            </a:r>
          </a:p>
        </p:txBody>
      </p:sp>
      <p:sp>
        <p:nvSpPr>
          <p:cNvPr id="25" name="文本框 24"/>
          <p:cNvSpPr txBox="1"/>
          <p:nvPr/>
        </p:nvSpPr>
        <p:spPr>
          <a:xfrm>
            <a:off x="2424430" y="4154805"/>
            <a:ext cx="774700" cy="131445"/>
          </a:xfrm>
          <a:prstGeom prst="rect">
            <a:avLst/>
          </a:prstGeom>
          <a:solidFill>
            <a:schemeClr val="bg1"/>
          </a:solidFill>
        </p:spPr>
        <p:txBody>
          <a:bodyPr wrap="square" lIns="0" tIns="0" rIns="0" bIns="0" rtlCol="0">
            <a:noAutofit/>
          </a:bodyPr>
          <a:lstStyle/>
          <a:p>
            <a:pPr indent="0" algn="ctr" fontAlgn="auto">
              <a:lnSpc>
                <a:spcPct val="90000"/>
              </a:lnSpc>
            </a:pPr>
            <a:r>
              <a:rPr lang="en-US" altLang="zh-CN" sz="500"/>
              <a:t>Related Matter Handling (12+2 items)</a:t>
            </a:r>
          </a:p>
        </p:txBody>
      </p:sp>
      <p:sp>
        <p:nvSpPr>
          <p:cNvPr id="27" name="文本框 26"/>
          <p:cNvSpPr txBox="1"/>
          <p:nvPr/>
        </p:nvSpPr>
        <p:spPr>
          <a:xfrm>
            <a:off x="2480310" y="4401185"/>
            <a:ext cx="784800" cy="485775"/>
          </a:xfrm>
          <a:prstGeom prst="rect">
            <a:avLst/>
          </a:prstGeom>
          <a:solidFill>
            <a:schemeClr val="bg1"/>
          </a:solidFill>
        </p:spPr>
        <p:txBody>
          <a:bodyPr wrap="square" lIns="0" tIns="0" rIns="0" bIns="0" rtlCol="0">
            <a:noAutofit/>
          </a:bodyPr>
          <a:lstStyle/>
          <a:p>
            <a:r>
              <a:rPr lang="en-US" altLang="zh-CN" sz="400"/>
              <a:t>62. Tailings Pond Closure Approval and Acceptance</a:t>
            </a:r>
          </a:p>
          <a:p>
            <a:r>
              <a:rPr lang="en-US" altLang="zh-CN" sz="400"/>
              <a:t>63. Mine Environmental Protection &amp; Land Reclamation and Monitoring Status Acceptance</a:t>
            </a:r>
          </a:p>
          <a:p>
            <a:r>
              <a:rPr lang="en-US" altLang="zh-CN" sz="400"/>
              <a:t>64. Mine Closure Geological Report Review</a:t>
            </a:r>
          </a:p>
        </p:txBody>
      </p:sp>
      <p:sp>
        <p:nvSpPr>
          <p:cNvPr id="28" name="文本框 27"/>
          <p:cNvSpPr txBox="1"/>
          <p:nvPr/>
        </p:nvSpPr>
        <p:spPr>
          <a:xfrm>
            <a:off x="4643755" y="1301750"/>
            <a:ext cx="802640" cy="172720"/>
          </a:xfrm>
          <a:prstGeom prst="rect">
            <a:avLst/>
          </a:prstGeom>
          <a:solidFill>
            <a:schemeClr val="bg1"/>
          </a:solidFill>
        </p:spPr>
        <p:txBody>
          <a:bodyPr wrap="square" lIns="0" tIns="0" rIns="0" bIns="0" rtlCol="0">
            <a:noAutofit/>
          </a:bodyPr>
          <a:lstStyle/>
          <a:p>
            <a:pPr algn="ctr"/>
            <a:r>
              <a:rPr lang="en-US" altLang="zh-CN" sz="600"/>
              <a:t>Mining License Application (3 items)</a:t>
            </a:r>
          </a:p>
        </p:txBody>
      </p:sp>
      <p:sp>
        <p:nvSpPr>
          <p:cNvPr id="29" name="文本框 28"/>
          <p:cNvSpPr txBox="1"/>
          <p:nvPr/>
        </p:nvSpPr>
        <p:spPr>
          <a:xfrm>
            <a:off x="5655310" y="1133475"/>
            <a:ext cx="1715770" cy="472440"/>
          </a:xfrm>
          <a:prstGeom prst="rect">
            <a:avLst/>
          </a:prstGeom>
          <a:solidFill>
            <a:schemeClr val="bg1"/>
          </a:solidFill>
        </p:spPr>
        <p:txBody>
          <a:bodyPr wrap="square" lIns="0" tIns="0" rIns="0" bIns="0" rtlCol="0">
            <a:noAutofit/>
          </a:bodyPr>
          <a:lstStyle/>
          <a:p>
            <a:r>
              <a:rPr lang="en-US" altLang="zh-CN" sz="600"/>
              <a:t>9. Mineral Resource Development and Utilization &amp; Mine Environmental Protection and Land Reclamation Plan</a:t>
            </a:r>
          </a:p>
          <a:p>
            <a:r>
              <a:rPr lang="en-US" altLang="zh-CN" sz="600"/>
              <a:t>10. Green Mine Construction Implementation Plan</a:t>
            </a:r>
          </a:p>
          <a:p>
            <a:r>
              <a:rPr lang="en-US" altLang="zh-CN" sz="600"/>
              <a:t>11. Mining License</a:t>
            </a:r>
          </a:p>
        </p:txBody>
      </p:sp>
      <p:sp>
        <p:nvSpPr>
          <p:cNvPr id="30" name="文本框 29"/>
          <p:cNvSpPr txBox="1"/>
          <p:nvPr/>
        </p:nvSpPr>
        <p:spPr>
          <a:xfrm>
            <a:off x="5655310" y="1727200"/>
            <a:ext cx="3277235" cy="1461135"/>
          </a:xfrm>
          <a:prstGeom prst="rect">
            <a:avLst/>
          </a:prstGeom>
          <a:solidFill>
            <a:schemeClr val="bg1"/>
          </a:solidFill>
        </p:spPr>
        <p:txBody>
          <a:bodyPr wrap="square" lIns="0" tIns="0" rIns="0" bIns="0" rtlCol="0" anchor="ctr" anchorCtr="0">
            <a:noAutofit/>
          </a:bodyPr>
          <a:lstStyle/>
          <a:p>
            <a:pPr indent="0" fontAlgn="auto">
              <a:lnSpc>
                <a:spcPct val="120000"/>
              </a:lnSpc>
            </a:pPr>
            <a:r>
              <a:rPr lang="en-US" altLang="zh-CN" sz="500"/>
              <a:t>12. Major Fixed Asset Investment Project Social Stability Risk Assessment</a:t>
            </a:r>
          </a:p>
          <a:p>
            <a:pPr indent="0" fontAlgn="auto">
              <a:lnSpc>
                <a:spcPct val="120000"/>
              </a:lnSpc>
            </a:pPr>
            <a:r>
              <a:rPr lang="en-US" altLang="zh-CN" sz="500"/>
              <a:t>13. Construction Project Environmental Impact Report / Report Form Approval</a:t>
            </a:r>
          </a:p>
          <a:p>
            <a:pPr indent="0" fontAlgn="auto">
              <a:lnSpc>
                <a:spcPct val="120000"/>
              </a:lnSpc>
            </a:pPr>
            <a:r>
              <a:rPr lang="en-US" altLang="zh-CN" sz="500"/>
              <a:t>14. Fixed Asset Investment Project Energy Conservation Review</a:t>
            </a:r>
          </a:p>
          <a:p>
            <a:pPr indent="0" fontAlgn="auto">
              <a:lnSpc>
                <a:spcPct val="120000"/>
              </a:lnSpc>
            </a:pPr>
            <a:r>
              <a:rPr lang="en-US" altLang="zh-CN" sz="500"/>
              <a:t>15. Soil and Water Conservation Plan Approval</a:t>
            </a:r>
          </a:p>
          <a:p>
            <a:pPr indent="0" fontAlgn="auto">
              <a:lnSpc>
                <a:spcPct val="120000"/>
              </a:lnSpc>
            </a:pPr>
            <a:r>
              <a:rPr lang="en-US" altLang="zh-CN" sz="500"/>
              <a:t>16. Electricity Connection Application</a:t>
            </a:r>
          </a:p>
          <a:p>
            <a:pPr indent="0" fontAlgn="auto">
              <a:lnSpc>
                <a:spcPct val="120000"/>
              </a:lnSpc>
            </a:pPr>
            <a:r>
              <a:rPr lang="en-US" altLang="zh-CN" sz="500"/>
              <a:t>17. Road-Related Construction Permit</a:t>
            </a:r>
          </a:p>
          <a:p>
            <a:pPr indent="0" fontAlgn="auto">
              <a:lnSpc>
                <a:spcPct val="120000"/>
              </a:lnSpc>
            </a:pPr>
            <a:r>
              <a:rPr lang="en-US" altLang="zh-CN" sz="500"/>
              <a:t>18. Water Extraction Permit Approval</a:t>
            </a:r>
          </a:p>
          <a:p>
            <a:pPr indent="0" fontAlgn="auto">
              <a:lnSpc>
                <a:spcPct val="120000"/>
              </a:lnSpc>
            </a:pPr>
            <a:r>
              <a:rPr lang="en-US" altLang="zh-CN" sz="500"/>
              <a:t>19. Lightning Protection System Design Review and Completion Acceptance for Flammable/Explosive Specific Locations</a:t>
            </a:r>
          </a:p>
          <a:p>
            <a:pPr indent="0" fontAlgn="auto">
              <a:lnSpc>
                <a:spcPct val="120000"/>
              </a:lnSpc>
            </a:pPr>
            <a:r>
              <a:rPr lang="en-US" altLang="zh-CN" sz="500"/>
              <a:t>7-2. Temporary Forest Land Use Approval</a:t>
            </a:r>
          </a:p>
          <a:p>
            <a:pPr indent="0" fontAlgn="auto">
              <a:lnSpc>
                <a:spcPct val="120000"/>
              </a:lnSpc>
            </a:pPr>
            <a:r>
              <a:rPr lang="en-US" altLang="zh-CN" sz="500"/>
              <a:t>8-2. Temporary Grassland Occupancy Approval</a:t>
            </a:r>
          </a:p>
          <a:p>
            <a:pPr indent="0" fontAlgn="auto">
              <a:lnSpc>
                <a:spcPct val="120000"/>
              </a:lnSpc>
            </a:pPr>
            <a:r>
              <a:rPr lang="en-US" altLang="zh-CN" sz="500"/>
              <a:t>20. Forest Land Occupancy Review for Mineral Exploration/Extraction and Other Engineering Construction</a:t>
            </a:r>
          </a:p>
          <a:p>
            <a:pPr indent="0" fontAlgn="auto">
              <a:lnSpc>
                <a:spcPct val="120000"/>
              </a:lnSpc>
            </a:pPr>
            <a:r>
              <a:rPr lang="en-US" altLang="zh-CN" sz="500"/>
              <a:t>21. Grassland Review for Expropriation, Requisition, or Use due to Mineral Extraction and Engineering Construction</a:t>
            </a:r>
          </a:p>
          <a:p>
            <a:pPr indent="0" fontAlgn="auto">
              <a:lnSpc>
                <a:spcPct val="120000"/>
              </a:lnSpc>
            </a:pPr>
            <a:r>
              <a:rPr lang="en-US" altLang="zh-CN" sz="500"/>
              <a:t>22. Approval for Other Construction Engineering, Blasting, Drilling, or Excavation Operations within Protection Scope and Construction Control Zones of Cultural Relics Protection Units</a:t>
            </a:r>
          </a:p>
          <a:p>
            <a:pPr indent="0" fontAlgn="auto">
              <a:lnSpc>
                <a:spcPct val="120000"/>
              </a:lnSpc>
            </a:pPr>
            <a:r>
              <a:rPr lang="en-US" altLang="zh-CN" sz="500"/>
              <a:t>23. Construction Plan Approval for Projects within River Course Management Scope</a:t>
            </a:r>
          </a:p>
          <a:p>
            <a:pPr indent="0" fontAlgn="auto">
              <a:lnSpc>
                <a:spcPct val="120000"/>
              </a:lnSpc>
            </a:pPr>
            <a:r>
              <a:rPr lang="en-US" altLang="zh-CN" sz="500"/>
              <a:t>24. Spring Catchment Area Water Resources Impact Assessment Report Approval</a:t>
            </a:r>
          </a:p>
        </p:txBody>
      </p:sp>
      <p:sp>
        <p:nvSpPr>
          <p:cNvPr id="31" name="文本框 30"/>
          <p:cNvSpPr txBox="1"/>
          <p:nvPr/>
        </p:nvSpPr>
        <p:spPr>
          <a:xfrm>
            <a:off x="5655310" y="3309620"/>
            <a:ext cx="3049270" cy="472440"/>
          </a:xfrm>
          <a:prstGeom prst="rect">
            <a:avLst/>
          </a:prstGeom>
          <a:solidFill>
            <a:schemeClr val="bg1"/>
          </a:solidFill>
        </p:spPr>
        <p:txBody>
          <a:bodyPr wrap="square" lIns="0" tIns="0" rIns="0" bIns="0" rtlCol="0">
            <a:noAutofit/>
          </a:bodyPr>
          <a:lstStyle/>
          <a:p>
            <a:r>
              <a:rPr lang="en-US" altLang="zh-CN" sz="700"/>
              <a:t>25. Enterprise Fixed Asset Investment Project Approval or Record</a:t>
            </a:r>
          </a:p>
          <a:p>
            <a:r>
              <a:rPr lang="en-US" altLang="zh-CN" sz="700"/>
              <a:t>26. Non-Coal Mine Construction Project Preliminary Design Document Approval</a:t>
            </a:r>
          </a:p>
          <a:p>
            <a:r>
              <a:rPr lang="en-US" altLang="zh-CN" sz="700"/>
              <a:t>27. Non-Coal Mine Construction Project Safety Facility Design Review</a:t>
            </a:r>
          </a:p>
          <a:p>
            <a:r>
              <a:rPr lang="en-US" altLang="zh-CN" sz="700"/>
              <a:t>28. Project Commencement &amp; Joint Trial Operation Approval</a:t>
            </a:r>
          </a:p>
        </p:txBody>
      </p:sp>
      <p:sp>
        <p:nvSpPr>
          <p:cNvPr id="32" name="文本框 31"/>
          <p:cNvSpPr txBox="1"/>
          <p:nvPr/>
        </p:nvSpPr>
        <p:spPr>
          <a:xfrm>
            <a:off x="4643755" y="2359025"/>
            <a:ext cx="802640" cy="172720"/>
          </a:xfrm>
          <a:prstGeom prst="rect">
            <a:avLst/>
          </a:prstGeom>
          <a:solidFill>
            <a:schemeClr val="bg1"/>
          </a:solidFill>
        </p:spPr>
        <p:txBody>
          <a:bodyPr wrap="square" lIns="0" tIns="0" rIns="0" bIns="0" rtlCol="0">
            <a:noAutofit/>
          </a:bodyPr>
          <a:lstStyle/>
          <a:p>
            <a:pPr algn="ctr"/>
            <a:r>
              <a:rPr lang="en-US" altLang="zh-CN" sz="600"/>
              <a:t>Related Matter Handling (12+2 items)</a:t>
            </a:r>
          </a:p>
        </p:txBody>
      </p:sp>
      <p:sp>
        <p:nvSpPr>
          <p:cNvPr id="33" name="文本框 32"/>
          <p:cNvSpPr txBox="1"/>
          <p:nvPr/>
        </p:nvSpPr>
        <p:spPr>
          <a:xfrm>
            <a:off x="4632325" y="3446145"/>
            <a:ext cx="802640" cy="172720"/>
          </a:xfrm>
          <a:prstGeom prst="rect">
            <a:avLst/>
          </a:prstGeom>
          <a:solidFill>
            <a:schemeClr val="bg1"/>
          </a:solidFill>
        </p:spPr>
        <p:txBody>
          <a:bodyPr wrap="square" lIns="0" tIns="0" rIns="0" bIns="0" rtlCol="0">
            <a:noAutofit/>
          </a:bodyPr>
          <a:lstStyle/>
          <a:p>
            <a:pPr algn="ctr"/>
            <a:r>
              <a:rPr lang="en-US" altLang="zh-CN" sz="600"/>
              <a:t>Project Establishment Application (4 items)</a:t>
            </a:r>
          </a:p>
        </p:txBody>
      </p:sp>
      <p:sp>
        <p:nvSpPr>
          <p:cNvPr id="34" name="文本框 33"/>
          <p:cNvSpPr txBox="1"/>
          <p:nvPr/>
        </p:nvSpPr>
        <p:spPr>
          <a:xfrm>
            <a:off x="4632325" y="4274820"/>
            <a:ext cx="802640" cy="172720"/>
          </a:xfrm>
          <a:prstGeom prst="rect">
            <a:avLst/>
          </a:prstGeom>
          <a:solidFill>
            <a:schemeClr val="bg1"/>
          </a:solidFill>
        </p:spPr>
        <p:txBody>
          <a:bodyPr wrap="square" lIns="0" tIns="0" rIns="0" bIns="0" rtlCol="0">
            <a:noAutofit/>
          </a:bodyPr>
          <a:lstStyle/>
          <a:p>
            <a:pPr indent="0" algn="ctr" fontAlgn="auto">
              <a:lnSpc>
                <a:spcPct val="60000"/>
              </a:lnSpc>
            </a:pPr>
            <a:r>
              <a:rPr lang="en-US" altLang="zh-CN" sz="600"/>
              <a:t>Land Use &amp; Mineral Pressure Handling (7 items)</a:t>
            </a:r>
          </a:p>
        </p:txBody>
      </p:sp>
      <p:sp>
        <p:nvSpPr>
          <p:cNvPr id="35" name="文本框 34"/>
          <p:cNvSpPr txBox="1"/>
          <p:nvPr/>
        </p:nvSpPr>
        <p:spPr>
          <a:xfrm>
            <a:off x="5655310" y="3928745"/>
            <a:ext cx="3049270" cy="855980"/>
          </a:xfrm>
          <a:prstGeom prst="rect">
            <a:avLst/>
          </a:prstGeom>
          <a:solidFill>
            <a:schemeClr val="bg1"/>
          </a:solidFill>
        </p:spPr>
        <p:txBody>
          <a:bodyPr wrap="square" lIns="0" tIns="0" rIns="0" bIns="0" rtlCol="0">
            <a:noAutofit/>
          </a:bodyPr>
          <a:lstStyle/>
          <a:p>
            <a:pPr indent="0" fontAlgn="auto">
              <a:lnSpc>
                <a:spcPct val="120000"/>
              </a:lnSpc>
            </a:pPr>
            <a:r>
              <a:rPr lang="en-US" altLang="zh-CN" sz="600"/>
              <a:t>29. Geological Hazard Risk Assessment</a:t>
            </a:r>
          </a:p>
          <a:p>
            <a:pPr indent="0" fontAlgn="auto">
              <a:lnSpc>
                <a:spcPct val="120000"/>
              </a:lnSpc>
            </a:pPr>
            <a:r>
              <a:rPr lang="en-US" altLang="zh-CN" sz="600"/>
              <a:t>30. Construction Project Approval for Mineral Resources Overlain</a:t>
            </a:r>
          </a:p>
          <a:p>
            <a:pPr indent="0" fontAlgn="auto">
              <a:lnSpc>
                <a:spcPct val="120000"/>
              </a:lnSpc>
            </a:pPr>
            <a:r>
              <a:rPr lang="en-US" altLang="zh-CN" sz="600"/>
              <a:t>31. </a:t>
            </a:r>
            <a:r>
              <a:rPr lang="en-US" altLang="zh-CN" sz="600">
                <a:sym typeface="+mn-ea"/>
              </a:rPr>
              <a:t>Pre-approval of Construction Land Use and Site Selection Opinion Letter Issuance</a:t>
            </a:r>
            <a:endParaRPr lang="en-US" altLang="zh-CN" sz="600"/>
          </a:p>
          <a:p>
            <a:pPr indent="0" fontAlgn="auto">
              <a:lnSpc>
                <a:spcPct val="120000"/>
              </a:lnSpc>
            </a:pPr>
            <a:r>
              <a:rPr lang="en-US" altLang="zh-CN" sz="600"/>
              <a:t>32. Large-Scale Capital Construction Preliminary Site Selection Opinion Review (including Archaeological Survey/Exploration/Excavation)</a:t>
            </a:r>
          </a:p>
          <a:p>
            <a:pPr indent="0" fontAlgn="auto">
              <a:lnSpc>
                <a:spcPct val="120000"/>
              </a:lnSpc>
            </a:pPr>
            <a:r>
              <a:rPr lang="en-US" altLang="zh-CN" sz="600"/>
              <a:t>33. Construction Land Use Planning Permit</a:t>
            </a:r>
          </a:p>
          <a:p>
            <a:pPr indent="0" fontAlgn="auto">
              <a:lnSpc>
                <a:spcPct val="120000"/>
              </a:lnSpc>
            </a:pPr>
            <a:r>
              <a:rPr lang="en-US" altLang="zh-CN" sz="600"/>
              <a:t>34. Construction Engineering Planning Permit</a:t>
            </a:r>
          </a:p>
          <a:p>
            <a:pPr indent="0" fontAlgn="auto">
              <a:lnSpc>
                <a:spcPct val="120000"/>
              </a:lnSpc>
            </a:pPr>
            <a:r>
              <a:rPr lang="en-US" altLang="zh-CN" sz="600"/>
              <a:t>35. Agricultural Land Conversion Approval and Expropriation Approval</a:t>
            </a:r>
          </a:p>
        </p:txBody>
      </p:sp>
      <p:sp>
        <p:nvSpPr>
          <p:cNvPr id="36" name="文本框 35"/>
          <p:cNvSpPr txBox="1"/>
          <p:nvPr/>
        </p:nvSpPr>
        <p:spPr>
          <a:xfrm>
            <a:off x="788670" y="2194560"/>
            <a:ext cx="504825" cy="2091690"/>
          </a:xfrm>
          <a:prstGeom prst="rect">
            <a:avLst/>
          </a:prstGeom>
          <a:solidFill>
            <a:schemeClr val="bg1"/>
          </a:solidFill>
        </p:spPr>
        <p:txBody>
          <a:bodyPr vert="horz" wrap="square" lIns="0" tIns="0" rIns="0" bIns="0" rtlCol="0" anchor="ctr" anchorCtr="0">
            <a:noAutofit/>
          </a:bodyPr>
          <a:lstStyle/>
          <a:p>
            <a:r>
              <a:rPr lang="en-US" altLang="zh-CN" sz="1000"/>
              <a:t>(Shanxi Province Non-Coal Mining Industry Administ-rative Matter)</a:t>
            </a:r>
            <a:endParaRPr lang="en-US" altLang="zh-CN" sz="5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pic>
        <p:nvPicPr>
          <p:cNvPr id="16" name="图片 1"/>
          <p:cNvPicPr>
            <a:picLocks noChangeAspect="1"/>
          </p:cNvPicPr>
          <p:nvPr/>
        </p:nvPicPr>
        <p:blipFill>
          <a:blip r:embed="rId3"/>
          <a:stretch>
            <a:fillRect/>
          </a:stretch>
        </p:blipFill>
        <p:spPr>
          <a:xfrm>
            <a:off x="920115" y="1823085"/>
            <a:ext cx="7352030" cy="2525395"/>
          </a:xfrm>
          <a:prstGeom prst="rect">
            <a:avLst/>
          </a:prstGeom>
          <a:noFill/>
          <a:ln>
            <a:noFill/>
          </a:ln>
        </p:spPr>
      </p:pic>
      <p:sp>
        <p:nvSpPr>
          <p:cNvPr id="17" name="文本框 16"/>
          <p:cNvSpPr txBox="1"/>
          <p:nvPr/>
        </p:nvSpPr>
        <p:spPr>
          <a:xfrm>
            <a:off x="928370" y="1170305"/>
            <a:ext cx="7216140" cy="459740"/>
          </a:xfrm>
          <a:prstGeom prst="rect">
            <a:avLst/>
          </a:prstGeom>
        </p:spPr>
        <p:txBody>
          <a:bodyPr wrap="square">
            <a:noAutofit/>
          </a:bodyPr>
          <a:lstStyle/>
          <a:p>
            <a:pPr marL="0" indent="0" algn="l" defTabSz="266700">
              <a:lnSpc>
                <a:spcPct val="120000"/>
              </a:lnSpc>
              <a:spcBef>
                <a:spcPts val="600"/>
              </a:spcBef>
              <a:spcAft>
                <a:spcPts val="600"/>
              </a:spcAft>
            </a:pPr>
            <a:r>
              <a:rPr lang="en-US" altLang="zh-CN" sz="1000" b="1">
                <a:solidFill>
                  <a:schemeClr val="tx1"/>
                </a:solidFill>
                <a:latin typeface="微软雅黑" panose="020B0503020204020204" charset="-122"/>
                <a:ea typeface="微软雅黑" panose="020B0503020204020204" charset="-122"/>
              </a:rPr>
              <a:t>For a new mine, the entire cycle from obtaining an exploration license to acquiring a mining license, and then to completing construction and commencing extraction, takes approximately 3 to 5 years.</a:t>
            </a:r>
          </a:p>
        </p:txBody>
      </p:sp>
      <p:sp>
        <p:nvSpPr>
          <p:cNvPr id="21" name="Text 5"/>
          <p:cNvSpPr txBox="1"/>
          <p:nvPr/>
        </p:nvSpPr>
        <p:spPr>
          <a:xfrm>
            <a:off x="1257935" y="203835"/>
            <a:ext cx="7362190" cy="276860"/>
          </a:xfrm>
          <a:prstGeom prst="rect">
            <a:avLst/>
          </a:prstGeom>
          <a:noFill/>
        </p:spPr>
        <p:txBody>
          <a:bodyPr wrap="square" lIns="939" tIns="489" rIns="939" bIns="489" rtlCol="0" anchor="t">
            <a:spAutoFit/>
          </a:bodyPr>
          <a:lstStyle/>
          <a:p>
            <a:pPr marL="0" indent="0" algn="l">
              <a:buNone/>
            </a:pPr>
            <a:r>
              <a:rPr lang="en-US" altLang="zh-CN" dirty="0">
                <a:latin typeface="微软雅黑" panose="020B0503020204020204" charset="-122"/>
                <a:ea typeface="微软雅黑" panose="020B0503020204020204" charset="-122"/>
                <a:cs typeface="SourceHanSansSC-Medium" panose="020B0600000000000000" charset="-122"/>
                <a:sym typeface="+mn-ea"/>
              </a:rPr>
              <a:t>Complex construction procedures and long production lead times</a:t>
            </a:r>
            <a:endParaRPr lang="zh-CN" altLang="en-US" sz="18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
        <p:nvSpPr>
          <p:cNvPr id="7" name="矩形 6"/>
          <p:cNvSpPr/>
          <p:nvPr/>
        </p:nvSpPr>
        <p:spPr>
          <a:xfrm>
            <a:off x="3237865" y="197294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Government auction</a:t>
            </a:r>
          </a:p>
        </p:txBody>
      </p:sp>
      <p:sp>
        <p:nvSpPr>
          <p:cNvPr id="13" name="矩形 12"/>
          <p:cNvSpPr/>
          <p:nvPr/>
        </p:nvSpPr>
        <p:spPr>
          <a:xfrm>
            <a:off x="4216400" y="197294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Exploration right</a:t>
            </a:r>
          </a:p>
        </p:txBody>
      </p:sp>
      <p:sp>
        <p:nvSpPr>
          <p:cNvPr id="15" name="矩形 14"/>
          <p:cNvSpPr/>
          <p:nvPr/>
        </p:nvSpPr>
        <p:spPr>
          <a:xfrm>
            <a:off x="5225415" y="197294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Geological General Survey</a:t>
            </a:r>
          </a:p>
        </p:txBody>
      </p:sp>
      <p:sp>
        <p:nvSpPr>
          <p:cNvPr id="18" name="矩形 17"/>
          <p:cNvSpPr/>
          <p:nvPr/>
        </p:nvSpPr>
        <p:spPr>
          <a:xfrm>
            <a:off x="6219190" y="197294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Geological Detailed Survey</a:t>
            </a:r>
          </a:p>
        </p:txBody>
      </p:sp>
      <p:sp>
        <p:nvSpPr>
          <p:cNvPr id="19" name="矩形 18"/>
          <p:cNvSpPr/>
          <p:nvPr/>
        </p:nvSpPr>
        <p:spPr>
          <a:xfrm>
            <a:off x="7247255" y="197294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Geological Detailed Survey</a:t>
            </a:r>
          </a:p>
        </p:txBody>
      </p:sp>
      <p:sp>
        <p:nvSpPr>
          <p:cNvPr id="20" name="矩形 19"/>
          <p:cNvSpPr/>
          <p:nvPr/>
        </p:nvSpPr>
        <p:spPr>
          <a:xfrm>
            <a:off x="3237865" y="230441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700"/>
              <a:t>Reserve Report</a:t>
            </a:r>
          </a:p>
        </p:txBody>
      </p:sp>
      <p:sp>
        <p:nvSpPr>
          <p:cNvPr id="22" name="矩形 21"/>
          <p:cNvSpPr/>
          <p:nvPr/>
        </p:nvSpPr>
        <p:spPr>
          <a:xfrm>
            <a:off x="4212590" y="231965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Mining Right Price</a:t>
            </a:r>
          </a:p>
        </p:txBody>
      </p:sp>
      <p:sp>
        <p:nvSpPr>
          <p:cNvPr id="23" name="矩形 22"/>
          <p:cNvSpPr/>
          <p:nvPr/>
        </p:nvSpPr>
        <p:spPr>
          <a:xfrm>
            <a:off x="5225415" y="231203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Mining Right</a:t>
            </a:r>
          </a:p>
        </p:txBody>
      </p:sp>
      <p:sp>
        <p:nvSpPr>
          <p:cNvPr id="24" name="矩形 23"/>
          <p:cNvSpPr/>
          <p:nvPr/>
        </p:nvSpPr>
        <p:spPr>
          <a:xfrm>
            <a:off x="6219190" y="230441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500"/>
              <a:t>Environmental Restoration and Governance Plan</a:t>
            </a:r>
          </a:p>
        </p:txBody>
      </p:sp>
      <p:sp>
        <p:nvSpPr>
          <p:cNvPr id="25" name="矩形 24"/>
          <p:cNvSpPr/>
          <p:nvPr/>
        </p:nvSpPr>
        <p:spPr>
          <a:xfrm>
            <a:off x="7243445" y="230441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Development and Utilization Plan</a:t>
            </a:r>
          </a:p>
        </p:txBody>
      </p:sp>
      <p:sp>
        <p:nvSpPr>
          <p:cNvPr id="26" name="矩形 25"/>
          <p:cNvSpPr/>
          <p:nvPr/>
        </p:nvSpPr>
        <p:spPr>
          <a:xfrm>
            <a:off x="3237865" y="265112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Land Reclamation Plan</a:t>
            </a:r>
          </a:p>
        </p:txBody>
      </p:sp>
      <p:sp>
        <p:nvSpPr>
          <p:cNvPr id="27" name="矩形 26"/>
          <p:cNvSpPr/>
          <p:nvPr/>
        </p:nvSpPr>
        <p:spPr>
          <a:xfrm>
            <a:off x="4216400" y="265112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Feasibility Study</a:t>
            </a:r>
          </a:p>
        </p:txBody>
      </p:sp>
      <p:sp>
        <p:nvSpPr>
          <p:cNvPr id="28" name="矩形 27"/>
          <p:cNvSpPr/>
          <p:nvPr/>
        </p:nvSpPr>
        <p:spPr>
          <a:xfrm>
            <a:off x="5227320" y="265112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Soil and Water Conservation</a:t>
            </a:r>
          </a:p>
        </p:txBody>
      </p:sp>
      <p:sp>
        <p:nvSpPr>
          <p:cNvPr id="29" name="矩形 28"/>
          <p:cNvSpPr/>
          <p:nvPr/>
        </p:nvSpPr>
        <p:spPr>
          <a:xfrm>
            <a:off x="6207760" y="265620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500"/>
              <a:t>Soil and Water Conservation Acceptance</a:t>
            </a:r>
          </a:p>
        </p:txBody>
      </p:sp>
      <p:sp>
        <p:nvSpPr>
          <p:cNvPr id="30" name="矩形 29"/>
          <p:cNvSpPr/>
          <p:nvPr/>
        </p:nvSpPr>
        <p:spPr>
          <a:xfrm>
            <a:off x="7247255" y="265112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Environmental Impact Assessment</a:t>
            </a:r>
          </a:p>
        </p:txBody>
      </p:sp>
      <p:sp>
        <p:nvSpPr>
          <p:cNvPr id="31" name="矩形 30"/>
          <p:cNvSpPr/>
          <p:nvPr/>
        </p:nvSpPr>
        <p:spPr>
          <a:xfrm>
            <a:off x="3230245" y="298259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EIA Acceptance</a:t>
            </a:r>
          </a:p>
        </p:txBody>
      </p:sp>
      <p:sp>
        <p:nvSpPr>
          <p:cNvPr id="32" name="矩形 31"/>
          <p:cNvSpPr/>
          <p:nvPr/>
        </p:nvSpPr>
        <p:spPr>
          <a:xfrm>
            <a:off x="4216400" y="298259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Water Resources Demonstration</a:t>
            </a:r>
          </a:p>
        </p:txBody>
      </p:sp>
      <p:sp>
        <p:nvSpPr>
          <p:cNvPr id="33" name="矩形 32"/>
          <p:cNvSpPr/>
          <p:nvPr/>
        </p:nvSpPr>
        <p:spPr>
          <a:xfrm>
            <a:off x="5202555" y="299021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Water Extraction Permit</a:t>
            </a:r>
          </a:p>
        </p:txBody>
      </p:sp>
      <p:sp>
        <p:nvSpPr>
          <p:cNvPr id="34" name="矩形 33"/>
          <p:cNvSpPr/>
          <p:nvPr/>
        </p:nvSpPr>
        <p:spPr>
          <a:xfrm>
            <a:off x="6188710" y="2987675"/>
            <a:ext cx="62865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500"/>
              <a:t>Approve, Project Establishment and Record</a:t>
            </a:r>
          </a:p>
        </p:txBody>
      </p:sp>
      <p:sp>
        <p:nvSpPr>
          <p:cNvPr id="35" name="矩形 34"/>
          <p:cNvSpPr/>
          <p:nvPr/>
        </p:nvSpPr>
        <p:spPr>
          <a:xfrm>
            <a:off x="7224395" y="2997835"/>
            <a:ext cx="62865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Project Entry into Database</a:t>
            </a:r>
          </a:p>
        </p:txBody>
      </p:sp>
      <p:sp>
        <p:nvSpPr>
          <p:cNvPr id="36" name="矩形 35"/>
          <p:cNvSpPr/>
          <p:nvPr/>
        </p:nvSpPr>
        <p:spPr>
          <a:xfrm>
            <a:off x="3237865" y="332930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Preliminary Design and Safety</a:t>
            </a:r>
          </a:p>
        </p:txBody>
      </p:sp>
      <p:sp>
        <p:nvSpPr>
          <p:cNvPr id="37" name="矩形 36"/>
          <p:cNvSpPr/>
          <p:nvPr/>
        </p:nvSpPr>
        <p:spPr>
          <a:xfrm>
            <a:off x="4212590" y="333692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Land Expropriation</a:t>
            </a:r>
          </a:p>
        </p:txBody>
      </p:sp>
      <p:sp>
        <p:nvSpPr>
          <p:cNvPr id="38" name="矩形 37"/>
          <p:cNvSpPr/>
          <p:nvPr/>
        </p:nvSpPr>
        <p:spPr>
          <a:xfrm>
            <a:off x="5227320" y="333692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Forest Land</a:t>
            </a:r>
          </a:p>
        </p:txBody>
      </p:sp>
      <p:sp>
        <p:nvSpPr>
          <p:cNvPr id="39" name="矩形 38"/>
          <p:cNvSpPr/>
          <p:nvPr/>
        </p:nvSpPr>
        <p:spPr>
          <a:xfrm>
            <a:off x="6219190" y="333946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Construction Land</a:t>
            </a:r>
          </a:p>
        </p:txBody>
      </p:sp>
      <p:sp>
        <p:nvSpPr>
          <p:cNvPr id="40" name="矩形 39"/>
          <p:cNvSpPr/>
          <p:nvPr/>
        </p:nvSpPr>
        <p:spPr>
          <a:xfrm>
            <a:off x="7247255" y="334454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500"/>
              <a:t>Occupational Health "Three Simultaneities"</a:t>
            </a:r>
          </a:p>
        </p:txBody>
      </p:sp>
      <p:sp>
        <p:nvSpPr>
          <p:cNvPr id="41" name="矩形 40"/>
          <p:cNvSpPr/>
          <p:nvPr/>
        </p:nvSpPr>
        <p:spPr>
          <a:xfrm>
            <a:off x="3237865" y="3667760"/>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Safety "Three Simultaneities"</a:t>
            </a:r>
          </a:p>
        </p:txBody>
      </p:sp>
      <p:sp>
        <p:nvSpPr>
          <p:cNvPr id="42" name="矩形 41"/>
          <p:cNvSpPr/>
          <p:nvPr/>
        </p:nvSpPr>
        <p:spPr>
          <a:xfrm>
            <a:off x="4212590" y="3667760"/>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500"/>
              <a:t>Environmental Protection "Three Simultaneities"</a:t>
            </a:r>
          </a:p>
        </p:txBody>
      </p:sp>
      <p:sp>
        <p:nvSpPr>
          <p:cNvPr id="43" name="矩形 42"/>
          <p:cNvSpPr/>
          <p:nvPr/>
        </p:nvSpPr>
        <p:spPr>
          <a:xfrm>
            <a:off x="5208270" y="3667760"/>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Commencement Order</a:t>
            </a:r>
          </a:p>
        </p:txBody>
      </p:sp>
      <p:sp>
        <p:nvSpPr>
          <p:cNvPr id="44" name="矩形 43"/>
          <p:cNvSpPr/>
          <p:nvPr/>
        </p:nvSpPr>
        <p:spPr>
          <a:xfrm>
            <a:off x="6207760" y="3667760"/>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Blasting Permit</a:t>
            </a:r>
          </a:p>
        </p:txBody>
      </p:sp>
      <p:sp>
        <p:nvSpPr>
          <p:cNvPr id="45" name="矩形 44"/>
          <p:cNvSpPr/>
          <p:nvPr/>
        </p:nvSpPr>
        <p:spPr>
          <a:xfrm>
            <a:off x="7230110" y="367347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Power Supply</a:t>
            </a:r>
          </a:p>
        </p:txBody>
      </p:sp>
      <p:sp>
        <p:nvSpPr>
          <p:cNvPr id="46" name="矩形 45"/>
          <p:cNvSpPr/>
          <p:nvPr/>
        </p:nvSpPr>
        <p:spPr>
          <a:xfrm>
            <a:off x="3230245" y="4008120"/>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Equipment and Other Tendering</a:t>
            </a:r>
          </a:p>
        </p:txBody>
      </p:sp>
      <p:sp>
        <p:nvSpPr>
          <p:cNvPr id="47" name="矩形 46"/>
          <p:cNvSpPr/>
          <p:nvPr/>
        </p:nvSpPr>
        <p:spPr>
          <a:xfrm>
            <a:off x="4201160" y="401383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Construction</a:t>
            </a:r>
          </a:p>
        </p:txBody>
      </p:sp>
      <p:sp>
        <p:nvSpPr>
          <p:cNvPr id="48" name="矩形 47"/>
          <p:cNvSpPr/>
          <p:nvPr/>
        </p:nvSpPr>
        <p:spPr>
          <a:xfrm>
            <a:off x="5208270" y="401383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Construction Project Acceptance</a:t>
            </a:r>
          </a:p>
        </p:txBody>
      </p:sp>
      <p:sp>
        <p:nvSpPr>
          <p:cNvPr id="49" name="矩形 48"/>
          <p:cNvSpPr/>
          <p:nvPr/>
        </p:nvSpPr>
        <p:spPr>
          <a:xfrm>
            <a:off x="6207760" y="401383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Safety Production License</a:t>
            </a:r>
          </a:p>
        </p:txBody>
      </p:sp>
      <p:sp>
        <p:nvSpPr>
          <p:cNvPr id="50" name="矩形 49"/>
          <p:cNvSpPr/>
          <p:nvPr/>
        </p:nvSpPr>
        <p:spPr>
          <a:xfrm>
            <a:off x="7224395" y="4013835"/>
            <a:ext cx="609600" cy="144780"/>
          </a:xfrm>
          <a:prstGeom prst="rect">
            <a:avLst/>
          </a:prstGeom>
          <a:solidFill>
            <a:srgbClr val="4F80BD"/>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t>Green Mine Construction</a:t>
            </a:r>
          </a:p>
        </p:txBody>
      </p:sp>
      <p:sp>
        <p:nvSpPr>
          <p:cNvPr id="51" name="矩形 50"/>
          <p:cNvSpPr/>
          <p:nvPr/>
        </p:nvSpPr>
        <p:spPr>
          <a:xfrm>
            <a:off x="1710690" y="2069465"/>
            <a:ext cx="375285" cy="325755"/>
          </a:xfrm>
          <a:prstGeom prst="rect">
            <a:avLst/>
          </a:prstGeom>
          <a:solidFill>
            <a:srgbClr val="56C2E0"/>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solidFill>
                  <a:schemeClr val="tx1"/>
                </a:solidFill>
              </a:rPr>
              <a:t>Ecological protection</a:t>
            </a:r>
          </a:p>
        </p:txBody>
      </p:sp>
      <p:sp>
        <p:nvSpPr>
          <p:cNvPr id="52" name="矩形 51"/>
          <p:cNvSpPr/>
          <p:nvPr/>
        </p:nvSpPr>
        <p:spPr>
          <a:xfrm>
            <a:off x="1062990" y="2475230"/>
            <a:ext cx="375285" cy="325755"/>
          </a:xfrm>
          <a:prstGeom prst="rect">
            <a:avLst/>
          </a:prstGeom>
          <a:solidFill>
            <a:srgbClr val="56C2E0"/>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solidFill>
                  <a:schemeClr val="tx1"/>
                </a:solidFill>
              </a:rPr>
              <a:t>Ecological protection</a:t>
            </a:r>
          </a:p>
        </p:txBody>
      </p:sp>
      <p:sp>
        <p:nvSpPr>
          <p:cNvPr id="53" name="矩形 52"/>
          <p:cNvSpPr/>
          <p:nvPr/>
        </p:nvSpPr>
        <p:spPr>
          <a:xfrm>
            <a:off x="1062990" y="3306445"/>
            <a:ext cx="375285" cy="325755"/>
          </a:xfrm>
          <a:prstGeom prst="rect">
            <a:avLst/>
          </a:prstGeom>
          <a:solidFill>
            <a:srgbClr val="56C2E0"/>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solidFill>
                  <a:schemeClr val="tx1"/>
                </a:solidFill>
              </a:rPr>
              <a:t>Water source protection</a:t>
            </a:r>
          </a:p>
        </p:txBody>
      </p:sp>
      <p:sp>
        <p:nvSpPr>
          <p:cNvPr id="54" name="矩形 53"/>
          <p:cNvSpPr/>
          <p:nvPr/>
        </p:nvSpPr>
        <p:spPr>
          <a:xfrm>
            <a:off x="2387600" y="2475230"/>
            <a:ext cx="375285" cy="325755"/>
          </a:xfrm>
          <a:prstGeom prst="rect">
            <a:avLst/>
          </a:prstGeom>
          <a:solidFill>
            <a:srgbClr val="56C2E0"/>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solidFill>
                  <a:schemeClr val="tx1"/>
                </a:solidFill>
              </a:rPr>
              <a:t>Expressway</a:t>
            </a:r>
          </a:p>
        </p:txBody>
      </p:sp>
      <p:sp>
        <p:nvSpPr>
          <p:cNvPr id="55" name="矩形 54"/>
          <p:cNvSpPr/>
          <p:nvPr/>
        </p:nvSpPr>
        <p:spPr>
          <a:xfrm>
            <a:off x="2372360" y="3306445"/>
            <a:ext cx="375285" cy="325755"/>
          </a:xfrm>
          <a:prstGeom prst="rect">
            <a:avLst/>
          </a:prstGeom>
          <a:solidFill>
            <a:srgbClr val="56C2E0"/>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solidFill>
                  <a:schemeClr val="tx1"/>
                </a:solidFill>
              </a:rPr>
              <a:t>Farmland and cultivated land</a:t>
            </a:r>
          </a:p>
        </p:txBody>
      </p:sp>
      <p:sp>
        <p:nvSpPr>
          <p:cNvPr id="57" name="椭圆 56"/>
          <p:cNvSpPr/>
          <p:nvPr/>
        </p:nvSpPr>
        <p:spPr>
          <a:xfrm>
            <a:off x="1626870" y="3578860"/>
            <a:ext cx="536400" cy="608400"/>
          </a:xfrm>
          <a:prstGeom prst="ellipse">
            <a:avLst/>
          </a:prstGeom>
          <a:solidFill>
            <a:srgbClr val="56C2E0"/>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600">
                <a:solidFill>
                  <a:schemeClr val="tx1"/>
                </a:solidFill>
              </a:rPr>
              <a:t>Protection of historical and cultural relics</a:t>
            </a:r>
          </a:p>
        </p:txBody>
      </p:sp>
      <p:sp>
        <p:nvSpPr>
          <p:cNvPr id="58" name="椭圆 57"/>
          <p:cNvSpPr/>
          <p:nvPr/>
        </p:nvSpPr>
        <p:spPr>
          <a:xfrm>
            <a:off x="1438910" y="2649855"/>
            <a:ext cx="904875" cy="824230"/>
          </a:xfrm>
          <a:prstGeom prst="ellipse">
            <a:avLst/>
          </a:prstGeom>
          <a:solidFill>
            <a:srgbClr val="A9A9A9"/>
          </a:solidFill>
          <a:ln>
            <a:noFill/>
          </a:ln>
        </p:spPr>
        <p:style>
          <a:lnRef idx="2">
            <a:schemeClr val="accent1">
              <a:lumMod val="75000"/>
            </a:schemeClr>
          </a:lnRef>
          <a:fillRef idx="1">
            <a:schemeClr val="accent1"/>
          </a:fillRef>
          <a:effectRef idx="0">
            <a:srgbClr val="FFFFFF"/>
          </a:effectRef>
          <a:fontRef idx="minor">
            <a:schemeClr val="lt1"/>
          </a:fontRef>
        </p:style>
        <p:txBody>
          <a:bodyPr lIns="0" tIns="0" rIns="0" bIns="0" rtlCol="0" anchor="ctr"/>
          <a:lstStyle/>
          <a:p>
            <a:pPr algn="ctr"/>
            <a:r>
              <a:rPr lang="en-US" altLang="zh-CN" sz="900">
                <a:solidFill>
                  <a:schemeClr val="tx1"/>
                </a:solidFill>
              </a:rPr>
              <a:t>The granting of mining rights is strictly prohibited.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a:solidFill>
            <a:schemeClr val="accent1"/>
          </a:solidFill>
        </p:spPr>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a:solidFill>
            <a:schemeClr val="accent1"/>
          </a:solidFill>
        </p:spPr>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a:solidFill>
            <a:schemeClr val="accent1"/>
          </a:solidFill>
        </p:spPr>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28" name="Shape 26"/>
          <p:cNvSpPr/>
          <p:nvPr>
            <p:custDataLst>
              <p:tags r:id="rId1"/>
            </p:custDataLst>
          </p:nvPr>
        </p:nvSpPr>
        <p:spPr>
          <a:xfrm>
            <a:off x="4603750" y="2856865"/>
            <a:ext cx="135890" cy="1632585"/>
          </a:xfrm>
          <a:custGeom>
            <a:avLst/>
            <a:gdLst/>
            <a:ahLst/>
            <a:cxnLst/>
            <a:rect l="l" t="t" r="r" b="b"/>
            <a:pathLst>
              <a:path h="1305461">
                <a:moveTo>
                  <a:pt x="0" y="0"/>
                </a:moveTo>
                <a:lnTo>
                  <a:pt x="0" y="1305461"/>
                </a:lnTo>
              </a:path>
            </a:pathLst>
          </a:custGeom>
          <a:noFill/>
          <a:ln w="28575" cmpd="sng">
            <a:solidFill>
              <a:schemeClr val="accent1">
                <a:shade val="50000"/>
              </a:schemeClr>
            </a:solidFill>
            <a:prstDash val="lgDashDot"/>
            <a:headEnd type="none"/>
            <a:tailEnd type="none"/>
          </a:ln>
        </p:spPr>
      </p:sp>
      <p:sp>
        <p:nvSpPr>
          <p:cNvPr id="30" name="Shape 28"/>
          <p:cNvSpPr/>
          <p:nvPr>
            <p:custDataLst>
              <p:tags r:id="rId2"/>
            </p:custDataLst>
          </p:nvPr>
        </p:nvSpPr>
        <p:spPr>
          <a:xfrm>
            <a:off x="4660169" y="891109"/>
            <a:ext cx="32053" cy="17096"/>
          </a:xfrm>
          <a:custGeom>
            <a:avLst/>
            <a:gdLst/>
            <a:ahLst/>
            <a:cxnLst/>
            <a:rect l="l" t="t" r="r" b="b"/>
            <a:pathLst>
              <a:path w="33284" h="17753">
                <a:moveTo>
                  <a:pt x="16193" y="0"/>
                </a:moveTo>
                <a:cubicBezTo>
                  <a:pt x="20003" y="0"/>
                  <a:pt x="20003" y="1905"/>
                  <a:pt x="20003" y="2857"/>
                </a:cubicBezTo>
                <a:cubicBezTo>
                  <a:pt x="22860" y="7620"/>
                  <a:pt x="33337" y="7620"/>
                  <a:pt x="26670" y="14288"/>
                </a:cubicBezTo>
                <a:cubicBezTo>
                  <a:pt x="16193" y="18098"/>
                  <a:pt x="21908" y="4763"/>
                  <a:pt x="9525" y="9525"/>
                </a:cubicBezTo>
                <a:cubicBezTo>
                  <a:pt x="0" y="4763"/>
                  <a:pt x="22860" y="9525"/>
                  <a:pt x="16193" y="0"/>
                </a:cubicBezTo>
                <a:close/>
              </a:path>
            </a:pathLst>
          </a:custGeom>
          <a:solidFill>
            <a:srgbClr val="D9D9D9"/>
          </a:solidFill>
        </p:spPr>
      </p:sp>
      <p:sp>
        <p:nvSpPr>
          <p:cNvPr id="31" name="Shape 29"/>
          <p:cNvSpPr/>
          <p:nvPr>
            <p:custDataLst>
              <p:tags r:id="rId3"/>
            </p:custDataLst>
          </p:nvPr>
        </p:nvSpPr>
        <p:spPr>
          <a:xfrm>
            <a:off x="5111050" y="891109"/>
            <a:ext cx="61969" cy="32054"/>
          </a:xfrm>
          <a:custGeom>
            <a:avLst/>
            <a:gdLst/>
            <a:ahLst/>
            <a:cxnLst/>
            <a:rect l="l" t="t" r="r" b="b"/>
            <a:pathLst>
              <a:path w="64350" h="33285">
                <a:moveTo>
                  <a:pt x="60960" y="24765"/>
                </a:moveTo>
                <a:cubicBezTo>
                  <a:pt x="52388" y="26670"/>
                  <a:pt x="38100" y="21908"/>
                  <a:pt x="38100" y="31432"/>
                </a:cubicBezTo>
                <a:cubicBezTo>
                  <a:pt x="31432" y="26670"/>
                  <a:pt x="20003" y="33337"/>
                  <a:pt x="6667" y="31432"/>
                </a:cubicBezTo>
                <a:cubicBezTo>
                  <a:pt x="8573" y="26670"/>
                  <a:pt x="2857" y="24765"/>
                  <a:pt x="0" y="24765"/>
                </a:cubicBezTo>
                <a:cubicBezTo>
                  <a:pt x="6667" y="6667"/>
                  <a:pt x="24765" y="0"/>
                  <a:pt x="49530" y="0"/>
                </a:cubicBezTo>
                <a:cubicBezTo>
                  <a:pt x="46673" y="8573"/>
                  <a:pt x="56198" y="2857"/>
                  <a:pt x="59055" y="6667"/>
                </a:cubicBezTo>
                <a:cubicBezTo>
                  <a:pt x="60960" y="8573"/>
                  <a:pt x="52388" y="8573"/>
                  <a:pt x="52388" y="9525"/>
                </a:cubicBezTo>
                <a:cubicBezTo>
                  <a:pt x="51435" y="13335"/>
                  <a:pt x="64770" y="11430"/>
                  <a:pt x="60960" y="24765"/>
                </a:cubicBezTo>
                <a:close/>
              </a:path>
            </a:pathLst>
          </a:custGeom>
          <a:solidFill>
            <a:srgbClr val="D9D9D9"/>
          </a:solidFill>
        </p:spPr>
      </p:sp>
      <p:sp>
        <p:nvSpPr>
          <p:cNvPr id="32" name="Shape 30"/>
          <p:cNvSpPr/>
          <p:nvPr>
            <p:custDataLst>
              <p:tags r:id="rId4"/>
            </p:custDataLst>
          </p:nvPr>
        </p:nvSpPr>
        <p:spPr>
          <a:xfrm>
            <a:off x="4758465" y="894315"/>
            <a:ext cx="29917" cy="17096"/>
          </a:xfrm>
          <a:custGeom>
            <a:avLst/>
            <a:gdLst/>
            <a:ahLst/>
            <a:cxnLst/>
            <a:rect l="l" t="t" r="r" b="b"/>
            <a:pathLst>
              <a:path w="31066" h="17753">
                <a:moveTo>
                  <a:pt x="31432" y="2857"/>
                </a:moveTo>
                <a:cubicBezTo>
                  <a:pt x="29527" y="4763"/>
                  <a:pt x="27622" y="9525"/>
                  <a:pt x="27622" y="14288"/>
                </a:cubicBezTo>
                <a:cubicBezTo>
                  <a:pt x="20955" y="13335"/>
                  <a:pt x="20003" y="18098"/>
                  <a:pt x="16193" y="18098"/>
                </a:cubicBezTo>
                <a:cubicBezTo>
                  <a:pt x="9525" y="14288"/>
                  <a:pt x="0" y="18098"/>
                  <a:pt x="0" y="9525"/>
                </a:cubicBezTo>
                <a:cubicBezTo>
                  <a:pt x="9525" y="9525"/>
                  <a:pt x="13335" y="1905"/>
                  <a:pt x="20003" y="9525"/>
                </a:cubicBezTo>
                <a:cubicBezTo>
                  <a:pt x="22860" y="7620"/>
                  <a:pt x="20955" y="0"/>
                  <a:pt x="31432" y="2857"/>
                </a:cubicBezTo>
                <a:close/>
              </a:path>
            </a:pathLst>
          </a:custGeom>
          <a:solidFill>
            <a:srgbClr val="D9D9D9"/>
          </a:solidFill>
        </p:spPr>
      </p:sp>
      <p:sp>
        <p:nvSpPr>
          <p:cNvPr id="33" name="Shape 31"/>
          <p:cNvSpPr/>
          <p:nvPr>
            <p:custDataLst>
              <p:tags r:id="rId5"/>
            </p:custDataLst>
          </p:nvPr>
        </p:nvSpPr>
        <p:spPr>
          <a:xfrm>
            <a:off x="4568283" y="903931"/>
            <a:ext cx="38463" cy="20301"/>
          </a:xfrm>
          <a:custGeom>
            <a:avLst/>
            <a:gdLst/>
            <a:ahLst/>
            <a:cxnLst/>
            <a:rect l="l" t="t" r="r" b="b"/>
            <a:pathLst>
              <a:path w="39941" h="21081">
                <a:moveTo>
                  <a:pt x="38100" y="0"/>
                </a:moveTo>
                <a:cubicBezTo>
                  <a:pt x="40005" y="6667"/>
                  <a:pt x="33337" y="2857"/>
                  <a:pt x="33337" y="8573"/>
                </a:cubicBezTo>
                <a:cubicBezTo>
                  <a:pt x="33337" y="9525"/>
                  <a:pt x="28575" y="16193"/>
                  <a:pt x="22860" y="18098"/>
                </a:cubicBezTo>
                <a:cubicBezTo>
                  <a:pt x="16193" y="20955"/>
                  <a:pt x="18098" y="11430"/>
                  <a:pt x="16193" y="11430"/>
                </a:cubicBezTo>
                <a:cubicBezTo>
                  <a:pt x="16193" y="11430"/>
                  <a:pt x="11430" y="14288"/>
                  <a:pt x="8573" y="14288"/>
                </a:cubicBezTo>
                <a:cubicBezTo>
                  <a:pt x="6667" y="14288"/>
                  <a:pt x="4763" y="8573"/>
                  <a:pt x="1905" y="8573"/>
                </a:cubicBezTo>
                <a:cubicBezTo>
                  <a:pt x="0" y="0"/>
                  <a:pt x="13335" y="8573"/>
                  <a:pt x="16193" y="4763"/>
                </a:cubicBezTo>
                <a:cubicBezTo>
                  <a:pt x="18098" y="4763"/>
                  <a:pt x="16193" y="1905"/>
                  <a:pt x="16193" y="1905"/>
                </a:cubicBezTo>
                <a:cubicBezTo>
                  <a:pt x="24765" y="0"/>
                  <a:pt x="28575" y="1905"/>
                  <a:pt x="38100" y="0"/>
                </a:cubicBezTo>
                <a:close/>
              </a:path>
            </a:pathLst>
          </a:custGeom>
          <a:solidFill>
            <a:srgbClr val="D9D9D9"/>
          </a:solidFill>
        </p:spPr>
      </p:sp>
      <p:sp>
        <p:nvSpPr>
          <p:cNvPr id="34" name="Shape 32"/>
          <p:cNvSpPr/>
          <p:nvPr>
            <p:custDataLst>
              <p:tags r:id="rId6"/>
            </p:custDataLst>
          </p:nvPr>
        </p:nvSpPr>
        <p:spPr>
          <a:xfrm>
            <a:off x="4722138" y="900726"/>
            <a:ext cx="32053" cy="10685"/>
          </a:xfrm>
          <a:custGeom>
            <a:avLst/>
            <a:gdLst/>
            <a:ahLst/>
            <a:cxnLst/>
            <a:rect l="l" t="t" r="r" b="b"/>
            <a:pathLst>
              <a:path w="33284" h="11096">
                <a:moveTo>
                  <a:pt x="29527" y="11430"/>
                </a:moveTo>
                <a:cubicBezTo>
                  <a:pt x="21908" y="11430"/>
                  <a:pt x="13335" y="11430"/>
                  <a:pt x="4763" y="11430"/>
                </a:cubicBezTo>
                <a:cubicBezTo>
                  <a:pt x="0" y="1905"/>
                  <a:pt x="15240" y="9525"/>
                  <a:pt x="13335" y="2857"/>
                </a:cubicBezTo>
                <a:cubicBezTo>
                  <a:pt x="16193" y="7620"/>
                  <a:pt x="33337" y="0"/>
                  <a:pt x="29527" y="11430"/>
                </a:cubicBezTo>
                <a:close/>
              </a:path>
            </a:pathLst>
          </a:custGeom>
          <a:solidFill>
            <a:srgbClr val="D9D9D9"/>
          </a:solidFill>
        </p:spPr>
      </p:sp>
      <p:sp>
        <p:nvSpPr>
          <p:cNvPr id="35" name="Shape 33"/>
          <p:cNvSpPr/>
          <p:nvPr>
            <p:custDataLst>
              <p:tags r:id="rId7"/>
            </p:custDataLst>
          </p:nvPr>
        </p:nvSpPr>
        <p:spPr>
          <a:xfrm>
            <a:off x="4676195" y="914616"/>
            <a:ext cx="38463" cy="13890"/>
          </a:xfrm>
          <a:custGeom>
            <a:avLst/>
            <a:gdLst/>
            <a:ahLst/>
            <a:cxnLst/>
            <a:rect l="l" t="t" r="r" b="b"/>
            <a:pathLst>
              <a:path w="39941" h="14424">
                <a:moveTo>
                  <a:pt x="28575" y="0"/>
                </a:moveTo>
                <a:cubicBezTo>
                  <a:pt x="40005" y="4763"/>
                  <a:pt x="28575" y="2857"/>
                  <a:pt x="28575" y="11430"/>
                </a:cubicBezTo>
                <a:cubicBezTo>
                  <a:pt x="18098" y="11430"/>
                  <a:pt x="4763" y="14288"/>
                  <a:pt x="0" y="9525"/>
                </a:cubicBezTo>
                <a:cubicBezTo>
                  <a:pt x="4763" y="1905"/>
                  <a:pt x="21908" y="6667"/>
                  <a:pt x="28575" y="0"/>
                </a:cubicBezTo>
                <a:close/>
              </a:path>
            </a:pathLst>
          </a:custGeom>
          <a:solidFill>
            <a:srgbClr val="D9D9D9"/>
          </a:solidFill>
        </p:spPr>
      </p:sp>
      <p:sp>
        <p:nvSpPr>
          <p:cNvPr id="36" name="Shape 34"/>
          <p:cNvSpPr/>
          <p:nvPr>
            <p:custDataLst>
              <p:tags r:id="rId8"/>
            </p:custDataLst>
          </p:nvPr>
        </p:nvSpPr>
        <p:spPr>
          <a:xfrm>
            <a:off x="2794673" y="926369"/>
            <a:ext cx="17096" cy="11753"/>
          </a:xfrm>
          <a:custGeom>
            <a:avLst/>
            <a:gdLst/>
            <a:ahLst/>
            <a:cxnLst/>
            <a:rect l="l" t="t" r="r" b="b"/>
            <a:pathLst>
              <a:path w="17753" h="12205">
                <a:moveTo>
                  <a:pt x="1905" y="0"/>
                </a:moveTo>
                <a:cubicBezTo>
                  <a:pt x="9525" y="1905"/>
                  <a:pt x="18098" y="1905"/>
                  <a:pt x="16193" y="12383"/>
                </a:cubicBezTo>
                <a:cubicBezTo>
                  <a:pt x="11430" y="7620"/>
                  <a:pt x="0" y="9525"/>
                  <a:pt x="1905" y="0"/>
                </a:cubicBezTo>
                <a:close/>
              </a:path>
            </a:pathLst>
          </a:custGeom>
          <a:solidFill>
            <a:srgbClr val="D9D9D9"/>
          </a:solidFill>
        </p:spPr>
      </p:sp>
      <p:sp>
        <p:nvSpPr>
          <p:cNvPr id="37" name="Shape 35"/>
          <p:cNvSpPr/>
          <p:nvPr>
            <p:custDataLst>
              <p:tags r:id="rId9"/>
            </p:custDataLst>
          </p:nvPr>
        </p:nvSpPr>
        <p:spPr>
          <a:xfrm>
            <a:off x="5133488" y="924232"/>
            <a:ext cx="68380" cy="35259"/>
          </a:xfrm>
          <a:custGeom>
            <a:avLst/>
            <a:gdLst/>
            <a:ahLst/>
            <a:cxnLst/>
            <a:rect l="l" t="t" r="r" b="b"/>
            <a:pathLst>
              <a:path w="71007" h="36614">
                <a:moveTo>
                  <a:pt x="62865" y="8573"/>
                </a:moveTo>
                <a:cubicBezTo>
                  <a:pt x="60960" y="18098"/>
                  <a:pt x="51435" y="24765"/>
                  <a:pt x="69533" y="24765"/>
                </a:cubicBezTo>
                <a:cubicBezTo>
                  <a:pt x="71438" y="36195"/>
                  <a:pt x="51435" y="35243"/>
                  <a:pt x="38100" y="33337"/>
                </a:cubicBezTo>
                <a:cubicBezTo>
                  <a:pt x="33337" y="33337"/>
                  <a:pt x="34290" y="33337"/>
                  <a:pt x="33337" y="29527"/>
                </a:cubicBezTo>
                <a:cubicBezTo>
                  <a:pt x="26670" y="24765"/>
                  <a:pt x="27622" y="35243"/>
                  <a:pt x="20003" y="29527"/>
                </a:cubicBezTo>
                <a:cubicBezTo>
                  <a:pt x="20003" y="29527"/>
                  <a:pt x="21908" y="24765"/>
                  <a:pt x="20003" y="24765"/>
                </a:cubicBezTo>
                <a:cubicBezTo>
                  <a:pt x="18098" y="22860"/>
                  <a:pt x="15240" y="28575"/>
                  <a:pt x="11430" y="26670"/>
                </a:cubicBezTo>
                <a:cubicBezTo>
                  <a:pt x="9525" y="26670"/>
                  <a:pt x="15240" y="21908"/>
                  <a:pt x="15240" y="21908"/>
                </a:cubicBezTo>
                <a:cubicBezTo>
                  <a:pt x="11430" y="18098"/>
                  <a:pt x="0" y="24765"/>
                  <a:pt x="1905" y="18098"/>
                </a:cubicBezTo>
                <a:cubicBezTo>
                  <a:pt x="0" y="11430"/>
                  <a:pt x="4763" y="13335"/>
                  <a:pt x="8573" y="11430"/>
                </a:cubicBezTo>
                <a:cubicBezTo>
                  <a:pt x="11430" y="8573"/>
                  <a:pt x="9525" y="6667"/>
                  <a:pt x="16193" y="4763"/>
                </a:cubicBezTo>
                <a:cubicBezTo>
                  <a:pt x="20003" y="4763"/>
                  <a:pt x="33337" y="0"/>
                  <a:pt x="44768" y="1905"/>
                </a:cubicBezTo>
                <a:cubicBezTo>
                  <a:pt x="44768" y="2857"/>
                  <a:pt x="44768" y="8573"/>
                  <a:pt x="44768" y="8573"/>
                </a:cubicBezTo>
                <a:cubicBezTo>
                  <a:pt x="49530" y="11430"/>
                  <a:pt x="60960" y="4763"/>
                  <a:pt x="62865" y="8573"/>
                </a:cubicBezTo>
                <a:close/>
              </a:path>
            </a:pathLst>
          </a:custGeom>
          <a:solidFill>
            <a:srgbClr val="D9D9D9"/>
          </a:solidFill>
        </p:spPr>
      </p:sp>
      <p:sp>
        <p:nvSpPr>
          <p:cNvPr id="38" name="Shape 36"/>
          <p:cNvSpPr/>
          <p:nvPr>
            <p:custDataLst>
              <p:tags r:id="rId10"/>
            </p:custDataLst>
          </p:nvPr>
        </p:nvSpPr>
        <p:spPr>
          <a:xfrm>
            <a:off x="5104640" y="926369"/>
            <a:ext cx="26711" cy="17096"/>
          </a:xfrm>
          <a:custGeom>
            <a:avLst/>
            <a:gdLst/>
            <a:ahLst/>
            <a:cxnLst/>
            <a:rect l="l" t="t" r="r" b="b"/>
            <a:pathLst>
              <a:path w="27737" h="17753">
                <a:moveTo>
                  <a:pt x="27622" y="9525"/>
                </a:moveTo>
                <a:cubicBezTo>
                  <a:pt x="25718" y="14288"/>
                  <a:pt x="22860" y="9525"/>
                  <a:pt x="20003" y="9525"/>
                </a:cubicBezTo>
                <a:cubicBezTo>
                  <a:pt x="16193" y="9525"/>
                  <a:pt x="16193" y="13335"/>
                  <a:pt x="16193" y="16193"/>
                </a:cubicBezTo>
                <a:cubicBezTo>
                  <a:pt x="6667" y="18098"/>
                  <a:pt x="9525" y="7620"/>
                  <a:pt x="0" y="9525"/>
                </a:cubicBezTo>
                <a:cubicBezTo>
                  <a:pt x="6667" y="0"/>
                  <a:pt x="20003" y="6667"/>
                  <a:pt x="27622" y="9525"/>
                </a:cubicBezTo>
                <a:close/>
              </a:path>
            </a:pathLst>
          </a:custGeom>
          <a:solidFill>
            <a:srgbClr val="D9D9D9"/>
          </a:solidFill>
        </p:spPr>
      </p:sp>
      <p:sp>
        <p:nvSpPr>
          <p:cNvPr id="39" name="Shape 37"/>
          <p:cNvSpPr/>
          <p:nvPr>
            <p:custDataLst>
              <p:tags r:id="rId11"/>
            </p:custDataLst>
          </p:nvPr>
        </p:nvSpPr>
        <p:spPr>
          <a:xfrm>
            <a:off x="2733772" y="946669"/>
            <a:ext cx="69449" cy="37397"/>
          </a:xfrm>
          <a:custGeom>
            <a:avLst/>
            <a:gdLst/>
            <a:ahLst/>
            <a:cxnLst/>
            <a:rect l="l" t="t" r="r" b="b"/>
            <a:pathLst>
              <a:path w="72117" h="38834">
                <a:moveTo>
                  <a:pt x="50483" y="9525"/>
                </a:moveTo>
                <a:cubicBezTo>
                  <a:pt x="56198" y="13335"/>
                  <a:pt x="57150" y="18098"/>
                  <a:pt x="60960" y="22860"/>
                </a:cubicBezTo>
                <a:cubicBezTo>
                  <a:pt x="63818" y="25718"/>
                  <a:pt x="72390" y="29527"/>
                  <a:pt x="68580" y="37147"/>
                </a:cubicBezTo>
                <a:cubicBezTo>
                  <a:pt x="67627" y="35243"/>
                  <a:pt x="61912" y="39052"/>
                  <a:pt x="60960" y="37147"/>
                </a:cubicBezTo>
                <a:cubicBezTo>
                  <a:pt x="59055" y="35243"/>
                  <a:pt x="60960" y="32385"/>
                  <a:pt x="60960" y="30480"/>
                </a:cubicBezTo>
                <a:cubicBezTo>
                  <a:pt x="59055" y="30480"/>
                  <a:pt x="52388" y="37147"/>
                  <a:pt x="54293" y="27622"/>
                </a:cubicBezTo>
                <a:cubicBezTo>
                  <a:pt x="36195" y="27622"/>
                  <a:pt x="24765" y="27622"/>
                  <a:pt x="14288" y="23812"/>
                </a:cubicBezTo>
                <a:cubicBezTo>
                  <a:pt x="13335" y="18098"/>
                  <a:pt x="20003" y="19050"/>
                  <a:pt x="24765" y="19050"/>
                </a:cubicBezTo>
                <a:cubicBezTo>
                  <a:pt x="22860" y="16193"/>
                  <a:pt x="18098" y="16193"/>
                  <a:pt x="18098" y="13335"/>
                </a:cubicBezTo>
                <a:cubicBezTo>
                  <a:pt x="6667" y="9525"/>
                  <a:pt x="1905" y="18098"/>
                  <a:pt x="0" y="2857"/>
                </a:cubicBezTo>
                <a:cubicBezTo>
                  <a:pt x="6667" y="0"/>
                  <a:pt x="16193" y="1905"/>
                  <a:pt x="24765" y="2857"/>
                </a:cubicBezTo>
                <a:cubicBezTo>
                  <a:pt x="27622" y="4763"/>
                  <a:pt x="29527" y="4763"/>
                  <a:pt x="29527" y="9525"/>
                </a:cubicBezTo>
                <a:cubicBezTo>
                  <a:pt x="32385" y="13335"/>
                  <a:pt x="42863" y="0"/>
                  <a:pt x="42863" y="9525"/>
                </a:cubicBezTo>
                <a:cubicBezTo>
                  <a:pt x="42863" y="13335"/>
                  <a:pt x="52388" y="14288"/>
                  <a:pt x="50483" y="9525"/>
                </a:cubicBezTo>
                <a:close/>
              </a:path>
            </a:pathLst>
          </a:custGeom>
          <a:solidFill>
            <a:srgbClr val="D9D9D9"/>
          </a:solidFill>
        </p:spPr>
      </p:sp>
      <p:sp>
        <p:nvSpPr>
          <p:cNvPr id="40" name="Shape 38"/>
          <p:cNvSpPr/>
          <p:nvPr>
            <p:custDataLst>
              <p:tags r:id="rId12"/>
            </p:custDataLst>
          </p:nvPr>
        </p:nvSpPr>
        <p:spPr>
          <a:xfrm>
            <a:off x="5205072" y="946669"/>
            <a:ext cx="67313" cy="34190"/>
          </a:xfrm>
          <a:custGeom>
            <a:avLst/>
            <a:gdLst/>
            <a:ahLst/>
            <a:cxnLst/>
            <a:rect l="l" t="t" r="r" b="b"/>
            <a:pathLst>
              <a:path w="69899" h="35504">
                <a:moveTo>
                  <a:pt x="29527" y="1905"/>
                </a:moveTo>
                <a:cubicBezTo>
                  <a:pt x="30480" y="6667"/>
                  <a:pt x="43815" y="0"/>
                  <a:pt x="40957" y="9525"/>
                </a:cubicBezTo>
                <a:cubicBezTo>
                  <a:pt x="43815" y="11430"/>
                  <a:pt x="43815" y="2857"/>
                  <a:pt x="43815" y="2857"/>
                </a:cubicBezTo>
                <a:cubicBezTo>
                  <a:pt x="46673" y="2857"/>
                  <a:pt x="46673" y="7620"/>
                  <a:pt x="50483" y="9525"/>
                </a:cubicBezTo>
                <a:cubicBezTo>
                  <a:pt x="50483" y="11430"/>
                  <a:pt x="55245" y="7620"/>
                  <a:pt x="55245" y="9525"/>
                </a:cubicBezTo>
                <a:cubicBezTo>
                  <a:pt x="57150" y="9525"/>
                  <a:pt x="55245" y="13335"/>
                  <a:pt x="55245" y="13335"/>
                </a:cubicBezTo>
                <a:cubicBezTo>
                  <a:pt x="60007" y="14288"/>
                  <a:pt x="68580" y="9525"/>
                  <a:pt x="68580" y="16193"/>
                </a:cubicBezTo>
                <a:cubicBezTo>
                  <a:pt x="69533" y="27622"/>
                  <a:pt x="53340" y="19050"/>
                  <a:pt x="46673" y="22860"/>
                </a:cubicBezTo>
                <a:cubicBezTo>
                  <a:pt x="43815" y="20955"/>
                  <a:pt x="45720" y="27622"/>
                  <a:pt x="43815" y="27622"/>
                </a:cubicBezTo>
                <a:cubicBezTo>
                  <a:pt x="37147" y="30480"/>
                  <a:pt x="19050" y="28575"/>
                  <a:pt x="16193" y="27622"/>
                </a:cubicBezTo>
                <a:cubicBezTo>
                  <a:pt x="13335" y="27622"/>
                  <a:pt x="14288" y="32385"/>
                  <a:pt x="13335" y="34290"/>
                </a:cubicBezTo>
                <a:cubicBezTo>
                  <a:pt x="6667" y="28575"/>
                  <a:pt x="8573" y="35243"/>
                  <a:pt x="1905" y="30480"/>
                </a:cubicBezTo>
                <a:cubicBezTo>
                  <a:pt x="2857" y="28575"/>
                  <a:pt x="0" y="22860"/>
                  <a:pt x="1905" y="22860"/>
                </a:cubicBezTo>
                <a:cubicBezTo>
                  <a:pt x="1905" y="20955"/>
                  <a:pt x="6667" y="22860"/>
                  <a:pt x="8573" y="22860"/>
                </a:cubicBezTo>
                <a:cubicBezTo>
                  <a:pt x="9525" y="19050"/>
                  <a:pt x="8573" y="14288"/>
                  <a:pt x="9525" y="13335"/>
                </a:cubicBezTo>
                <a:cubicBezTo>
                  <a:pt x="11430" y="11430"/>
                  <a:pt x="16193" y="14288"/>
                  <a:pt x="16193" y="13335"/>
                </a:cubicBezTo>
                <a:cubicBezTo>
                  <a:pt x="19050" y="7620"/>
                  <a:pt x="24765" y="6667"/>
                  <a:pt x="29527" y="1905"/>
                </a:cubicBezTo>
                <a:close/>
              </a:path>
            </a:pathLst>
          </a:custGeom>
          <a:solidFill>
            <a:srgbClr val="D9D9D9"/>
          </a:solidFill>
        </p:spPr>
      </p:sp>
      <p:sp>
        <p:nvSpPr>
          <p:cNvPr id="41" name="Shape 39"/>
          <p:cNvSpPr/>
          <p:nvPr>
            <p:custDataLst>
              <p:tags r:id="rId13"/>
            </p:custDataLst>
          </p:nvPr>
        </p:nvSpPr>
        <p:spPr>
          <a:xfrm>
            <a:off x="2611971" y="972312"/>
            <a:ext cx="12820" cy="20301"/>
          </a:xfrm>
          <a:custGeom>
            <a:avLst/>
            <a:gdLst/>
            <a:ahLst/>
            <a:cxnLst/>
            <a:rect l="l" t="t" r="r" b="b"/>
            <a:pathLst>
              <a:path w="13313" h="21081">
                <a:moveTo>
                  <a:pt x="13335" y="11430"/>
                </a:moveTo>
                <a:cubicBezTo>
                  <a:pt x="4763" y="20955"/>
                  <a:pt x="0" y="0"/>
                  <a:pt x="13335" y="11430"/>
                </a:cubicBezTo>
                <a:close/>
              </a:path>
            </a:pathLst>
          </a:custGeom>
          <a:solidFill>
            <a:srgbClr val="D9D9D9"/>
          </a:solidFill>
        </p:spPr>
      </p:sp>
      <p:sp>
        <p:nvSpPr>
          <p:cNvPr id="42" name="Shape 40"/>
          <p:cNvSpPr/>
          <p:nvPr>
            <p:custDataLst>
              <p:tags r:id="rId14"/>
            </p:custDataLst>
          </p:nvPr>
        </p:nvSpPr>
        <p:spPr>
          <a:xfrm>
            <a:off x="2638680" y="976586"/>
            <a:ext cx="38463" cy="22438"/>
          </a:xfrm>
          <a:custGeom>
            <a:avLst/>
            <a:gdLst/>
            <a:ahLst/>
            <a:cxnLst/>
            <a:rect l="l" t="t" r="r" b="b"/>
            <a:pathLst>
              <a:path w="39941" h="23300">
                <a:moveTo>
                  <a:pt x="36195" y="6667"/>
                </a:moveTo>
                <a:cubicBezTo>
                  <a:pt x="40005" y="22860"/>
                  <a:pt x="16193" y="15240"/>
                  <a:pt x="9525" y="21908"/>
                </a:cubicBezTo>
                <a:cubicBezTo>
                  <a:pt x="2857" y="21908"/>
                  <a:pt x="6667" y="11430"/>
                  <a:pt x="0" y="13335"/>
                </a:cubicBezTo>
                <a:cubicBezTo>
                  <a:pt x="1905" y="2857"/>
                  <a:pt x="18098" y="15240"/>
                  <a:pt x="18098" y="6667"/>
                </a:cubicBezTo>
                <a:cubicBezTo>
                  <a:pt x="18098" y="0"/>
                  <a:pt x="26670" y="9525"/>
                  <a:pt x="36195" y="6667"/>
                </a:cubicBezTo>
                <a:close/>
              </a:path>
            </a:pathLst>
          </a:custGeom>
          <a:solidFill>
            <a:srgbClr val="D9D9D9"/>
          </a:solidFill>
        </p:spPr>
      </p:sp>
      <p:sp>
        <p:nvSpPr>
          <p:cNvPr id="43" name="Shape 41"/>
          <p:cNvSpPr/>
          <p:nvPr>
            <p:custDataLst>
              <p:tags r:id="rId15"/>
            </p:custDataLst>
          </p:nvPr>
        </p:nvSpPr>
        <p:spPr>
          <a:xfrm>
            <a:off x="2849163" y="979792"/>
            <a:ext cx="34190" cy="17096"/>
          </a:xfrm>
          <a:custGeom>
            <a:avLst/>
            <a:gdLst/>
            <a:ahLst/>
            <a:cxnLst/>
            <a:rect l="l" t="t" r="r" b="b"/>
            <a:pathLst>
              <a:path w="35504" h="17753">
                <a:moveTo>
                  <a:pt x="30480" y="6667"/>
                </a:moveTo>
                <a:cubicBezTo>
                  <a:pt x="35243" y="7620"/>
                  <a:pt x="32385" y="11430"/>
                  <a:pt x="30480" y="11430"/>
                </a:cubicBezTo>
                <a:cubicBezTo>
                  <a:pt x="26670" y="14288"/>
                  <a:pt x="25718" y="14288"/>
                  <a:pt x="20003" y="14288"/>
                </a:cubicBezTo>
                <a:cubicBezTo>
                  <a:pt x="19050" y="16193"/>
                  <a:pt x="17145" y="18098"/>
                  <a:pt x="17145" y="18098"/>
                </a:cubicBezTo>
                <a:cubicBezTo>
                  <a:pt x="15240" y="18098"/>
                  <a:pt x="11430" y="14288"/>
                  <a:pt x="8573" y="14288"/>
                </a:cubicBezTo>
                <a:cubicBezTo>
                  <a:pt x="8573" y="14288"/>
                  <a:pt x="6667" y="18098"/>
                  <a:pt x="4763" y="18098"/>
                </a:cubicBezTo>
                <a:cubicBezTo>
                  <a:pt x="1905" y="18098"/>
                  <a:pt x="1905" y="18098"/>
                  <a:pt x="1905" y="14288"/>
                </a:cubicBezTo>
                <a:cubicBezTo>
                  <a:pt x="0" y="0"/>
                  <a:pt x="28575" y="16193"/>
                  <a:pt x="30480" y="6667"/>
                </a:cubicBezTo>
                <a:close/>
              </a:path>
            </a:pathLst>
          </a:custGeom>
          <a:solidFill>
            <a:srgbClr val="D9D9D9"/>
          </a:solidFill>
        </p:spPr>
      </p:sp>
      <p:sp>
        <p:nvSpPr>
          <p:cNvPr id="44" name="Shape 42"/>
          <p:cNvSpPr/>
          <p:nvPr>
            <p:custDataLst>
              <p:tags r:id="rId16"/>
            </p:custDataLst>
          </p:nvPr>
        </p:nvSpPr>
        <p:spPr>
          <a:xfrm>
            <a:off x="2724156" y="989408"/>
            <a:ext cx="19232" cy="7480"/>
          </a:xfrm>
          <a:custGeom>
            <a:avLst/>
            <a:gdLst/>
            <a:ahLst/>
            <a:cxnLst/>
            <a:rect l="l" t="t" r="r" b="b"/>
            <a:pathLst>
              <a:path w="19971" h="7767">
                <a:moveTo>
                  <a:pt x="0" y="4763"/>
                </a:moveTo>
                <a:cubicBezTo>
                  <a:pt x="0" y="0"/>
                  <a:pt x="20003" y="0"/>
                  <a:pt x="15240" y="7620"/>
                </a:cubicBezTo>
                <a:cubicBezTo>
                  <a:pt x="8573" y="4763"/>
                  <a:pt x="9525" y="7620"/>
                  <a:pt x="0" y="4763"/>
                </a:cubicBezTo>
                <a:close/>
              </a:path>
            </a:pathLst>
          </a:custGeom>
          <a:solidFill>
            <a:srgbClr val="D9D9D9"/>
          </a:solidFill>
        </p:spPr>
      </p:sp>
      <p:sp>
        <p:nvSpPr>
          <p:cNvPr id="45" name="Shape 43"/>
          <p:cNvSpPr/>
          <p:nvPr>
            <p:custDataLst>
              <p:tags r:id="rId17"/>
            </p:custDataLst>
          </p:nvPr>
        </p:nvSpPr>
        <p:spPr>
          <a:xfrm>
            <a:off x="2910064" y="990476"/>
            <a:ext cx="9616" cy="9616"/>
          </a:xfrm>
          <a:custGeom>
            <a:avLst/>
            <a:gdLst/>
            <a:ahLst/>
            <a:cxnLst/>
            <a:rect l="l" t="t" r="r" b="b"/>
            <a:pathLst>
              <a:path w="9985" h="9985">
                <a:moveTo>
                  <a:pt x="0" y="0"/>
                </a:moveTo>
                <a:cubicBezTo>
                  <a:pt x="6667" y="0"/>
                  <a:pt x="9525" y="2857"/>
                  <a:pt x="9525" y="9525"/>
                </a:cubicBezTo>
                <a:cubicBezTo>
                  <a:pt x="6667" y="9525"/>
                  <a:pt x="2857" y="9525"/>
                  <a:pt x="0" y="9525"/>
                </a:cubicBezTo>
                <a:cubicBezTo>
                  <a:pt x="0" y="6667"/>
                  <a:pt x="0" y="2857"/>
                  <a:pt x="0" y="0"/>
                </a:cubicBezTo>
                <a:close/>
              </a:path>
            </a:pathLst>
          </a:custGeom>
          <a:solidFill>
            <a:srgbClr val="D9D9D9"/>
          </a:solidFill>
        </p:spPr>
      </p:sp>
      <p:sp>
        <p:nvSpPr>
          <p:cNvPr id="46" name="Shape 44"/>
          <p:cNvSpPr/>
          <p:nvPr>
            <p:custDataLst>
              <p:tags r:id="rId18"/>
            </p:custDataLst>
          </p:nvPr>
        </p:nvSpPr>
        <p:spPr>
          <a:xfrm>
            <a:off x="3789680" y="863600"/>
            <a:ext cx="2499360" cy="1567180"/>
          </a:xfrm>
          <a:custGeom>
            <a:avLst/>
            <a:gdLst/>
            <a:ahLst/>
            <a:cxnLst/>
            <a:rect l="l" t="t" r="r" b="b"/>
            <a:pathLst>
              <a:path w="2595090" h="1700873">
                <a:moveTo>
                  <a:pt x="1564005" y="18098"/>
                </a:moveTo>
                <a:cubicBezTo>
                  <a:pt x="1564005" y="20955"/>
                  <a:pt x="1568767" y="20003"/>
                  <a:pt x="1571625" y="20955"/>
                </a:cubicBezTo>
                <a:cubicBezTo>
                  <a:pt x="1571625" y="24765"/>
                  <a:pt x="1566862" y="22860"/>
                  <a:pt x="1564005" y="22860"/>
                </a:cubicBezTo>
                <a:cubicBezTo>
                  <a:pt x="1576388" y="36195"/>
                  <a:pt x="1589723" y="18098"/>
                  <a:pt x="1613535" y="22860"/>
                </a:cubicBezTo>
                <a:cubicBezTo>
                  <a:pt x="1618298" y="31432"/>
                  <a:pt x="1625917" y="36195"/>
                  <a:pt x="1636395" y="39052"/>
                </a:cubicBezTo>
                <a:cubicBezTo>
                  <a:pt x="1637348" y="42863"/>
                  <a:pt x="1636395" y="47625"/>
                  <a:pt x="1636395" y="51435"/>
                </a:cubicBezTo>
                <a:cubicBezTo>
                  <a:pt x="1637348" y="54293"/>
                  <a:pt x="1644015" y="54293"/>
                  <a:pt x="1643063" y="60960"/>
                </a:cubicBezTo>
                <a:cubicBezTo>
                  <a:pt x="1636395" y="59055"/>
                  <a:pt x="1637348" y="63818"/>
                  <a:pt x="1636395" y="69533"/>
                </a:cubicBezTo>
                <a:cubicBezTo>
                  <a:pt x="1634490" y="67627"/>
                  <a:pt x="1629728" y="65723"/>
                  <a:pt x="1624965" y="65723"/>
                </a:cubicBezTo>
                <a:cubicBezTo>
                  <a:pt x="1619250" y="67627"/>
                  <a:pt x="1624965" y="70485"/>
                  <a:pt x="1621155" y="72390"/>
                </a:cubicBezTo>
                <a:cubicBezTo>
                  <a:pt x="1619250" y="74295"/>
                  <a:pt x="1618298" y="69533"/>
                  <a:pt x="1614488" y="69533"/>
                </a:cubicBezTo>
                <a:cubicBezTo>
                  <a:pt x="1613535" y="70485"/>
                  <a:pt x="1606867" y="76200"/>
                  <a:pt x="1596390" y="72390"/>
                </a:cubicBezTo>
                <a:cubicBezTo>
                  <a:pt x="1593533" y="72390"/>
                  <a:pt x="1594485" y="77152"/>
                  <a:pt x="1593533" y="79058"/>
                </a:cubicBezTo>
                <a:cubicBezTo>
                  <a:pt x="1593533" y="79058"/>
                  <a:pt x="1588770" y="77152"/>
                  <a:pt x="1588770" y="79058"/>
                </a:cubicBezTo>
                <a:cubicBezTo>
                  <a:pt x="1586865" y="81915"/>
                  <a:pt x="1593533" y="83820"/>
                  <a:pt x="1588770" y="90488"/>
                </a:cubicBezTo>
                <a:cubicBezTo>
                  <a:pt x="1586865" y="85725"/>
                  <a:pt x="1571625" y="92392"/>
                  <a:pt x="1578292" y="94298"/>
                </a:cubicBezTo>
                <a:cubicBezTo>
                  <a:pt x="1571625" y="100013"/>
                  <a:pt x="1562100" y="97155"/>
                  <a:pt x="1553527" y="100013"/>
                </a:cubicBezTo>
                <a:cubicBezTo>
                  <a:pt x="1548765" y="101918"/>
                  <a:pt x="1545908" y="110490"/>
                  <a:pt x="1539240" y="110490"/>
                </a:cubicBezTo>
                <a:cubicBezTo>
                  <a:pt x="1539240" y="113348"/>
                  <a:pt x="1539240" y="118110"/>
                  <a:pt x="1535430" y="118110"/>
                </a:cubicBezTo>
                <a:cubicBezTo>
                  <a:pt x="1537335" y="123825"/>
                  <a:pt x="1539240" y="118110"/>
                  <a:pt x="1542098" y="118110"/>
                </a:cubicBezTo>
                <a:cubicBezTo>
                  <a:pt x="1550670" y="118110"/>
                  <a:pt x="1553527" y="112395"/>
                  <a:pt x="1560195" y="110490"/>
                </a:cubicBezTo>
                <a:cubicBezTo>
                  <a:pt x="1564958" y="108585"/>
                  <a:pt x="1564958" y="113348"/>
                  <a:pt x="1568767" y="112395"/>
                </a:cubicBezTo>
                <a:cubicBezTo>
                  <a:pt x="1573530" y="112395"/>
                  <a:pt x="1573530" y="106680"/>
                  <a:pt x="1575435" y="106680"/>
                </a:cubicBezTo>
                <a:cubicBezTo>
                  <a:pt x="1582102" y="103823"/>
                  <a:pt x="1589723" y="106680"/>
                  <a:pt x="1596390" y="103823"/>
                </a:cubicBezTo>
                <a:cubicBezTo>
                  <a:pt x="1601153" y="101918"/>
                  <a:pt x="1594485" y="99060"/>
                  <a:pt x="1600200" y="97155"/>
                </a:cubicBezTo>
                <a:cubicBezTo>
                  <a:pt x="1601153" y="97155"/>
                  <a:pt x="1604963" y="99060"/>
                  <a:pt x="1606867" y="97155"/>
                </a:cubicBezTo>
                <a:cubicBezTo>
                  <a:pt x="1606867" y="97155"/>
                  <a:pt x="1607820" y="90488"/>
                  <a:pt x="1609725" y="90488"/>
                </a:cubicBezTo>
                <a:cubicBezTo>
                  <a:pt x="1609725" y="90488"/>
                  <a:pt x="1618298" y="94298"/>
                  <a:pt x="1621155" y="94298"/>
                </a:cubicBezTo>
                <a:cubicBezTo>
                  <a:pt x="1629728" y="94298"/>
                  <a:pt x="1629728" y="92392"/>
                  <a:pt x="1636395" y="90488"/>
                </a:cubicBezTo>
                <a:cubicBezTo>
                  <a:pt x="1636395" y="94298"/>
                  <a:pt x="1636395" y="97155"/>
                  <a:pt x="1636395" y="100013"/>
                </a:cubicBezTo>
                <a:cubicBezTo>
                  <a:pt x="1641158" y="97155"/>
                  <a:pt x="1643063" y="97155"/>
                  <a:pt x="1643063" y="103823"/>
                </a:cubicBezTo>
                <a:cubicBezTo>
                  <a:pt x="1659255" y="101918"/>
                  <a:pt x="1685925" y="105727"/>
                  <a:pt x="1710690" y="103823"/>
                </a:cubicBezTo>
                <a:cubicBezTo>
                  <a:pt x="1708785" y="117157"/>
                  <a:pt x="1731645" y="106680"/>
                  <a:pt x="1728788" y="121920"/>
                </a:cubicBezTo>
                <a:cubicBezTo>
                  <a:pt x="1731645" y="117157"/>
                  <a:pt x="1736408" y="121920"/>
                  <a:pt x="1741170" y="121920"/>
                </a:cubicBezTo>
                <a:cubicBezTo>
                  <a:pt x="1749742" y="121920"/>
                  <a:pt x="1761173" y="118110"/>
                  <a:pt x="1765935" y="121920"/>
                </a:cubicBezTo>
                <a:cubicBezTo>
                  <a:pt x="1772603" y="121920"/>
                  <a:pt x="1765935" y="108585"/>
                  <a:pt x="1772603" y="106680"/>
                </a:cubicBezTo>
                <a:cubicBezTo>
                  <a:pt x="1783080" y="108585"/>
                  <a:pt x="1792605" y="106680"/>
                  <a:pt x="1802130" y="110490"/>
                </a:cubicBezTo>
                <a:cubicBezTo>
                  <a:pt x="1802130" y="110490"/>
                  <a:pt x="1802130" y="112395"/>
                  <a:pt x="1802130" y="112395"/>
                </a:cubicBezTo>
                <a:cubicBezTo>
                  <a:pt x="1807845" y="113348"/>
                  <a:pt x="1814513" y="112395"/>
                  <a:pt x="1817370" y="112395"/>
                </a:cubicBezTo>
                <a:cubicBezTo>
                  <a:pt x="1819275" y="113348"/>
                  <a:pt x="1820227" y="118110"/>
                  <a:pt x="1820227" y="118110"/>
                </a:cubicBezTo>
                <a:cubicBezTo>
                  <a:pt x="1825942" y="121920"/>
                  <a:pt x="1833562" y="117157"/>
                  <a:pt x="1837373" y="121920"/>
                </a:cubicBezTo>
                <a:cubicBezTo>
                  <a:pt x="1835467" y="128588"/>
                  <a:pt x="1835467" y="135255"/>
                  <a:pt x="1826895" y="133350"/>
                </a:cubicBezTo>
                <a:cubicBezTo>
                  <a:pt x="1826895" y="140017"/>
                  <a:pt x="1832610" y="141923"/>
                  <a:pt x="1840230" y="140017"/>
                </a:cubicBezTo>
                <a:cubicBezTo>
                  <a:pt x="1837373" y="158115"/>
                  <a:pt x="1851660" y="160020"/>
                  <a:pt x="1858328" y="167640"/>
                </a:cubicBezTo>
                <a:cubicBezTo>
                  <a:pt x="1863090" y="164783"/>
                  <a:pt x="1868805" y="162878"/>
                  <a:pt x="1873568" y="158115"/>
                </a:cubicBezTo>
                <a:cubicBezTo>
                  <a:pt x="1875472" y="156210"/>
                  <a:pt x="1875472" y="151448"/>
                  <a:pt x="1876425" y="149542"/>
                </a:cubicBezTo>
                <a:cubicBezTo>
                  <a:pt x="1878330" y="148590"/>
                  <a:pt x="1883092" y="149542"/>
                  <a:pt x="1883092" y="146685"/>
                </a:cubicBezTo>
                <a:cubicBezTo>
                  <a:pt x="1891665" y="144780"/>
                  <a:pt x="1887855" y="153353"/>
                  <a:pt x="1891665" y="156210"/>
                </a:cubicBezTo>
                <a:cubicBezTo>
                  <a:pt x="1900238" y="156210"/>
                  <a:pt x="1905952" y="156210"/>
                  <a:pt x="1912620" y="156210"/>
                </a:cubicBezTo>
                <a:cubicBezTo>
                  <a:pt x="1916430" y="153353"/>
                  <a:pt x="1924050" y="154305"/>
                  <a:pt x="1923098" y="146685"/>
                </a:cubicBezTo>
                <a:cubicBezTo>
                  <a:pt x="1932622" y="149542"/>
                  <a:pt x="1955483" y="140017"/>
                  <a:pt x="1955483" y="153353"/>
                </a:cubicBezTo>
                <a:cubicBezTo>
                  <a:pt x="1965960" y="153353"/>
                  <a:pt x="1962150" y="141923"/>
                  <a:pt x="1975485" y="146685"/>
                </a:cubicBezTo>
                <a:cubicBezTo>
                  <a:pt x="1973580" y="142875"/>
                  <a:pt x="1970723" y="142875"/>
                  <a:pt x="1968817" y="142875"/>
                </a:cubicBezTo>
                <a:cubicBezTo>
                  <a:pt x="1970723" y="141923"/>
                  <a:pt x="1970723" y="135255"/>
                  <a:pt x="1975485" y="133350"/>
                </a:cubicBezTo>
                <a:cubicBezTo>
                  <a:pt x="1984058" y="135255"/>
                  <a:pt x="1980248" y="123825"/>
                  <a:pt x="1993583" y="128588"/>
                </a:cubicBezTo>
                <a:cubicBezTo>
                  <a:pt x="1997392" y="128588"/>
                  <a:pt x="1993583" y="123825"/>
                  <a:pt x="1993583" y="124777"/>
                </a:cubicBezTo>
                <a:cubicBezTo>
                  <a:pt x="1998345" y="118110"/>
                  <a:pt x="2006917" y="123825"/>
                  <a:pt x="2018347" y="121920"/>
                </a:cubicBezTo>
                <a:cubicBezTo>
                  <a:pt x="2015490" y="138113"/>
                  <a:pt x="2034540" y="117157"/>
                  <a:pt x="2029778" y="131445"/>
                </a:cubicBezTo>
                <a:cubicBezTo>
                  <a:pt x="2043113" y="133350"/>
                  <a:pt x="2052637" y="130493"/>
                  <a:pt x="2064067" y="128588"/>
                </a:cubicBezTo>
                <a:cubicBezTo>
                  <a:pt x="2064067" y="136208"/>
                  <a:pt x="2051685" y="130493"/>
                  <a:pt x="2054542" y="140017"/>
                </a:cubicBezTo>
                <a:cubicBezTo>
                  <a:pt x="2056448" y="146685"/>
                  <a:pt x="2065973" y="142875"/>
                  <a:pt x="2072640" y="142875"/>
                </a:cubicBezTo>
                <a:cubicBezTo>
                  <a:pt x="2084070" y="142875"/>
                  <a:pt x="2094548" y="142875"/>
                  <a:pt x="2104073" y="140017"/>
                </a:cubicBezTo>
                <a:cubicBezTo>
                  <a:pt x="2105977" y="151448"/>
                  <a:pt x="2120265" y="151448"/>
                  <a:pt x="2125028" y="160973"/>
                </a:cubicBezTo>
                <a:cubicBezTo>
                  <a:pt x="2131695" y="160020"/>
                  <a:pt x="2135505" y="164783"/>
                  <a:pt x="2140267" y="164783"/>
                </a:cubicBezTo>
                <a:cubicBezTo>
                  <a:pt x="2160270" y="166688"/>
                  <a:pt x="2181225" y="160973"/>
                  <a:pt x="2199323" y="164783"/>
                </a:cubicBezTo>
                <a:cubicBezTo>
                  <a:pt x="2205990" y="166688"/>
                  <a:pt x="2212658" y="174308"/>
                  <a:pt x="2221230" y="171450"/>
                </a:cubicBezTo>
                <a:cubicBezTo>
                  <a:pt x="2219325" y="176212"/>
                  <a:pt x="2223135" y="176212"/>
                  <a:pt x="2225992" y="178117"/>
                </a:cubicBezTo>
                <a:cubicBezTo>
                  <a:pt x="2225992" y="180975"/>
                  <a:pt x="2225992" y="185738"/>
                  <a:pt x="2225992" y="189548"/>
                </a:cubicBezTo>
                <a:cubicBezTo>
                  <a:pt x="2225992" y="194310"/>
                  <a:pt x="2237423" y="189548"/>
                  <a:pt x="2239328" y="192405"/>
                </a:cubicBezTo>
                <a:cubicBezTo>
                  <a:pt x="2242185" y="197167"/>
                  <a:pt x="2241233" y="191453"/>
                  <a:pt x="2245995" y="192405"/>
                </a:cubicBezTo>
                <a:cubicBezTo>
                  <a:pt x="2245995" y="192405"/>
                  <a:pt x="2245995" y="196215"/>
                  <a:pt x="2247900" y="196215"/>
                </a:cubicBezTo>
                <a:cubicBezTo>
                  <a:pt x="2252663" y="196215"/>
                  <a:pt x="2285048" y="199072"/>
                  <a:pt x="2288858" y="196215"/>
                </a:cubicBezTo>
                <a:cubicBezTo>
                  <a:pt x="2288858" y="196215"/>
                  <a:pt x="2288858" y="192405"/>
                  <a:pt x="2288858" y="192405"/>
                </a:cubicBezTo>
                <a:cubicBezTo>
                  <a:pt x="2289810" y="192405"/>
                  <a:pt x="2296478" y="196215"/>
                  <a:pt x="2296478" y="196215"/>
                </a:cubicBezTo>
                <a:cubicBezTo>
                  <a:pt x="2300288" y="192405"/>
                  <a:pt x="2305050" y="191453"/>
                  <a:pt x="2306955" y="196215"/>
                </a:cubicBezTo>
                <a:cubicBezTo>
                  <a:pt x="2311717" y="189548"/>
                  <a:pt x="2321242" y="189548"/>
                  <a:pt x="2331720" y="185738"/>
                </a:cubicBezTo>
                <a:cubicBezTo>
                  <a:pt x="2329815" y="196215"/>
                  <a:pt x="2332673" y="200978"/>
                  <a:pt x="2334577" y="207645"/>
                </a:cubicBezTo>
                <a:cubicBezTo>
                  <a:pt x="2346008" y="207645"/>
                  <a:pt x="2350770" y="214313"/>
                  <a:pt x="2361248" y="207645"/>
                </a:cubicBezTo>
                <a:cubicBezTo>
                  <a:pt x="2363152" y="202883"/>
                  <a:pt x="2359343" y="202883"/>
                  <a:pt x="2356485" y="200978"/>
                </a:cubicBezTo>
                <a:cubicBezTo>
                  <a:pt x="2357438" y="199072"/>
                  <a:pt x="2359343" y="194310"/>
                  <a:pt x="2359343" y="189548"/>
                </a:cubicBezTo>
                <a:cubicBezTo>
                  <a:pt x="2366010" y="182880"/>
                  <a:pt x="2386013" y="185738"/>
                  <a:pt x="2388870" y="192405"/>
                </a:cubicBezTo>
                <a:cubicBezTo>
                  <a:pt x="2402205" y="192405"/>
                  <a:pt x="2415540" y="191453"/>
                  <a:pt x="2428875" y="192405"/>
                </a:cubicBezTo>
                <a:cubicBezTo>
                  <a:pt x="2433637" y="192405"/>
                  <a:pt x="2443163" y="199072"/>
                  <a:pt x="2445068" y="192405"/>
                </a:cubicBezTo>
                <a:cubicBezTo>
                  <a:pt x="2451735" y="196215"/>
                  <a:pt x="2449830" y="199072"/>
                  <a:pt x="2460308" y="200978"/>
                </a:cubicBezTo>
                <a:cubicBezTo>
                  <a:pt x="2463165" y="202883"/>
                  <a:pt x="2465070" y="207645"/>
                  <a:pt x="2466975" y="207645"/>
                </a:cubicBezTo>
                <a:cubicBezTo>
                  <a:pt x="2467928" y="207645"/>
                  <a:pt x="2469833" y="205740"/>
                  <a:pt x="2469833" y="203835"/>
                </a:cubicBezTo>
                <a:cubicBezTo>
                  <a:pt x="2472690" y="205740"/>
                  <a:pt x="2469833" y="209550"/>
                  <a:pt x="2471738" y="210503"/>
                </a:cubicBezTo>
                <a:cubicBezTo>
                  <a:pt x="2472690" y="212408"/>
                  <a:pt x="2478405" y="209550"/>
                  <a:pt x="2478405" y="210503"/>
                </a:cubicBezTo>
                <a:cubicBezTo>
                  <a:pt x="2479358" y="212408"/>
                  <a:pt x="2486025" y="214313"/>
                  <a:pt x="2494597" y="217170"/>
                </a:cubicBezTo>
                <a:cubicBezTo>
                  <a:pt x="2497455" y="219075"/>
                  <a:pt x="2506028" y="220980"/>
                  <a:pt x="2512695" y="223838"/>
                </a:cubicBezTo>
                <a:cubicBezTo>
                  <a:pt x="2514600" y="223838"/>
                  <a:pt x="2514600" y="228600"/>
                  <a:pt x="2515553" y="228600"/>
                </a:cubicBezTo>
                <a:cubicBezTo>
                  <a:pt x="2515553" y="230505"/>
                  <a:pt x="2521267" y="228600"/>
                  <a:pt x="2521267" y="228600"/>
                </a:cubicBezTo>
                <a:cubicBezTo>
                  <a:pt x="2522220" y="230505"/>
                  <a:pt x="2521267" y="233362"/>
                  <a:pt x="2521267" y="235267"/>
                </a:cubicBezTo>
                <a:cubicBezTo>
                  <a:pt x="2522220" y="237172"/>
                  <a:pt x="2527935" y="233362"/>
                  <a:pt x="2527935" y="235267"/>
                </a:cubicBezTo>
                <a:cubicBezTo>
                  <a:pt x="2528888" y="239078"/>
                  <a:pt x="2524125" y="248602"/>
                  <a:pt x="2537460" y="245745"/>
                </a:cubicBezTo>
                <a:cubicBezTo>
                  <a:pt x="2537460" y="251460"/>
                  <a:pt x="2537460" y="258128"/>
                  <a:pt x="2537460" y="266700"/>
                </a:cubicBezTo>
                <a:cubicBezTo>
                  <a:pt x="2546985" y="264795"/>
                  <a:pt x="2555558" y="263843"/>
                  <a:pt x="2558415" y="253365"/>
                </a:cubicBezTo>
                <a:cubicBezTo>
                  <a:pt x="2566988" y="258128"/>
                  <a:pt x="2578417" y="257175"/>
                  <a:pt x="2585085" y="260033"/>
                </a:cubicBezTo>
                <a:cubicBezTo>
                  <a:pt x="2586990" y="260033"/>
                  <a:pt x="2585085" y="264795"/>
                  <a:pt x="2585085" y="266700"/>
                </a:cubicBezTo>
                <a:cubicBezTo>
                  <a:pt x="2586990" y="268605"/>
                  <a:pt x="2593658" y="264795"/>
                  <a:pt x="2595563" y="266700"/>
                </a:cubicBezTo>
                <a:cubicBezTo>
                  <a:pt x="2593658" y="269558"/>
                  <a:pt x="2588895" y="269558"/>
                  <a:pt x="2588895" y="275273"/>
                </a:cubicBezTo>
                <a:cubicBezTo>
                  <a:pt x="2583180" y="276225"/>
                  <a:pt x="2583180" y="271463"/>
                  <a:pt x="2580322" y="271463"/>
                </a:cubicBezTo>
                <a:cubicBezTo>
                  <a:pt x="2576512" y="275273"/>
                  <a:pt x="2576512" y="280035"/>
                  <a:pt x="2570797" y="278130"/>
                </a:cubicBezTo>
                <a:cubicBezTo>
                  <a:pt x="2571750" y="282892"/>
                  <a:pt x="2580322" y="281940"/>
                  <a:pt x="2576512" y="291465"/>
                </a:cubicBezTo>
                <a:cubicBezTo>
                  <a:pt x="2565083" y="281940"/>
                  <a:pt x="2575560" y="294322"/>
                  <a:pt x="2566988" y="296228"/>
                </a:cubicBezTo>
                <a:cubicBezTo>
                  <a:pt x="2565083" y="298133"/>
                  <a:pt x="2562225" y="300038"/>
                  <a:pt x="2560320" y="302895"/>
                </a:cubicBezTo>
                <a:cubicBezTo>
                  <a:pt x="2557463" y="302895"/>
                  <a:pt x="2555558" y="300990"/>
                  <a:pt x="2552700" y="300038"/>
                </a:cubicBezTo>
                <a:cubicBezTo>
                  <a:pt x="2550795" y="298133"/>
                  <a:pt x="2546985" y="294322"/>
                  <a:pt x="2546033" y="293370"/>
                </a:cubicBezTo>
                <a:cubicBezTo>
                  <a:pt x="2540317" y="291465"/>
                  <a:pt x="2537460" y="293370"/>
                  <a:pt x="2533650" y="291465"/>
                </a:cubicBezTo>
                <a:cubicBezTo>
                  <a:pt x="2530793" y="289560"/>
                  <a:pt x="2528888" y="284797"/>
                  <a:pt x="2527935" y="284797"/>
                </a:cubicBezTo>
                <a:cubicBezTo>
                  <a:pt x="2524125" y="282892"/>
                  <a:pt x="2519362" y="284797"/>
                  <a:pt x="2515553" y="284797"/>
                </a:cubicBezTo>
                <a:cubicBezTo>
                  <a:pt x="2514600" y="284797"/>
                  <a:pt x="2514600" y="281940"/>
                  <a:pt x="2512695" y="281940"/>
                </a:cubicBezTo>
                <a:cubicBezTo>
                  <a:pt x="2507933" y="281940"/>
                  <a:pt x="2504123" y="269558"/>
                  <a:pt x="2499360" y="278130"/>
                </a:cubicBezTo>
                <a:cubicBezTo>
                  <a:pt x="2496503" y="278130"/>
                  <a:pt x="2497455" y="273368"/>
                  <a:pt x="2496503" y="268605"/>
                </a:cubicBezTo>
                <a:cubicBezTo>
                  <a:pt x="2491740" y="268605"/>
                  <a:pt x="2485072" y="268605"/>
                  <a:pt x="2478405" y="268605"/>
                </a:cubicBezTo>
                <a:cubicBezTo>
                  <a:pt x="2471738" y="269558"/>
                  <a:pt x="2478405" y="276225"/>
                  <a:pt x="2478405" y="275273"/>
                </a:cubicBezTo>
                <a:cubicBezTo>
                  <a:pt x="2478405" y="280035"/>
                  <a:pt x="2471738" y="280035"/>
                  <a:pt x="2471738" y="288608"/>
                </a:cubicBezTo>
                <a:cubicBezTo>
                  <a:pt x="2458403" y="286703"/>
                  <a:pt x="2456497" y="296228"/>
                  <a:pt x="2442210" y="293370"/>
                </a:cubicBezTo>
                <a:cubicBezTo>
                  <a:pt x="2438400" y="296228"/>
                  <a:pt x="2438400" y="300990"/>
                  <a:pt x="2431733" y="300038"/>
                </a:cubicBezTo>
                <a:cubicBezTo>
                  <a:pt x="2433637" y="304800"/>
                  <a:pt x="2440305" y="302895"/>
                  <a:pt x="2445068" y="302895"/>
                </a:cubicBezTo>
                <a:cubicBezTo>
                  <a:pt x="2448878" y="304800"/>
                  <a:pt x="2449830" y="307658"/>
                  <a:pt x="2453640" y="309562"/>
                </a:cubicBezTo>
                <a:cubicBezTo>
                  <a:pt x="2451735" y="319088"/>
                  <a:pt x="2451735" y="316230"/>
                  <a:pt x="2456497" y="320993"/>
                </a:cubicBezTo>
                <a:cubicBezTo>
                  <a:pt x="2460308" y="327660"/>
                  <a:pt x="2467928" y="329565"/>
                  <a:pt x="2471738" y="334328"/>
                </a:cubicBezTo>
                <a:cubicBezTo>
                  <a:pt x="2471738" y="334328"/>
                  <a:pt x="2463165" y="342900"/>
                  <a:pt x="2463165" y="342900"/>
                </a:cubicBezTo>
                <a:cubicBezTo>
                  <a:pt x="2454592" y="343853"/>
                  <a:pt x="2454592" y="336233"/>
                  <a:pt x="2449830" y="336233"/>
                </a:cubicBezTo>
                <a:cubicBezTo>
                  <a:pt x="2451735" y="336233"/>
                  <a:pt x="2454592" y="342900"/>
                  <a:pt x="2449830" y="342900"/>
                </a:cubicBezTo>
                <a:cubicBezTo>
                  <a:pt x="2442210" y="343853"/>
                  <a:pt x="2426970" y="342900"/>
                  <a:pt x="2417445" y="345757"/>
                </a:cubicBezTo>
                <a:cubicBezTo>
                  <a:pt x="2411730" y="347663"/>
                  <a:pt x="2400300" y="350520"/>
                  <a:pt x="2402205" y="359093"/>
                </a:cubicBezTo>
                <a:cubicBezTo>
                  <a:pt x="2387918" y="355282"/>
                  <a:pt x="2386013" y="365760"/>
                  <a:pt x="2377440" y="366712"/>
                </a:cubicBezTo>
                <a:cubicBezTo>
                  <a:pt x="2374583" y="370522"/>
                  <a:pt x="2374583" y="372428"/>
                  <a:pt x="2370773" y="373380"/>
                </a:cubicBezTo>
                <a:cubicBezTo>
                  <a:pt x="2369820" y="375285"/>
                  <a:pt x="2364105" y="380047"/>
                  <a:pt x="2361248" y="380047"/>
                </a:cubicBezTo>
                <a:cubicBezTo>
                  <a:pt x="2359343" y="380047"/>
                  <a:pt x="2356485" y="383857"/>
                  <a:pt x="2356485" y="385763"/>
                </a:cubicBezTo>
                <a:cubicBezTo>
                  <a:pt x="2346008" y="383857"/>
                  <a:pt x="2329815" y="390525"/>
                  <a:pt x="2325053" y="381953"/>
                </a:cubicBezTo>
                <a:cubicBezTo>
                  <a:pt x="2321242" y="385763"/>
                  <a:pt x="2313623" y="383857"/>
                  <a:pt x="2314575" y="391478"/>
                </a:cubicBezTo>
                <a:cubicBezTo>
                  <a:pt x="2298383" y="393383"/>
                  <a:pt x="2296478" y="393383"/>
                  <a:pt x="2278380" y="391478"/>
                </a:cubicBezTo>
                <a:cubicBezTo>
                  <a:pt x="2277427" y="391478"/>
                  <a:pt x="2275523" y="395287"/>
                  <a:pt x="2271713" y="395287"/>
                </a:cubicBezTo>
                <a:cubicBezTo>
                  <a:pt x="2270760" y="397193"/>
                  <a:pt x="2264092" y="398145"/>
                  <a:pt x="2264092" y="404813"/>
                </a:cubicBezTo>
                <a:cubicBezTo>
                  <a:pt x="2262187" y="413385"/>
                  <a:pt x="2248852" y="408622"/>
                  <a:pt x="2250758" y="422910"/>
                </a:cubicBezTo>
                <a:cubicBezTo>
                  <a:pt x="2248852" y="433388"/>
                  <a:pt x="2259330" y="431482"/>
                  <a:pt x="2264092" y="434340"/>
                </a:cubicBezTo>
                <a:cubicBezTo>
                  <a:pt x="2262187" y="442913"/>
                  <a:pt x="2260283" y="451485"/>
                  <a:pt x="2250758" y="449580"/>
                </a:cubicBezTo>
                <a:cubicBezTo>
                  <a:pt x="2252663" y="456247"/>
                  <a:pt x="2250758" y="459105"/>
                  <a:pt x="2245995" y="459105"/>
                </a:cubicBezTo>
                <a:cubicBezTo>
                  <a:pt x="2245995" y="463868"/>
                  <a:pt x="2245995" y="467678"/>
                  <a:pt x="2245995" y="472440"/>
                </a:cubicBezTo>
                <a:cubicBezTo>
                  <a:pt x="2245995" y="476250"/>
                  <a:pt x="2250758" y="469582"/>
                  <a:pt x="2250758" y="474345"/>
                </a:cubicBezTo>
                <a:cubicBezTo>
                  <a:pt x="2253615" y="481012"/>
                  <a:pt x="2247900" y="479108"/>
                  <a:pt x="2245995" y="481012"/>
                </a:cubicBezTo>
                <a:cubicBezTo>
                  <a:pt x="2244090" y="481965"/>
                  <a:pt x="2242185" y="488632"/>
                  <a:pt x="2242185" y="490537"/>
                </a:cubicBezTo>
                <a:cubicBezTo>
                  <a:pt x="2239328" y="492443"/>
                  <a:pt x="2228850" y="490537"/>
                  <a:pt x="2225992" y="494347"/>
                </a:cubicBezTo>
                <a:cubicBezTo>
                  <a:pt x="2224088" y="495300"/>
                  <a:pt x="2228850" y="503873"/>
                  <a:pt x="2225992" y="505778"/>
                </a:cubicBezTo>
                <a:cubicBezTo>
                  <a:pt x="2224088" y="506730"/>
                  <a:pt x="2224088" y="499110"/>
                  <a:pt x="2224088" y="499110"/>
                </a:cubicBezTo>
                <a:cubicBezTo>
                  <a:pt x="2221230" y="499110"/>
                  <a:pt x="2214563" y="501015"/>
                  <a:pt x="2221230" y="515302"/>
                </a:cubicBezTo>
                <a:cubicBezTo>
                  <a:pt x="2214563" y="512445"/>
                  <a:pt x="2216468" y="519112"/>
                  <a:pt x="2214563" y="520065"/>
                </a:cubicBezTo>
                <a:cubicBezTo>
                  <a:pt x="2212658" y="521970"/>
                  <a:pt x="2209800" y="520065"/>
                  <a:pt x="2207895" y="520065"/>
                </a:cubicBezTo>
                <a:cubicBezTo>
                  <a:pt x="2205990" y="521970"/>
                  <a:pt x="2207895" y="530543"/>
                  <a:pt x="2201228" y="526732"/>
                </a:cubicBezTo>
                <a:cubicBezTo>
                  <a:pt x="2203133" y="531495"/>
                  <a:pt x="2198370" y="533400"/>
                  <a:pt x="2199323" y="540068"/>
                </a:cubicBezTo>
                <a:cubicBezTo>
                  <a:pt x="2194560" y="540068"/>
                  <a:pt x="2186940" y="538163"/>
                  <a:pt x="2186940" y="541973"/>
                </a:cubicBezTo>
                <a:cubicBezTo>
                  <a:pt x="2183130" y="541973"/>
                  <a:pt x="2187893" y="538163"/>
                  <a:pt x="2186940" y="533400"/>
                </a:cubicBezTo>
                <a:cubicBezTo>
                  <a:pt x="2186940" y="533400"/>
                  <a:pt x="2183130" y="531495"/>
                  <a:pt x="2183130" y="530543"/>
                </a:cubicBezTo>
                <a:cubicBezTo>
                  <a:pt x="2183130" y="528638"/>
                  <a:pt x="2183130" y="524828"/>
                  <a:pt x="2183130" y="523875"/>
                </a:cubicBezTo>
                <a:cubicBezTo>
                  <a:pt x="2181225" y="521970"/>
                  <a:pt x="2180273" y="519112"/>
                  <a:pt x="2178367" y="517207"/>
                </a:cubicBezTo>
                <a:cubicBezTo>
                  <a:pt x="2176462" y="517207"/>
                  <a:pt x="2174558" y="513397"/>
                  <a:pt x="2171700" y="515302"/>
                </a:cubicBezTo>
                <a:cubicBezTo>
                  <a:pt x="2174558" y="510540"/>
                  <a:pt x="2174558" y="501968"/>
                  <a:pt x="2174558" y="495300"/>
                </a:cubicBezTo>
                <a:cubicBezTo>
                  <a:pt x="2174558" y="490537"/>
                  <a:pt x="2171700" y="490537"/>
                  <a:pt x="2171700" y="487680"/>
                </a:cubicBezTo>
                <a:cubicBezTo>
                  <a:pt x="2169795" y="476250"/>
                  <a:pt x="2174558" y="462915"/>
                  <a:pt x="2171700" y="452437"/>
                </a:cubicBezTo>
                <a:cubicBezTo>
                  <a:pt x="2183130" y="462915"/>
                  <a:pt x="2173605" y="447675"/>
                  <a:pt x="2178367" y="441007"/>
                </a:cubicBezTo>
                <a:cubicBezTo>
                  <a:pt x="2178367" y="440055"/>
                  <a:pt x="2181225" y="451485"/>
                  <a:pt x="2183130" y="444818"/>
                </a:cubicBezTo>
                <a:cubicBezTo>
                  <a:pt x="2183130" y="442913"/>
                  <a:pt x="2183130" y="440055"/>
                  <a:pt x="2183130" y="438150"/>
                </a:cubicBezTo>
                <a:cubicBezTo>
                  <a:pt x="2186940" y="433388"/>
                  <a:pt x="2199323" y="424815"/>
                  <a:pt x="2201228" y="422910"/>
                </a:cubicBezTo>
                <a:cubicBezTo>
                  <a:pt x="2201228" y="422910"/>
                  <a:pt x="2207895" y="421958"/>
                  <a:pt x="2205037" y="420053"/>
                </a:cubicBezTo>
                <a:cubicBezTo>
                  <a:pt x="2201228" y="416243"/>
                  <a:pt x="2205990" y="416243"/>
                  <a:pt x="2210753" y="416243"/>
                </a:cubicBezTo>
                <a:cubicBezTo>
                  <a:pt x="2216468" y="413385"/>
                  <a:pt x="2217420" y="408622"/>
                  <a:pt x="2217420" y="401955"/>
                </a:cubicBezTo>
                <a:cubicBezTo>
                  <a:pt x="2217420" y="400050"/>
                  <a:pt x="2227898" y="397193"/>
                  <a:pt x="2225992" y="395287"/>
                </a:cubicBezTo>
                <a:cubicBezTo>
                  <a:pt x="2225992" y="395287"/>
                  <a:pt x="2224088" y="395287"/>
                  <a:pt x="2224088" y="395287"/>
                </a:cubicBezTo>
                <a:cubicBezTo>
                  <a:pt x="2224088" y="395287"/>
                  <a:pt x="2225992" y="388620"/>
                  <a:pt x="2225992" y="388620"/>
                </a:cubicBezTo>
                <a:cubicBezTo>
                  <a:pt x="2228850" y="388620"/>
                  <a:pt x="2234565" y="397193"/>
                  <a:pt x="2232660" y="381953"/>
                </a:cubicBezTo>
                <a:cubicBezTo>
                  <a:pt x="2237423" y="381953"/>
                  <a:pt x="2244090" y="381953"/>
                  <a:pt x="2247900" y="380047"/>
                </a:cubicBezTo>
                <a:cubicBezTo>
                  <a:pt x="2248852" y="379095"/>
                  <a:pt x="2250758" y="373380"/>
                  <a:pt x="2250758" y="373380"/>
                </a:cubicBezTo>
                <a:cubicBezTo>
                  <a:pt x="2252663" y="372428"/>
                  <a:pt x="2255520" y="373380"/>
                  <a:pt x="2257425" y="373380"/>
                </a:cubicBezTo>
                <a:cubicBezTo>
                  <a:pt x="2259330" y="372428"/>
                  <a:pt x="2262187" y="368618"/>
                  <a:pt x="2264092" y="366712"/>
                </a:cubicBezTo>
                <a:cubicBezTo>
                  <a:pt x="2265998" y="365760"/>
                  <a:pt x="2265998" y="366712"/>
                  <a:pt x="2266950" y="363855"/>
                </a:cubicBezTo>
                <a:cubicBezTo>
                  <a:pt x="2266950" y="360998"/>
                  <a:pt x="2270760" y="352425"/>
                  <a:pt x="2275523" y="359093"/>
                </a:cubicBezTo>
                <a:cubicBezTo>
                  <a:pt x="2275523" y="352425"/>
                  <a:pt x="2275523" y="347663"/>
                  <a:pt x="2275523" y="342900"/>
                </a:cubicBezTo>
                <a:cubicBezTo>
                  <a:pt x="2268855" y="342900"/>
                  <a:pt x="2264092" y="343853"/>
                  <a:pt x="2260283" y="345757"/>
                </a:cubicBezTo>
                <a:cubicBezTo>
                  <a:pt x="2259330" y="347663"/>
                  <a:pt x="2255520" y="350520"/>
                  <a:pt x="2253615" y="352425"/>
                </a:cubicBezTo>
                <a:cubicBezTo>
                  <a:pt x="2252663" y="354330"/>
                  <a:pt x="2250758" y="352425"/>
                  <a:pt x="2250758" y="355282"/>
                </a:cubicBezTo>
                <a:cubicBezTo>
                  <a:pt x="2250758" y="360998"/>
                  <a:pt x="2239328" y="359093"/>
                  <a:pt x="2239328" y="366712"/>
                </a:cubicBezTo>
                <a:cubicBezTo>
                  <a:pt x="2232660" y="366712"/>
                  <a:pt x="2228850" y="368618"/>
                  <a:pt x="2228850" y="373380"/>
                </a:cubicBezTo>
                <a:cubicBezTo>
                  <a:pt x="2225992" y="373380"/>
                  <a:pt x="2227898" y="368618"/>
                  <a:pt x="2225992" y="366712"/>
                </a:cubicBezTo>
                <a:cubicBezTo>
                  <a:pt x="2225992" y="366712"/>
                  <a:pt x="2221230" y="368618"/>
                  <a:pt x="2221230" y="366712"/>
                </a:cubicBezTo>
                <a:cubicBezTo>
                  <a:pt x="2219325" y="365760"/>
                  <a:pt x="2221230" y="360998"/>
                  <a:pt x="2221230" y="359093"/>
                </a:cubicBezTo>
                <a:cubicBezTo>
                  <a:pt x="2207895" y="360998"/>
                  <a:pt x="2199323" y="355282"/>
                  <a:pt x="2189798" y="359093"/>
                </a:cubicBezTo>
                <a:cubicBezTo>
                  <a:pt x="2186940" y="359093"/>
                  <a:pt x="2189798" y="361950"/>
                  <a:pt x="2186940" y="363855"/>
                </a:cubicBezTo>
                <a:cubicBezTo>
                  <a:pt x="2183130" y="366712"/>
                  <a:pt x="2178367" y="365760"/>
                  <a:pt x="2174558" y="366712"/>
                </a:cubicBezTo>
                <a:cubicBezTo>
                  <a:pt x="2167890" y="370522"/>
                  <a:pt x="2167890" y="372428"/>
                  <a:pt x="2165033" y="377190"/>
                </a:cubicBezTo>
                <a:cubicBezTo>
                  <a:pt x="2163127" y="379095"/>
                  <a:pt x="2162175" y="383857"/>
                  <a:pt x="2155508" y="381953"/>
                </a:cubicBezTo>
                <a:cubicBezTo>
                  <a:pt x="2153603" y="391478"/>
                  <a:pt x="2160270" y="390525"/>
                  <a:pt x="2158365" y="398145"/>
                </a:cubicBezTo>
                <a:cubicBezTo>
                  <a:pt x="2155508" y="400050"/>
                  <a:pt x="2153603" y="401955"/>
                  <a:pt x="2153603" y="406718"/>
                </a:cubicBezTo>
                <a:cubicBezTo>
                  <a:pt x="2140267" y="404813"/>
                  <a:pt x="2137410" y="411480"/>
                  <a:pt x="2125028" y="409575"/>
                </a:cubicBezTo>
                <a:cubicBezTo>
                  <a:pt x="2122170" y="406718"/>
                  <a:pt x="2124075" y="404813"/>
                  <a:pt x="2125028" y="401955"/>
                </a:cubicBezTo>
                <a:cubicBezTo>
                  <a:pt x="2120265" y="401955"/>
                  <a:pt x="2119312" y="398145"/>
                  <a:pt x="2119312" y="395287"/>
                </a:cubicBezTo>
                <a:cubicBezTo>
                  <a:pt x="2113598" y="395287"/>
                  <a:pt x="2106930" y="397193"/>
                  <a:pt x="2106930" y="391478"/>
                </a:cubicBezTo>
                <a:cubicBezTo>
                  <a:pt x="2092642" y="400050"/>
                  <a:pt x="2074545" y="404813"/>
                  <a:pt x="2054542" y="406718"/>
                </a:cubicBezTo>
                <a:cubicBezTo>
                  <a:pt x="2052637" y="401955"/>
                  <a:pt x="2045018" y="404813"/>
                  <a:pt x="2047875" y="395287"/>
                </a:cubicBezTo>
                <a:cubicBezTo>
                  <a:pt x="2045018" y="395287"/>
                  <a:pt x="2040255" y="395287"/>
                  <a:pt x="2036445" y="395287"/>
                </a:cubicBezTo>
                <a:cubicBezTo>
                  <a:pt x="2023110" y="398145"/>
                  <a:pt x="2013585" y="401955"/>
                  <a:pt x="2002155" y="406718"/>
                </a:cubicBezTo>
                <a:cubicBezTo>
                  <a:pt x="1993583" y="411480"/>
                  <a:pt x="1986915" y="420053"/>
                  <a:pt x="1977390" y="422910"/>
                </a:cubicBezTo>
                <a:cubicBezTo>
                  <a:pt x="1979295" y="427672"/>
                  <a:pt x="1977390" y="433388"/>
                  <a:pt x="1972628" y="431482"/>
                </a:cubicBezTo>
                <a:cubicBezTo>
                  <a:pt x="1973580" y="441007"/>
                  <a:pt x="1966912" y="440055"/>
                  <a:pt x="1968817" y="447675"/>
                </a:cubicBezTo>
                <a:cubicBezTo>
                  <a:pt x="1962150" y="441007"/>
                  <a:pt x="1955483" y="459105"/>
                  <a:pt x="1952625" y="456247"/>
                </a:cubicBezTo>
                <a:cubicBezTo>
                  <a:pt x="1947862" y="451485"/>
                  <a:pt x="1952625" y="459105"/>
                  <a:pt x="1944053" y="459105"/>
                </a:cubicBezTo>
                <a:cubicBezTo>
                  <a:pt x="1939290" y="459105"/>
                  <a:pt x="1937385" y="461010"/>
                  <a:pt x="1937385" y="465772"/>
                </a:cubicBezTo>
                <a:cubicBezTo>
                  <a:pt x="1923098" y="461010"/>
                  <a:pt x="1927860" y="476250"/>
                  <a:pt x="1916430" y="474345"/>
                </a:cubicBezTo>
                <a:cubicBezTo>
                  <a:pt x="1918335" y="477203"/>
                  <a:pt x="1925955" y="490537"/>
                  <a:pt x="1929765" y="483870"/>
                </a:cubicBezTo>
                <a:cubicBezTo>
                  <a:pt x="1932622" y="485775"/>
                  <a:pt x="1930718" y="492443"/>
                  <a:pt x="1930718" y="495300"/>
                </a:cubicBezTo>
                <a:cubicBezTo>
                  <a:pt x="1936433" y="494347"/>
                  <a:pt x="1941195" y="499110"/>
                  <a:pt x="1941195" y="499110"/>
                </a:cubicBezTo>
                <a:cubicBezTo>
                  <a:pt x="1944053" y="499110"/>
                  <a:pt x="1947862" y="495300"/>
                  <a:pt x="1952625" y="495300"/>
                </a:cubicBezTo>
                <a:cubicBezTo>
                  <a:pt x="1954530" y="497205"/>
                  <a:pt x="1957388" y="499110"/>
                  <a:pt x="1955483" y="499110"/>
                </a:cubicBezTo>
                <a:cubicBezTo>
                  <a:pt x="1961197" y="499110"/>
                  <a:pt x="1964055" y="490537"/>
                  <a:pt x="1965960" y="495300"/>
                </a:cubicBezTo>
                <a:cubicBezTo>
                  <a:pt x="1968817" y="495300"/>
                  <a:pt x="1966912" y="492443"/>
                  <a:pt x="1968817" y="490537"/>
                </a:cubicBezTo>
                <a:cubicBezTo>
                  <a:pt x="1973580" y="492443"/>
                  <a:pt x="1973580" y="513397"/>
                  <a:pt x="1980248" y="501968"/>
                </a:cubicBezTo>
                <a:cubicBezTo>
                  <a:pt x="1988820" y="501015"/>
                  <a:pt x="1979295" y="517207"/>
                  <a:pt x="1990725" y="512445"/>
                </a:cubicBezTo>
                <a:cubicBezTo>
                  <a:pt x="1990725" y="515302"/>
                  <a:pt x="1985010" y="513397"/>
                  <a:pt x="1984058" y="515302"/>
                </a:cubicBezTo>
                <a:cubicBezTo>
                  <a:pt x="1984058" y="515302"/>
                  <a:pt x="1988820" y="523875"/>
                  <a:pt x="1986915" y="526732"/>
                </a:cubicBezTo>
                <a:cubicBezTo>
                  <a:pt x="1986915" y="528638"/>
                  <a:pt x="1984058" y="526732"/>
                  <a:pt x="1984058" y="530543"/>
                </a:cubicBezTo>
                <a:cubicBezTo>
                  <a:pt x="1984058" y="531495"/>
                  <a:pt x="1980248" y="533400"/>
                  <a:pt x="1980248" y="537210"/>
                </a:cubicBezTo>
                <a:cubicBezTo>
                  <a:pt x="1979295" y="546735"/>
                  <a:pt x="1985010" y="562928"/>
                  <a:pt x="1975485" y="555307"/>
                </a:cubicBezTo>
                <a:cubicBezTo>
                  <a:pt x="1977390" y="581025"/>
                  <a:pt x="1965960" y="594360"/>
                  <a:pt x="1959293" y="612457"/>
                </a:cubicBezTo>
                <a:cubicBezTo>
                  <a:pt x="1955483" y="616268"/>
                  <a:pt x="1954530" y="614363"/>
                  <a:pt x="1950720" y="612457"/>
                </a:cubicBezTo>
                <a:cubicBezTo>
                  <a:pt x="1948815" y="616268"/>
                  <a:pt x="1950720" y="619125"/>
                  <a:pt x="1950720" y="621983"/>
                </a:cubicBezTo>
                <a:cubicBezTo>
                  <a:pt x="1948815" y="625793"/>
                  <a:pt x="1944053" y="621983"/>
                  <a:pt x="1941195" y="625793"/>
                </a:cubicBezTo>
                <a:cubicBezTo>
                  <a:pt x="1939290" y="625793"/>
                  <a:pt x="1942148" y="630555"/>
                  <a:pt x="1941195" y="630555"/>
                </a:cubicBezTo>
                <a:cubicBezTo>
                  <a:pt x="1939290" y="632460"/>
                  <a:pt x="1936433" y="630555"/>
                  <a:pt x="1934527" y="630555"/>
                </a:cubicBezTo>
                <a:cubicBezTo>
                  <a:pt x="1932622" y="634365"/>
                  <a:pt x="1937385" y="635318"/>
                  <a:pt x="1937385" y="634365"/>
                </a:cubicBezTo>
                <a:cubicBezTo>
                  <a:pt x="1936433" y="637223"/>
                  <a:pt x="1930718" y="637223"/>
                  <a:pt x="1929765" y="640080"/>
                </a:cubicBezTo>
                <a:cubicBezTo>
                  <a:pt x="1927860" y="641985"/>
                  <a:pt x="1927860" y="646748"/>
                  <a:pt x="1925955" y="650558"/>
                </a:cubicBezTo>
                <a:cubicBezTo>
                  <a:pt x="1923098" y="652463"/>
                  <a:pt x="1919287" y="650558"/>
                  <a:pt x="1916430" y="652463"/>
                </a:cubicBezTo>
                <a:cubicBezTo>
                  <a:pt x="1912620" y="655320"/>
                  <a:pt x="1916430" y="658178"/>
                  <a:pt x="1912620" y="661987"/>
                </a:cubicBezTo>
                <a:cubicBezTo>
                  <a:pt x="1912620" y="663893"/>
                  <a:pt x="1907858" y="660082"/>
                  <a:pt x="1907858" y="661987"/>
                </a:cubicBezTo>
                <a:cubicBezTo>
                  <a:pt x="1905952" y="661987"/>
                  <a:pt x="1905952" y="670560"/>
                  <a:pt x="1905000" y="668655"/>
                </a:cubicBezTo>
                <a:cubicBezTo>
                  <a:pt x="1901190" y="664845"/>
                  <a:pt x="1898333" y="664845"/>
                  <a:pt x="1898333" y="675323"/>
                </a:cubicBezTo>
                <a:cubicBezTo>
                  <a:pt x="1883092" y="676275"/>
                  <a:pt x="1883092" y="675323"/>
                  <a:pt x="1866900" y="675323"/>
                </a:cubicBezTo>
                <a:cubicBezTo>
                  <a:pt x="1866900" y="676275"/>
                  <a:pt x="1855470" y="681990"/>
                  <a:pt x="1862137" y="682943"/>
                </a:cubicBezTo>
                <a:cubicBezTo>
                  <a:pt x="1863090" y="689610"/>
                  <a:pt x="1840230" y="684848"/>
                  <a:pt x="1851660" y="689610"/>
                </a:cubicBezTo>
                <a:cubicBezTo>
                  <a:pt x="1850708" y="693420"/>
                  <a:pt x="1844993" y="693420"/>
                  <a:pt x="1844993" y="689610"/>
                </a:cubicBezTo>
                <a:cubicBezTo>
                  <a:pt x="1837373" y="696277"/>
                  <a:pt x="1842135" y="702945"/>
                  <a:pt x="1842135" y="714375"/>
                </a:cubicBezTo>
                <a:cubicBezTo>
                  <a:pt x="1833562" y="716280"/>
                  <a:pt x="1837373" y="716280"/>
                  <a:pt x="1826895" y="714375"/>
                </a:cubicBezTo>
                <a:cubicBezTo>
                  <a:pt x="1830705" y="718185"/>
                  <a:pt x="1830705" y="721043"/>
                  <a:pt x="1824037" y="721043"/>
                </a:cubicBezTo>
                <a:cubicBezTo>
                  <a:pt x="1824037" y="725805"/>
                  <a:pt x="1826895" y="752475"/>
                  <a:pt x="1830705" y="743903"/>
                </a:cubicBezTo>
                <a:cubicBezTo>
                  <a:pt x="1837373" y="743903"/>
                  <a:pt x="1830705" y="768668"/>
                  <a:pt x="1840230" y="768668"/>
                </a:cubicBezTo>
                <a:cubicBezTo>
                  <a:pt x="1846897" y="770573"/>
                  <a:pt x="1837373" y="779145"/>
                  <a:pt x="1844993" y="782002"/>
                </a:cubicBezTo>
                <a:cubicBezTo>
                  <a:pt x="1844040" y="782002"/>
                  <a:pt x="1844040" y="786765"/>
                  <a:pt x="1842135" y="788670"/>
                </a:cubicBezTo>
                <a:cubicBezTo>
                  <a:pt x="1839277" y="788670"/>
                  <a:pt x="1835467" y="785813"/>
                  <a:pt x="1837373" y="785813"/>
                </a:cubicBezTo>
                <a:cubicBezTo>
                  <a:pt x="1833562" y="786765"/>
                  <a:pt x="1835467" y="788670"/>
                  <a:pt x="1833562" y="790575"/>
                </a:cubicBezTo>
                <a:cubicBezTo>
                  <a:pt x="1832610" y="791527"/>
                  <a:pt x="1826895" y="790575"/>
                  <a:pt x="1824037" y="790575"/>
                </a:cubicBezTo>
                <a:cubicBezTo>
                  <a:pt x="1817370" y="793433"/>
                  <a:pt x="1808798" y="800100"/>
                  <a:pt x="1802130" y="793433"/>
                </a:cubicBezTo>
                <a:cubicBezTo>
                  <a:pt x="1801178" y="786765"/>
                  <a:pt x="1805940" y="785813"/>
                  <a:pt x="1805940" y="782002"/>
                </a:cubicBezTo>
                <a:cubicBezTo>
                  <a:pt x="1807845" y="775335"/>
                  <a:pt x="1802130" y="765810"/>
                  <a:pt x="1808798" y="763905"/>
                </a:cubicBezTo>
                <a:cubicBezTo>
                  <a:pt x="1807845" y="759143"/>
                  <a:pt x="1799273" y="761048"/>
                  <a:pt x="1802130" y="750570"/>
                </a:cubicBezTo>
                <a:cubicBezTo>
                  <a:pt x="1796415" y="747712"/>
                  <a:pt x="1790700" y="752475"/>
                  <a:pt x="1784033" y="743903"/>
                </a:cubicBezTo>
                <a:cubicBezTo>
                  <a:pt x="1783080" y="736283"/>
                  <a:pt x="1794510" y="741045"/>
                  <a:pt x="1790700" y="729615"/>
                </a:cubicBezTo>
                <a:cubicBezTo>
                  <a:pt x="1789748" y="725805"/>
                  <a:pt x="1787843" y="727710"/>
                  <a:pt x="1787843" y="729615"/>
                </a:cubicBezTo>
                <a:cubicBezTo>
                  <a:pt x="1783080" y="729615"/>
                  <a:pt x="1783080" y="725805"/>
                  <a:pt x="1781175" y="722948"/>
                </a:cubicBezTo>
                <a:cubicBezTo>
                  <a:pt x="1779270" y="721043"/>
                  <a:pt x="1776413" y="721043"/>
                  <a:pt x="1774508" y="718185"/>
                </a:cubicBezTo>
                <a:cubicBezTo>
                  <a:pt x="1772603" y="719137"/>
                  <a:pt x="1769745" y="721043"/>
                  <a:pt x="1765935" y="721043"/>
                </a:cubicBezTo>
                <a:cubicBezTo>
                  <a:pt x="1763077" y="721043"/>
                  <a:pt x="1764983" y="722948"/>
                  <a:pt x="1765935" y="722948"/>
                </a:cubicBezTo>
                <a:cubicBezTo>
                  <a:pt x="1765935" y="732473"/>
                  <a:pt x="1758315" y="716280"/>
                  <a:pt x="1759268" y="729615"/>
                </a:cubicBezTo>
                <a:cubicBezTo>
                  <a:pt x="1751648" y="722948"/>
                  <a:pt x="1751648" y="736283"/>
                  <a:pt x="1741170" y="729615"/>
                </a:cubicBezTo>
                <a:cubicBezTo>
                  <a:pt x="1749742" y="722948"/>
                  <a:pt x="1741170" y="718185"/>
                  <a:pt x="1749742" y="711518"/>
                </a:cubicBezTo>
                <a:cubicBezTo>
                  <a:pt x="1756410" y="707708"/>
                  <a:pt x="1735455" y="709613"/>
                  <a:pt x="1735455" y="714375"/>
                </a:cubicBezTo>
                <a:cubicBezTo>
                  <a:pt x="1735455" y="721043"/>
                  <a:pt x="1729740" y="711518"/>
                  <a:pt x="1731645" y="711518"/>
                </a:cubicBezTo>
                <a:cubicBezTo>
                  <a:pt x="1726883" y="713423"/>
                  <a:pt x="1728788" y="719137"/>
                  <a:pt x="1723073" y="721043"/>
                </a:cubicBezTo>
                <a:cubicBezTo>
                  <a:pt x="1722120" y="721043"/>
                  <a:pt x="1715453" y="724852"/>
                  <a:pt x="1713548" y="725805"/>
                </a:cubicBezTo>
                <a:cubicBezTo>
                  <a:pt x="1711642" y="727710"/>
                  <a:pt x="1710690" y="729615"/>
                  <a:pt x="1710690" y="732473"/>
                </a:cubicBezTo>
                <a:cubicBezTo>
                  <a:pt x="1698308" y="731520"/>
                  <a:pt x="1702118" y="731520"/>
                  <a:pt x="1688783" y="732473"/>
                </a:cubicBezTo>
                <a:cubicBezTo>
                  <a:pt x="1692592" y="732473"/>
                  <a:pt x="1690688" y="741045"/>
                  <a:pt x="1692592" y="742950"/>
                </a:cubicBezTo>
                <a:cubicBezTo>
                  <a:pt x="1693545" y="742950"/>
                  <a:pt x="1698308" y="741045"/>
                  <a:pt x="1702118" y="742950"/>
                </a:cubicBezTo>
                <a:cubicBezTo>
                  <a:pt x="1702118" y="742950"/>
                  <a:pt x="1700213" y="747712"/>
                  <a:pt x="1702118" y="747712"/>
                </a:cubicBezTo>
                <a:cubicBezTo>
                  <a:pt x="1702118" y="749618"/>
                  <a:pt x="1708785" y="747712"/>
                  <a:pt x="1710690" y="747712"/>
                </a:cubicBezTo>
                <a:cubicBezTo>
                  <a:pt x="1711642" y="749618"/>
                  <a:pt x="1710690" y="754380"/>
                  <a:pt x="1710690" y="754380"/>
                </a:cubicBezTo>
                <a:cubicBezTo>
                  <a:pt x="1713548" y="755332"/>
                  <a:pt x="1718310" y="754380"/>
                  <a:pt x="1720215" y="757238"/>
                </a:cubicBezTo>
                <a:cubicBezTo>
                  <a:pt x="1723073" y="755332"/>
                  <a:pt x="1722120" y="750570"/>
                  <a:pt x="1726883" y="750570"/>
                </a:cubicBezTo>
                <a:cubicBezTo>
                  <a:pt x="1738312" y="749618"/>
                  <a:pt x="1747838" y="752475"/>
                  <a:pt x="1747838" y="763905"/>
                </a:cubicBezTo>
                <a:cubicBezTo>
                  <a:pt x="1743075" y="767715"/>
                  <a:pt x="1736408" y="767715"/>
                  <a:pt x="1731645" y="763905"/>
                </a:cubicBezTo>
                <a:cubicBezTo>
                  <a:pt x="1729740" y="767715"/>
                  <a:pt x="1728788" y="772478"/>
                  <a:pt x="1728788" y="779145"/>
                </a:cubicBezTo>
                <a:cubicBezTo>
                  <a:pt x="1723073" y="777240"/>
                  <a:pt x="1723073" y="782002"/>
                  <a:pt x="1726883" y="782002"/>
                </a:cubicBezTo>
                <a:cubicBezTo>
                  <a:pt x="1724977" y="785813"/>
                  <a:pt x="1718310" y="783907"/>
                  <a:pt x="1713548" y="785813"/>
                </a:cubicBezTo>
                <a:cubicBezTo>
                  <a:pt x="1718310" y="795338"/>
                  <a:pt x="1728788" y="800100"/>
                  <a:pt x="1728788" y="815340"/>
                </a:cubicBezTo>
                <a:cubicBezTo>
                  <a:pt x="1736408" y="806768"/>
                  <a:pt x="1731645" y="813435"/>
                  <a:pt x="1738312" y="818198"/>
                </a:cubicBezTo>
                <a:cubicBezTo>
                  <a:pt x="1736408" y="829628"/>
                  <a:pt x="1741170" y="846773"/>
                  <a:pt x="1735455" y="852488"/>
                </a:cubicBezTo>
                <a:cubicBezTo>
                  <a:pt x="1740217" y="859155"/>
                  <a:pt x="1743075" y="869632"/>
                  <a:pt x="1741170" y="882968"/>
                </a:cubicBezTo>
                <a:cubicBezTo>
                  <a:pt x="1731645" y="876300"/>
                  <a:pt x="1736408" y="897255"/>
                  <a:pt x="1731645" y="892493"/>
                </a:cubicBezTo>
                <a:cubicBezTo>
                  <a:pt x="1728788" y="887730"/>
                  <a:pt x="1731645" y="892493"/>
                  <a:pt x="1728788" y="895350"/>
                </a:cubicBezTo>
                <a:cubicBezTo>
                  <a:pt x="1726883" y="897255"/>
                  <a:pt x="1720215" y="897255"/>
                  <a:pt x="1723073" y="906780"/>
                </a:cubicBezTo>
                <a:cubicBezTo>
                  <a:pt x="1713548" y="903923"/>
                  <a:pt x="1720215" y="917257"/>
                  <a:pt x="1710690" y="913448"/>
                </a:cubicBezTo>
                <a:cubicBezTo>
                  <a:pt x="1718310" y="920115"/>
                  <a:pt x="1697355" y="925830"/>
                  <a:pt x="1702118" y="928688"/>
                </a:cubicBezTo>
                <a:cubicBezTo>
                  <a:pt x="1706880" y="933450"/>
                  <a:pt x="1700213" y="930592"/>
                  <a:pt x="1695450" y="935355"/>
                </a:cubicBezTo>
                <a:cubicBezTo>
                  <a:pt x="1693545" y="937260"/>
                  <a:pt x="1693545" y="942023"/>
                  <a:pt x="1692592" y="944880"/>
                </a:cubicBezTo>
                <a:cubicBezTo>
                  <a:pt x="1692592" y="944880"/>
                  <a:pt x="1686878" y="943928"/>
                  <a:pt x="1685925" y="944880"/>
                </a:cubicBezTo>
                <a:cubicBezTo>
                  <a:pt x="1685925" y="944880"/>
                  <a:pt x="1686878" y="949643"/>
                  <a:pt x="1685925" y="949643"/>
                </a:cubicBezTo>
                <a:cubicBezTo>
                  <a:pt x="1684020" y="953452"/>
                  <a:pt x="1674495" y="948690"/>
                  <a:pt x="1677352" y="956310"/>
                </a:cubicBezTo>
                <a:cubicBezTo>
                  <a:pt x="1657350" y="958215"/>
                  <a:pt x="1661160" y="960120"/>
                  <a:pt x="1639252" y="956310"/>
                </a:cubicBezTo>
                <a:cubicBezTo>
                  <a:pt x="1636395" y="956310"/>
                  <a:pt x="1637348" y="962025"/>
                  <a:pt x="1636395" y="966787"/>
                </a:cubicBezTo>
                <a:cubicBezTo>
                  <a:pt x="1629728" y="960120"/>
                  <a:pt x="1619250" y="973455"/>
                  <a:pt x="1618298" y="971550"/>
                </a:cubicBezTo>
                <a:cubicBezTo>
                  <a:pt x="1613535" y="966787"/>
                  <a:pt x="1618298" y="974407"/>
                  <a:pt x="1606867" y="974407"/>
                </a:cubicBezTo>
                <a:cubicBezTo>
                  <a:pt x="1601153" y="976312"/>
                  <a:pt x="1607820" y="980122"/>
                  <a:pt x="1603058" y="981075"/>
                </a:cubicBezTo>
                <a:cubicBezTo>
                  <a:pt x="1596390" y="987742"/>
                  <a:pt x="1593533" y="976312"/>
                  <a:pt x="1584960" y="974407"/>
                </a:cubicBezTo>
                <a:cubicBezTo>
                  <a:pt x="1575435" y="973455"/>
                  <a:pt x="1573530" y="978218"/>
                  <a:pt x="1566862" y="978218"/>
                </a:cubicBezTo>
                <a:cubicBezTo>
                  <a:pt x="1562100" y="980122"/>
                  <a:pt x="1560195" y="984885"/>
                  <a:pt x="1560195" y="991552"/>
                </a:cubicBezTo>
                <a:cubicBezTo>
                  <a:pt x="1550670" y="987742"/>
                  <a:pt x="1550670" y="994410"/>
                  <a:pt x="1545908" y="996315"/>
                </a:cubicBezTo>
                <a:cubicBezTo>
                  <a:pt x="1542098" y="1003935"/>
                  <a:pt x="1550670" y="1002982"/>
                  <a:pt x="1550670" y="1009650"/>
                </a:cubicBezTo>
                <a:cubicBezTo>
                  <a:pt x="1550670" y="1012507"/>
                  <a:pt x="1550670" y="1014413"/>
                  <a:pt x="1553527" y="1014413"/>
                </a:cubicBezTo>
                <a:cubicBezTo>
                  <a:pt x="1558290" y="1016317"/>
                  <a:pt x="1555433" y="1019175"/>
                  <a:pt x="1557338" y="1021080"/>
                </a:cubicBezTo>
                <a:cubicBezTo>
                  <a:pt x="1558290" y="1023937"/>
                  <a:pt x="1564005" y="1022033"/>
                  <a:pt x="1566862" y="1023937"/>
                </a:cubicBezTo>
                <a:cubicBezTo>
                  <a:pt x="1566862" y="1023937"/>
                  <a:pt x="1564958" y="1028700"/>
                  <a:pt x="1566862" y="1030605"/>
                </a:cubicBezTo>
                <a:cubicBezTo>
                  <a:pt x="1566862" y="1030605"/>
                  <a:pt x="1571625" y="1028700"/>
                  <a:pt x="1571625" y="1030605"/>
                </a:cubicBezTo>
                <a:cubicBezTo>
                  <a:pt x="1575435" y="1032510"/>
                  <a:pt x="1575435" y="1041082"/>
                  <a:pt x="1578292" y="1045845"/>
                </a:cubicBezTo>
                <a:cubicBezTo>
                  <a:pt x="1580198" y="1048702"/>
                  <a:pt x="1588770" y="1055370"/>
                  <a:pt x="1588770" y="1055370"/>
                </a:cubicBezTo>
                <a:cubicBezTo>
                  <a:pt x="1588770" y="1059180"/>
                  <a:pt x="1586865" y="1063943"/>
                  <a:pt x="1588770" y="1066800"/>
                </a:cubicBezTo>
                <a:cubicBezTo>
                  <a:pt x="1588770" y="1071563"/>
                  <a:pt x="1591627" y="1073468"/>
                  <a:pt x="1589723" y="1080135"/>
                </a:cubicBezTo>
                <a:cubicBezTo>
                  <a:pt x="1589723" y="1084898"/>
                  <a:pt x="1588770" y="1084898"/>
                  <a:pt x="1588770" y="1088707"/>
                </a:cubicBezTo>
                <a:cubicBezTo>
                  <a:pt x="1586865" y="1095375"/>
                  <a:pt x="1589723" y="1100138"/>
                  <a:pt x="1582102" y="1095375"/>
                </a:cubicBezTo>
                <a:cubicBezTo>
                  <a:pt x="1586865" y="1106805"/>
                  <a:pt x="1573530" y="1100138"/>
                  <a:pt x="1575435" y="1109662"/>
                </a:cubicBezTo>
                <a:cubicBezTo>
                  <a:pt x="1564005" y="1106805"/>
                  <a:pt x="1564958" y="1116330"/>
                  <a:pt x="1557338" y="1116330"/>
                </a:cubicBezTo>
                <a:cubicBezTo>
                  <a:pt x="1553527" y="1114425"/>
                  <a:pt x="1555433" y="1121093"/>
                  <a:pt x="1553527" y="1122998"/>
                </a:cubicBezTo>
                <a:cubicBezTo>
                  <a:pt x="1553527" y="1122998"/>
                  <a:pt x="1545908" y="1122998"/>
                  <a:pt x="1546860" y="1125855"/>
                </a:cubicBezTo>
                <a:cubicBezTo>
                  <a:pt x="1550670" y="1127760"/>
                  <a:pt x="1550670" y="1125855"/>
                  <a:pt x="1546860" y="1127760"/>
                </a:cubicBezTo>
                <a:cubicBezTo>
                  <a:pt x="1545908" y="1131570"/>
                  <a:pt x="1544003" y="1134427"/>
                  <a:pt x="1539240" y="1134427"/>
                </a:cubicBezTo>
                <a:cubicBezTo>
                  <a:pt x="1542098" y="1119188"/>
                  <a:pt x="1532573" y="1132523"/>
                  <a:pt x="1532573" y="1125855"/>
                </a:cubicBezTo>
                <a:cubicBezTo>
                  <a:pt x="1532573" y="1122998"/>
                  <a:pt x="1530668" y="1116330"/>
                  <a:pt x="1525905" y="1113473"/>
                </a:cubicBezTo>
                <a:cubicBezTo>
                  <a:pt x="1525905" y="1111568"/>
                  <a:pt x="1521142" y="1114425"/>
                  <a:pt x="1521142" y="1113473"/>
                </a:cubicBezTo>
                <a:cubicBezTo>
                  <a:pt x="1519238" y="1111568"/>
                  <a:pt x="1521142" y="1107758"/>
                  <a:pt x="1521142" y="1106805"/>
                </a:cubicBezTo>
                <a:cubicBezTo>
                  <a:pt x="1517333" y="1104900"/>
                  <a:pt x="1509712" y="1106805"/>
                  <a:pt x="1507808" y="1102995"/>
                </a:cubicBezTo>
                <a:cubicBezTo>
                  <a:pt x="1507808" y="1102995"/>
                  <a:pt x="1509712" y="1098233"/>
                  <a:pt x="1507808" y="1098233"/>
                </a:cubicBezTo>
                <a:cubicBezTo>
                  <a:pt x="1505902" y="1096327"/>
                  <a:pt x="1501140" y="1098233"/>
                  <a:pt x="1499235" y="1098233"/>
                </a:cubicBezTo>
                <a:cubicBezTo>
                  <a:pt x="1496377" y="1098233"/>
                  <a:pt x="1497330" y="1089660"/>
                  <a:pt x="1496377" y="1088707"/>
                </a:cubicBezTo>
                <a:cubicBezTo>
                  <a:pt x="1494473" y="1088707"/>
                  <a:pt x="1491615" y="1089660"/>
                  <a:pt x="1492567" y="1091565"/>
                </a:cubicBezTo>
                <a:cubicBezTo>
                  <a:pt x="1485900" y="1084898"/>
                  <a:pt x="1489710" y="1084898"/>
                  <a:pt x="1483042" y="1080135"/>
                </a:cubicBezTo>
                <a:cubicBezTo>
                  <a:pt x="1474470" y="1075373"/>
                  <a:pt x="1476375" y="1089660"/>
                  <a:pt x="1474470" y="1095375"/>
                </a:cubicBezTo>
                <a:cubicBezTo>
                  <a:pt x="1472565" y="1096327"/>
                  <a:pt x="1467802" y="1096327"/>
                  <a:pt x="1467802" y="1098233"/>
                </a:cubicBezTo>
                <a:cubicBezTo>
                  <a:pt x="1466850" y="1102995"/>
                  <a:pt x="1469708" y="1111568"/>
                  <a:pt x="1464945" y="1116330"/>
                </a:cubicBezTo>
                <a:cubicBezTo>
                  <a:pt x="1466850" y="1118235"/>
                  <a:pt x="1467802" y="1121093"/>
                  <a:pt x="1467802" y="1125855"/>
                </a:cubicBezTo>
                <a:cubicBezTo>
                  <a:pt x="1469708" y="1129665"/>
                  <a:pt x="1472565" y="1132523"/>
                  <a:pt x="1474470" y="1127760"/>
                </a:cubicBezTo>
                <a:cubicBezTo>
                  <a:pt x="1481137" y="1136333"/>
                  <a:pt x="1478280" y="1139190"/>
                  <a:pt x="1478280" y="1149668"/>
                </a:cubicBezTo>
                <a:cubicBezTo>
                  <a:pt x="1478280" y="1152525"/>
                  <a:pt x="1479233" y="1152525"/>
                  <a:pt x="1479233" y="1156335"/>
                </a:cubicBezTo>
                <a:cubicBezTo>
                  <a:pt x="1483042" y="1157288"/>
                  <a:pt x="1484948" y="1161098"/>
                  <a:pt x="1485900" y="1162050"/>
                </a:cubicBezTo>
                <a:cubicBezTo>
                  <a:pt x="1491615" y="1165860"/>
                  <a:pt x="1496377" y="1167765"/>
                  <a:pt x="1501140" y="1170623"/>
                </a:cubicBezTo>
                <a:cubicBezTo>
                  <a:pt x="1503998" y="1172528"/>
                  <a:pt x="1501140" y="1174432"/>
                  <a:pt x="1503998" y="1174432"/>
                </a:cubicBezTo>
                <a:cubicBezTo>
                  <a:pt x="1507808" y="1174432"/>
                  <a:pt x="1507808" y="1179195"/>
                  <a:pt x="1507808" y="1180148"/>
                </a:cubicBezTo>
                <a:cubicBezTo>
                  <a:pt x="1509712" y="1183958"/>
                  <a:pt x="1512570" y="1180148"/>
                  <a:pt x="1514475" y="1183958"/>
                </a:cubicBezTo>
                <a:cubicBezTo>
                  <a:pt x="1515428" y="1186815"/>
                  <a:pt x="1512570" y="1192530"/>
                  <a:pt x="1514475" y="1195387"/>
                </a:cubicBezTo>
                <a:cubicBezTo>
                  <a:pt x="1514475" y="1197293"/>
                  <a:pt x="1521142" y="1202055"/>
                  <a:pt x="1521142" y="1202055"/>
                </a:cubicBezTo>
                <a:cubicBezTo>
                  <a:pt x="1521142" y="1204913"/>
                  <a:pt x="1512570" y="1213485"/>
                  <a:pt x="1524000" y="1215390"/>
                </a:cubicBezTo>
                <a:cubicBezTo>
                  <a:pt x="1522095" y="1222058"/>
                  <a:pt x="1515428" y="1218248"/>
                  <a:pt x="1510665" y="1216343"/>
                </a:cubicBezTo>
                <a:cubicBezTo>
                  <a:pt x="1505902" y="1216343"/>
                  <a:pt x="1497330" y="1216343"/>
                  <a:pt x="1496377" y="1215390"/>
                </a:cubicBezTo>
                <a:cubicBezTo>
                  <a:pt x="1496377" y="1215390"/>
                  <a:pt x="1499235" y="1200150"/>
                  <a:pt x="1492567" y="1211580"/>
                </a:cubicBezTo>
                <a:cubicBezTo>
                  <a:pt x="1485900" y="1208723"/>
                  <a:pt x="1489710" y="1200150"/>
                  <a:pt x="1485900" y="1195387"/>
                </a:cubicBezTo>
                <a:cubicBezTo>
                  <a:pt x="1484948" y="1192530"/>
                  <a:pt x="1481137" y="1192530"/>
                  <a:pt x="1478280" y="1186815"/>
                </a:cubicBezTo>
                <a:cubicBezTo>
                  <a:pt x="1476375" y="1182052"/>
                  <a:pt x="1476375" y="1179195"/>
                  <a:pt x="1479233" y="1177290"/>
                </a:cubicBezTo>
                <a:cubicBezTo>
                  <a:pt x="1474470" y="1172528"/>
                  <a:pt x="1472565" y="1162050"/>
                  <a:pt x="1464945" y="1159193"/>
                </a:cubicBezTo>
                <a:cubicBezTo>
                  <a:pt x="1464945" y="1154430"/>
                  <a:pt x="1460183" y="1150620"/>
                  <a:pt x="1464945" y="1149668"/>
                </a:cubicBezTo>
                <a:cubicBezTo>
                  <a:pt x="1463040" y="1147763"/>
                  <a:pt x="1460183" y="1145857"/>
                  <a:pt x="1454467" y="1143953"/>
                </a:cubicBezTo>
                <a:cubicBezTo>
                  <a:pt x="1456373" y="1139190"/>
                  <a:pt x="1456373" y="1134427"/>
                  <a:pt x="1453515" y="1134427"/>
                </a:cubicBezTo>
                <a:cubicBezTo>
                  <a:pt x="1451610" y="1127760"/>
                  <a:pt x="1454467" y="1125855"/>
                  <a:pt x="1454467" y="1122998"/>
                </a:cubicBezTo>
                <a:cubicBezTo>
                  <a:pt x="1456373" y="1116330"/>
                  <a:pt x="1453515" y="1114425"/>
                  <a:pt x="1449705" y="1113473"/>
                </a:cubicBezTo>
                <a:cubicBezTo>
                  <a:pt x="1451610" y="1109662"/>
                  <a:pt x="1453515" y="1107758"/>
                  <a:pt x="1449705" y="1106805"/>
                </a:cubicBezTo>
                <a:cubicBezTo>
                  <a:pt x="1449705" y="1102995"/>
                  <a:pt x="1456373" y="1104900"/>
                  <a:pt x="1461135" y="1102995"/>
                </a:cubicBezTo>
                <a:cubicBezTo>
                  <a:pt x="1461135" y="1101090"/>
                  <a:pt x="1458278" y="1101090"/>
                  <a:pt x="1458278" y="1098233"/>
                </a:cubicBezTo>
                <a:cubicBezTo>
                  <a:pt x="1458278" y="1095375"/>
                  <a:pt x="1463040" y="1095375"/>
                  <a:pt x="1461135" y="1091565"/>
                </a:cubicBezTo>
                <a:cubicBezTo>
                  <a:pt x="1461135" y="1086803"/>
                  <a:pt x="1456373" y="1082040"/>
                  <a:pt x="1454467" y="1077277"/>
                </a:cubicBezTo>
                <a:cubicBezTo>
                  <a:pt x="1454467" y="1070610"/>
                  <a:pt x="1456373" y="1062038"/>
                  <a:pt x="1454467" y="1059180"/>
                </a:cubicBezTo>
                <a:cubicBezTo>
                  <a:pt x="1454467" y="1053465"/>
                  <a:pt x="1451610" y="1053465"/>
                  <a:pt x="1449705" y="1052512"/>
                </a:cubicBezTo>
                <a:cubicBezTo>
                  <a:pt x="1448752" y="1048702"/>
                  <a:pt x="1448752" y="1045845"/>
                  <a:pt x="1446848" y="1042035"/>
                </a:cubicBezTo>
                <a:cubicBezTo>
                  <a:pt x="1443038" y="1037272"/>
                  <a:pt x="1442085" y="1032510"/>
                  <a:pt x="1436370" y="1030605"/>
                </a:cubicBezTo>
                <a:cubicBezTo>
                  <a:pt x="1426845" y="1028700"/>
                  <a:pt x="1433513" y="1041082"/>
                  <a:pt x="1424940" y="1034415"/>
                </a:cubicBezTo>
                <a:cubicBezTo>
                  <a:pt x="1420177" y="1034415"/>
                  <a:pt x="1423987" y="1041082"/>
                  <a:pt x="1422083" y="1042035"/>
                </a:cubicBezTo>
                <a:cubicBezTo>
                  <a:pt x="1422083" y="1043940"/>
                  <a:pt x="1417320" y="1042035"/>
                  <a:pt x="1415415" y="1042035"/>
                </a:cubicBezTo>
                <a:cubicBezTo>
                  <a:pt x="1413510" y="1043940"/>
                  <a:pt x="1417320" y="1048702"/>
                  <a:pt x="1411605" y="1048702"/>
                </a:cubicBezTo>
                <a:cubicBezTo>
                  <a:pt x="1405890" y="1048702"/>
                  <a:pt x="1405890" y="1046798"/>
                  <a:pt x="1403985" y="1039177"/>
                </a:cubicBezTo>
                <a:cubicBezTo>
                  <a:pt x="1402080" y="1037272"/>
                  <a:pt x="1400175" y="1037272"/>
                  <a:pt x="1400175" y="1035368"/>
                </a:cubicBezTo>
                <a:cubicBezTo>
                  <a:pt x="1399223" y="1032510"/>
                  <a:pt x="1403985" y="1032510"/>
                  <a:pt x="1403985" y="1030605"/>
                </a:cubicBezTo>
                <a:cubicBezTo>
                  <a:pt x="1403985" y="1027748"/>
                  <a:pt x="1395412" y="1014413"/>
                  <a:pt x="1403985" y="1009650"/>
                </a:cubicBezTo>
                <a:cubicBezTo>
                  <a:pt x="1400175" y="1005840"/>
                  <a:pt x="1395412" y="1002982"/>
                  <a:pt x="1397317" y="991552"/>
                </a:cubicBezTo>
                <a:cubicBezTo>
                  <a:pt x="1393508" y="991552"/>
                  <a:pt x="1395412" y="994410"/>
                  <a:pt x="1393508" y="996315"/>
                </a:cubicBezTo>
                <a:cubicBezTo>
                  <a:pt x="1388745" y="994410"/>
                  <a:pt x="1392555" y="982980"/>
                  <a:pt x="1388745" y="978218"/>
                </a:cubicBezTo>
                <a:cubicBezTo>
                  <a:pt x="1385888" y="976312"/>
                  <a:pt x="1383983" y="974407"/>
                  <a:pt x="1382077" y="971550"/>
                </a:cubicBezTo>
                <a:cubicBezTo>
                  <a:pt x="1381125" y="969645"/>
                  <a:pt x="1381125" y="966787"/>
                  <a:pt x="1379220" y="966787"/>
                </a:cubicBezTo>
                <a:cubicBezTo>
                  <a:pt x="1375410" y="962977"/>
                  <a:pt x="1367790" y="962977"/>
                  <a:pt x="1369695" y="956310"/>
                </a:cubicBezTo>
                <a:cubicBezTo>
                  <a:pt x="1359218" y="955357"/>
                  <a:pt x="1356360" y="962025"/>
                  <a:pt x="1350645" y="966787"/>
                </a:cubicBezTo>
                <a:cubicBezTo>
                  <a:pt x="1345883" y="964883"/>
                  <a:pt x="1343025" y="964883"/>
                  <a:pt x="1343025" y="967740"/>
                </a:cubicBezTo>
                <a:cubicBezTo>
                  <a:pt x="1334452" y="967740"/>
                  <a:pt x="1327785" y="967740"/>
                  <a:pt x="1320165" y="967740"/>
                </a:cubicBezTo>
                <a:cubicBezTo>
                  <a:pt x="1320165" y="971550"/>
                  <a:pt x="1316355" y="973455"/>
                  <a:pt x="1314450" y="974407"/>
                </a:cubicBezTo>
                <a:cubicBezTo>
                  <a:pt x="1313498" y="976312"/>
                  <a:pt x="1311592" y="974407"/>
                  <a:pt x="1311592" y="978218"/>
                </a:cubicBezTo>
                <a:cubicBezTo>
                  <a:pt x="1311592" y="981075"/>
                  <a:pt x="1303020" y="982980"/>
                  <a:pt x="1302068" y="984885"/>
                </a:cubicBezTo>
                <a:cubicBezTo>
                  <a:pt x="1295400" y="989648"/>
                  <a:pt x="1289685" y="1001078"/>
                  <a:pt x="1277302" y="1005840"/>
                </a:cubicBezTo>
                <a:cubicBezTo>
                  <a:pt x="1270635" y="1010602"/>
                  <a:pt x="1268730" y="1022033"/>
                  <a:pt x="1255395" y="1023937"/>
                </a:cubicBezTo>
                <a:cubicBezTo>
                  <a:pt x="1260158" y="1028700"/>
                  <a:pt x="1259205" y="1030605"/>
                  <a:pt x="1250633" y="1030605"/>
                </a:cubicBezTo>
                <a:cubicBezTo>
                  <a:pt x="1248727" y="1034415"/>
                  <a:pt x="1250633" y="1035368"/>
                  <a:pt x="1252537" y="1035368"/>
                </a:cubicBezTo>
                <a:cubicBezTo>
                  <a:pt x="1252537" y="1041082"/>
                  <a:pt x="1246823" y="1039177"/>
                  <a:pt x="1246823" y="1035368"/>
                </a:cubicBezTo>
                <a:cubicBezTo>
                  <a:pt x="1242060" y="1037272"/>
                  <a:pt x="1243965" y="1045845"/>
                  <a:pt x="1234440" y="1042035"/>
                </a:cubicBezTo>
                <a:cubicBezTo>
                  <a:pt x="1230630" y="1043940"/>
                  <a:pt x="1230630" y="1048702"/>
                  <a:pt x="1225867" y="1048702"/>
                </a:cubicBezTo>
                <a:cubicBezTo>
                  <a:pt x="1223962" y="1053465"/>
                  <a:pt x="1228725" y="1053465"/>
                  <a:pt x="1228725" y="1059180"/>
                </a:cubicBezTo>
                <a:cubicBezTo>
                  <a:pt x="1227773" y="1063943"/>
                  <a:pt x="1223962" y="1071563"/>
                  <a:pt x="1223010" y="1082040"/>
                </a:cubicBezTo>
                <a:cubicBezTo>
                  <a:pt x="1221105" y="1096327"/>
                  <a:pt x="1223010" y="1111568"/>
                  <a:pt x="1219200" y="1116330"/>
                </a:cubicBezTo>
                <a:cubicBezTo>
                  <a:pt x="1219200" y="1116330"/>
                  <a:pt x="1214438" y="1114425"/>
                  <a:pt x="1212533" y="1116330"/>
                </a:cubicBezTo>
                <a:cubicBezTo>
                  <a:pt x="1210627" y="1118235"/>
                  <a:pt x="1212533" y="1125855"/>
                  <a:pt x="1209675" y="1127760"/>
                </a:cubicBezTo>
                <a:cubicBezTo>
                  <a:pt x="1207770" y="1131570"/>
                  <a:pt x="1201103" y="1129665"/>
                  <a:pt x="1198245" y="1131570"/>
                </a:cubicBezTo>
                <a:cubicBezTo>
                  <a:pt x="1194435" y="1132523"/>
                  <a:pt x="1194435" y="1139190"/>
                  <a:pt x="1187768" y="1137285"/>
                </a:cubicBezTo>
                <a:cubicBezTo>
                  <a:pt x="1181100" y="1129665"/>
                  <a:pt x="1176338" y="1119188"/>
                  <a:pt x="1173480" y="1106805"/>
                </a:cubicBezTo>
                <a:cubicBezTo>
                  <a:pt x="1171575" y="1106805"/>
                  <a:pt x="1169670" y="1102995"/>
                  <a:pt x="1166812" y="1101090"/>
                </a:cubicBezTo>
                <a:cubicBezTo>
                  <a:pt x="1164908" y="1100138"/>
                  <a:pt x="1164908" y="1096327"/>
                  <a:pt x="1162050" y="1098233"/>
                </a:cubicBezTo>
                <a:cubicBezTo>
                  <a:pt x="1158240" y="1088707"/>
                  <a:pt x="1164908" y="1088707"/>
                  <a:pt x="1166812" y="1082040"/>
                </a:cubicBezTo>
                <a:cubicBezTo>
                  <a:pt x="1166812" y="1077277"/>
                  <a:pt x="1162050" y="1073468"/>
                  <a:pt x="1158240" y="1070610"/>
                </a:cubicBezTo>
                <a:cubicBezTo>
                  <a:pt x="1155383" y="1066800"/>
                  <a:pt x="1153477" y="1062038"/>
                  <a:pt x="1148715" y="1060132"/>
                </a:cubicBezTo>
                <a:cubicBezTo>
                  <a:pt x="1146810" y="1055370"/>
                  <a:pt x="1146810" y="1048702"/>
                  <a:pt x="1142048" y="1042035"/>
                </a:cubicBezTo>
                <a:cubicBezTo>
                  <a:pt x="1138237" y="1037272"/>
                  <a:pt x="1138237" y="1016317"/>
                  <a:pt x="1137285" y="999173"/>
                </a:cubicBezTo>
                <a:cubicBezTo>
                  <a:pt x="1135380" y="992505"/>
                  <a:pt x="1133475" y="974407"/>
                  <a:pt x="1130618" y="962977"/>
                </a:cubicBezTo>
                <a:cubicBezTo>
                  <a:pt x="1124902" y="962977"/>
                  <a:pt x="1117282" y="976312"/>
                  <a:pt x="1123950" y="978218"/>
                </a:cubicBezTo>
                <a:cubicBezTo>
                  <a:pt x="1123950" y="985838"/>
                  <a:pt x="1112520" y="980122"/>
                  <a:pt x="1108710" y="978218"/>
                </a:cubicBezTo>
                <a:cubicBezTo>
                  <a:pt x="1106805" y="978218"/>
                  <a:pt x="1103948" y="980122"/>
                  <a:pt x="1102043" y="978218"/>
                </a:cubicBezTo>
                <a:cubicBezTo>
                  <a:pt x="1099185" y="976312"/>
                  <a:pt x="1095375" y="964883"/>
                  <a:pt x="1090613" y="967740"/>
                </a:cubicBezTo>
                <a:cubicBezTo>
                  <a:pt x="1088707" y="962977"/>
                  <a:pt x="1092518" y="962977"/>
                  <a:pt x="1095375" y="962977"/>
                </a:cubicBezTo>
                <a:cubicBezTo>
                  <a:pt x="1092518" y="958215"/>
                  <a:pt x="1095375" y="958215"/>
                  <a:pt x="1095375" y="953452"/>
                </a:cubicBezTo>
                <a:cubicBezTo>
                  <a:pt x="1095375" y="948690"/>
                  <a:pt x="1087755" y="951547"/>
                  <a:pt x="1083945" y="949643"/>
                </a:cubicBezTo>
                <a:cubicBezTo>
                  <a:pt x="1081087" y="948690"/>
                  <a:pt x="1076325" y="935355"/>
                  <a:pt x="1074420" y="944880"/>
                </a:cubicBezTo>
                <a:cubicBezTo>
                  <a:pt x="1067752" y="943928"/>
                  <a:pt x="1070610" y="933450"/>
                  <a:pt x="1072515" y="935355"/>
                </a:cubicBezTo>
                <a:cubicBezTo>
                  <a:pt x="1070610" y="931545"/>
                  <a:pt x="1063943" y="931545"/>
                  <a:pt x="1065848" y="925830"/>
                </a:cubicBezTo>
                <a:cubicBezTo>
                  <a:pt x="1062990" y="923925"/>
                  <a:pt x="1054418" y="928688"/>
                  <a:pt x="1052512" y="925830"/>
                </a:cubicBezTo>
                <a:cubicBezTo>
                  <a:pt x="1052512" y="925830"/>
                  <a:pt x="1054418" y="920115"/>
                  <a:pt x="1052512" y="920115"/>
                </a:cubicBezTo>
                <a:cubicBezTo>
                  <a:pt x="1045845" y="919162"/>
                  <a:pt x="1041082" y="922020"/>
                  <a:pt x="1034415" y="922020"/>
                </a:cubicBezTo>
                <a:cubicBezTo>
                  <a:pt x="1033462" y="923925"/>
                  <a:pt x="1029653" y="923925"/>
                  <a:pt x="1027748" y="922020"/>
                </a:cubicBezTo>
                <a:cubicBezTo>
                  <a:pt x="1024890" y="922020"/>
                  <a:pt x="1022985" y="919162"/>
                  <a:pt x="1022985" y="925830"/>
                </a:cubicBezTo>
                <a:cubicBezTo>
                  <a:pt x="993458" y="928688"/>
                  <a:pt x="970598" y="923925"/>
                  <a:pt x="948690" y="920115"/>
                </a:cubicBezTo>
                <a:cubicBezTo>
                  <a:pt x="950595" y="913448"/>
                  <a:pt x="942023" y="915353"/>
                  <a:pt x="942023" y="910590"/>
                </a:cubicBezTo>
                <a:cubicBezTo>
                  <a:pt x="942023" y="903923"/>
                  <a:pt x="929640" y="917257"/>
                  <a:pt x="937260" y="903923"/>
                </a:cubicBezTo>
                <a:cubicBezTo>
                  <a:pt x="932498" y="905827"/>
                  <a:pt x="930592" y="903923"/>
                  <a:pt x="930592" y="901065"/>
                </a:cubicBezTo>
                <a:cubicBezTo>
                  <a:pt x="922972" y="905827"/>
                  <a:pt x="899160" y="901065"/>
                  <a:pt x="891540" y="899160"/>
                </a:cubicBezTo>
                <a:cubicBezTo>
                  <a:pt x="886778" y="897255"/>
                  <a:pt x="884873" y="897255"/>
                  <a:pt x="884873" y="892493"/>
                </a:cubicBezTo>
                <a:cubicBezTo>
                  <a:pt x="871538" y="895350"/>
                  <a:pt x="875348" y="882968"/>
                  <a:pt x="862965" y="882968"/>
                </a:cubicBezTo>
                <a:cubicBezTo>
                  <a:pt x="862012" y="870585"/>
                  <a:pt x="855345" y="864870"/>
                  <a:pt x="850583" y="856298"/>
                </a:cubicBezTo>
                <a:cubicBezTo>
                  <a:pt x="823913" y="851535"/>
                  <a:pt x="823913" y="864870"/>
                  <a:pt x="825818" y="879158"/>
                </a:cubicBezTo>
                <a:cubicBezTo>
                  <a:pt x="826770" y="883920"/>
                  <a:pt x="838200" y="890587"/>
                  <a:pt x="846773" y="901065"/>
                </a:cubicBezTo>
                <a:cubicBezTo>
                  <a:pt x="850583" y="903923"/>
                  <a:pt x="855345" y="920115"/>
                  <a:pt x="862965" y="917257"/>
                </a:cubicBezTo>
                <a:cubicBezTo>
                  <a:pt x="862012" y="923925"/>
                  <a:pt x="868680" y="923925"/>
                  <a:pt x="866775" y="931545"/>
                </a:cubicBezTo>
                <a:cubicBezTo>
                  <a:pt x="873443" y="931545"/>
                  <a:pt x="889635" y="928688"/>
                  <a:pt x="881063" y="938212"/>
                </a:cubicBezTo>
                <a:cubicBezTo>
                  <a:pt x="887730" y="942023"/>
                  <a:pt x="884873" y="933450"/>
                  <a:pt x="887730" y="931545"/>
                </a:cubicBezTo>
                <a:cubicBezTo>
                  <a:pt x="889635" y="930592"/>
                  <a:pt x="899160" y="931545"/>
                  <a:pt x="899160" y="925830"/>
                </a:cubicBezTo>
                <a:cubicBezTo>
                  <a:pt x="899160" y="923925"/>
                  <a:pt x="902970" y="923925"/>
                  <a:pt x="905827" y="922020"/>
                </a:cubicBezTo>
                <a:cubicBezTo>
                  <a:pt x="909638" y="922020"/>
                  <a:pt x="905827" y="919162"/>
                  <a:pt x="909638" y="917257"/>
                </a:cubicBezTo>
                <a:cubicBezTo>
                  <a:pt x="914400" y="913448"/>
                  <a:pt x="921068" y="915353"/>
                  <a:pt x="927735" y="913448"/>
                </a:cubicBezTo>
                <a:cubicBezTo>
                  <a:pt x="927735" y="915353"/>
                  <a:pt x="922972" y="919162"/>
                  <a:pt x="923925" y="920115"/>
                </a:cubicBezTo>
                <a:cubicBezTo>
                  <a:pt x="923925" y="920115"/>
                  <a:pt x="930592" y="919162"/>
                  <a:pt x="930592" y="920115"/>
                </a:cubicBezTo>
                <a:cubicBezTo>
                  <a:pt x="932498" y="925830"/>
                  <a:pt x="929640" y="928688"/>
                  <a:pt x="934402" y="931545"/>
                </a:cubicBezTo>
                <a:cubicBezTo>
                  <a:pt x="932498" y="938212"/>
                  <a:pt x="942023" y="935355"/>
                  <a:pt x="942023" y="942023"/>
                </a:cubicBezTo>
                <a:cubicBezTo>
                  <a:pt x="942023" y="948690"/>
                  <a:pt x="948690" y="943928"/>
                  <a:pt x="955357" y="946785"/>
                </a:cubicBezTo>
                <a:cubicBezTo>
                  <a:pt x="959167" y="949643"/>
                  <a:pt x="957263" y="955357"/>
                  <a:pt x="963930" y="956310"/>
                </a:cubicBezTo>
                <a:cubicBezTo>
                  <a:pt x="957263" y="962977"/>
                  <a:pt x="965835" y="971550"/>
                  <a:pt x="963930" y="981075"/>
                </a:cubicBezTo>
                <a:cubicBezTo>
                  <a:pt x="960120" y="981075"/>
                  <a:pt x="959167" y="981075"/>
                  <a:pt x="955357" y="981075"/>
                </a:cubicBezTo>
                <a:cubicBezTo>
                  <a:pt x="959167" y="992505"/>
                  <a:pt x="947737" y="989648"/>
                  <a:pt x="948690" y="999173"/>
                </a:cubicBezTo>
                <a:cubicBezTo>
                  <a:pt x="942023" y="998220"/>
                  <a:pt x="939165" y="999173"/>
                  <a:pt x="939165" y="1005840"/>
                </a:cubicBezTo>
                <a:cubicBezTo>
                  <a:pt x="936308" y="1005840"/>
                  <a:pt x="930592" y="1005840"/>
                  <a:pt x="927735" y="1005840"/>
                </a:cubicBezTo>
                <a:cubicBezTo>
                  <a:pt x="922972" y="1005840"/>
                  <a:pt x="925830" y="1012507"/>
                  <a:pt x="923925" y="1014413"/>
                </a:cubicBezTo>
                <a:cubicBezTo>
                  <a:pt x="923925" y="1016317"/>
                  <a:pt x="919162" y="1014413"/>
                  <a:pt x="918210" y="1014413"/>
                </a:cubicBezTo>
                <a:cubicBezTo>
                  <a:pt x="916305" y="1016317"/>
                  <a:pt x="919162" y="1022033"/>
                  <a:pt x="918210" y="1023937"/>
                </a:cubicBezTo>
                <a:cubicBezTo>
                  <a:pt x="912495" y="1022033"/>
                  <a:pt x="909638" y="1023937"/>
                  <a:pt x="909638" y="1030605"/>
                </a:cubicBezTo>
                <a:cubicBezTo>
                  <a:pt x="902970" y="1028700"/>
                  <a:pt x="899160" y="1030605"/>
                  <a:pt x="896302" y="1034415"/>
                </a:cubicBezTo>
                <a:cubicBezTo>
                  <a:pt x="891540" y="1035368"/>
                  <a:pt x="893445" y="1037272"/>
                  <a:pt x="884873" y="1039177"/>
                </a:cubicBezTo>
                <a:cubicBezTo>
                  <a:pt x="881063" y="1041082"/>
                  <a:pt x="866775" y="1045845"/>
                  <a:pt x="866775" y="1055370"/>
                </a:cubicBezTo>
                <a:cubicBezTo>
                  <a:pt x="862012" y="1055370"/>
                  <a:pt x="857250" y="1053465"/>
                  <a:pt x="853440" y="1055370"/>
                </a:cubicBezTo>
                <a:cubicBezTo>
                  <a:pt x="850583" y="1057275"/>
                  <a:pt x="853440" y="1059180"/>
                  <a:pt x="850583" y="1060132"/>
                </a:cubicBezTo>
                <a:cubicBezTo>
                  <a:pt x="850583" y="1062038"/>
                  <a:pt x="844868" y="1060132"/>
                  <a:pt x="844868" y="1060132"/>
                </a:cubicBezTo>
                <a:cubicBezTo>
                  <a:pt x="844868" y="1060132"/>
                  <a:pt x="835343" y="1063943"/>
                  <a:pt x="835343" y="1063943"/>
                </a:cubicBezTo>
                <a:cubicBezTo>
                  <a:pt x="830580" y="1070610"/>
                  <a:pt x="805815" y="1066800"/>
                  <a:pt x="796290" y="1073468"/>
                </a:cubicBezTo>
                <a:cubicBezTo>
                  <a:pt x="785813" y="1075373"/>
                  <a:pt x="803910" y="1078230"/>
                  <a:pt x="789623" y="1080135"/>
                </a:cubicBezTo>
                <a:cubicBezTo>
                  <a:pt x="787718" y="1080135"/>
                  <a:pt x="783907" y="1078230"/>
                  <a:pt x="782955" y="1080135"/>
                </a:cubicBezTo>
                <a:cubicBezTo>
                  <a:pt x="779145" y="1080135"/>
                  <a:pt x="781050" y="1086803"/>
                  <a:pt x="774382" y="1084898"/>
                </a:cubicBezTo>
                <a:cubicBezTo>
                  <a:pt x="777240" y="1078230"/>
                  <a:pt x="769620" y="1082040"/>
                  <a:pt x="767715" y="1080135"/>
                </a:cubicBezTo>
                <a:cubicBezTo>
                  <a:pt x="765810" y="1075373"/>
                  <a:pt x="769620" y="1066800"/>
                  <a:pt x="761048" y="1066800"/>
                </a:cubicBezTo>
                <a:cubicBezTo>
                  <a:pt x="761048" y="1062038"/>
                  <a:pt x="764858" y="1062038"/>
                  <a:pt x="764858" y="1059180"/>
                </a:cubicBezTo>
                <a:cubicBezTo>
                  <a:pt x="762952" y="1055370"/>
                  <a:pt x="756285" y="1053465"/>
                  <a:pt x="761048" y="1052512"/>
                </a:cubicBezTo>
                <a:cubicBezTo>
                  <a:pt x="759143" y="1048702"/>
                  <a:pt x="758190" y="1045845"/>
                  <a:pt x="753427" y="1045845"/>
                </a:cubicBezTo>
                <a:cubicBezTo>
                  <a:pt x="756285" y="1037272"/>
                  <a:pt x="746760" y="1027748"/>
                  <a:pt x="753427" y="1027748"/>
                </a:cubicBezTo>
                <a:cubicBezTo>
                  <a:pt x="753427" y="1023937"/>
                  <a:pt x="747712" y="1025843"/>
                  <a:pt x="746760" y="1023937"/>
                </a:cubicBezTo>
                <a:cubicBezTo>
                  <a:pt x="742950" y="1021080"/>
                  <a:pt x="744855" y="1012507"/>
                  <a:pt x="746760" y="1014413"/>
                </a:cubicBezTo>
                <a:cubicBezTo>
                  <a:pt x="744855" y="1012507"/>
                  <a:pt x="741045" y="1009650"/>
                  <a:pt x="740093" y="1009650"/>
                </a:cubicBezTo>
                <a:cubicBezTo>
                  <a:pt x="738188" y="1007745"/>
                  <a:pt x="740093" y="1005840"/>
                  <a:pt x="736283" y="1005840"/>
                </a:cubicBezTo>
                <a:cubicBezTo>
                  <a:pt x="735330" y="1005840"/>
                  <a:pt x="731520" y="994410"/>
                  <a:pt x="731520" y="996315"/>
                </a:cubicBezTo>
                <a:cubicBezTo>
                  <a:pt x="731520" y="996315"/>
                  <a:pt x="731520" y="999173"/>
                  <a:pt x="731520" y="999173"/>
                </a:cubicBezTo>
                <a:cubicBezTo>
                  <a:pt x="724852" y="994410"/>
                  <a:pt x="724852" y="984885"/>
                  <a:pt x="715328" y="984885"/>
                </a:cubicBezTo>
                <a:cubicBezTo>
                  <a:pt x="722948" y="971550"/>
                  <a:pt x="708660" y="967740"/>
                  <a:pt x="710565" y="953452"/>
                </a:cubicBezTo>
                <a:cubicBezTo>
                  <a:pt x="708660" y="949643"/>
                  <a:pt x="703898" y="951547"/>
                  <a:pt x="703898" y="946785"/>
                </a:cubicBezTo>
                <a:cubicBezTo>
                  <a:pt x="703898" y="942023"/>
                  <a:pt x="693420" y="944880"/>
                  <a:pt x="690562" y="942023"/>
                </a:cubicBezTo>
                <a:cubicBezTo>
                  <a:pt x="693420" y="937260"/>
                  <a:pt x="693420" y="935355"/>
                  <a:pt x="688657" y="935355"/>
                </a:cubicBezTo>
                <a:cubicBezTo>
                  <a:pt x="692468" y="930592"/>
                  <a:pt x="690562" y="928688"/>
                  <a:pt x="688657" y="920115"/>
                </a:cubicBezTo>
                <a:cubicBezTo>
                  <a:pt x="686753" y="919162"/>
                  <a:pt x="688657" y="913448"/>
                  <a:pt x="688657" y="913448"/>
                </a:cubicBezTo>
                <a:cubicBezTo>
                  <a:pt x="686753" y="913448"/>
                  <a:pt x="685800" y="913448"/>
                  <a:pt x="685800" y="913448"/>
                </a:cubicBezTo>
                <a:cubicBezTo>
                  <a:pt x="683895" y="905827"/>
                  <a:pt x="690562" y="908685"/>
                  <a:pt x="685800" y="901065"/>
                </a:cubicBezTo>
                <a:cubicBezTo>
                  <a:pt x="681990" y="897255"/>
                  <a:pt x="679133" y="917257"/>
                  <a:pt x="679133" y="901065"/>
                </a:cubicBezTo>
                <a:cubicBezTo>
                  <a:pt x="679133" y="888682"/>
                  <a:pt x="668655" y="882968"/>
                  <a:pt x="657225" y="870585"/>
                </a:cubicBezTo>
                <a:cubicBezTo>
                  <a:pt x="649605" y="877252"/>
                  <a:pt x="655320" y="879158"/>
                  <a:pt x="650558" y="888682"/>
                </a:cubicBezTo>
                <a:cubicBezTo>
                  <a:pt x="643890" y="890587"/>
                  <a:pt x="645795" y="882968"/>
                  <a:pt x="642938" y="882968"/>
                </a:cubicBezTo>
                <a:cubicBezTo>
                  <a:pt x="637223" y="883920"/>
                  <a:pt x="636270" y="881063"/>
                  <a:pt x="632460" y="879158"/>
                </a:cubicBezTo>
                <a:cubicBezTo>
                  <a:pt x="639127" y="883920"/>
                  <a:pt x="634365" y="899160"/>
                  <a:pt x="643890" y="899160"/>
                </a:cubicBezTo>
                <a:cubicBezTo>
                  <a:pt x="641032" y="905827"/>
                  <a:pt x="645795" y="913448"/>
                  <a:pt x="650558" y="925830"/>
                </a:cubicBezTo>
                <a:cubicBezTo>
                  <a:pt x="650558" y="926782"/>
                  <a:pt x="650558" y="931545"/>
                  <a:pt x="650558" y="931545"/>
                </a:cubicBezTo>
                <a:cubicBezTo>
                  <a:pt x="655320" y="935355"/>
                  <a:pt x="657225" y="949643"/>
                  <a:pt x="661035" y="956310"/>
                </a:cubicBezTo>
                <a:cubicBezTo>
                  <a:pt x="663893" y="956310"/>
                  <a:pt x="668655" y="956310"/>
                  <a:pt x="672465" y="956310"/>
                </a:cubicBezTo>
                <a:cubicBezTo>
                  <a:pt x="670560" y="960120"/>
                  <a:pt x="668655" y="962025"/>
                  <a:pt x="668655" y="966787"/>
                </a:cubicBezTo>
                <a:cubicBezTo>
                  <a:pt x="674370" y="966787"/>
                  <a:pt x="675323" y="964883"/>
                  <a:pt x="675323" y="962977"/>
                </a:cubicBezTo>
                <a:cubicBezTo>
                  <a:pt x="681990" y="966787"/>
                  <a:pt x="679133" y="971550"/>
                  <a:pt x="681990" y="978218"/>
                </a:cubicBezTo>
                <a:cubicBezTo>
                  <a:pt x="681990" y="980122"/>
                  <a:pt x="686753" y="980122"/>
                  <a:pt x="688657" y="981075"/>
                </a:cubicBezTo>
                <a:cubicBezTo>
                  <a:pt x="688657" y="982980"/>
                  <a:pt x="686753" y="985838"/>
                  <a:pt x="688657" y="987742"/>
                </a:cubicBezTo>
                <a:cubicBezTo>
                  <a:pt x="688657" y="987742"/>
                  <a:pt x="690562" y="985838"/>
                  <a:pt x="690562" y="987742"/>
                </a:cubicBezTo>
                <a:cubicBezTo>
                  <a:pt x="692468" y="991552"/>
                  <a:pt x="688657" y="992505"/>
                  <a:pt x="688657" y="992505"/>
                </a:cubicBezTo>
                <a:cubicBezTo>
                  <a:pt x="688657" y="998220"/>
                  <a:pt x="692468" y="998220"/>
                  <a:pt x="693420" y="999173"/>
                </a:cubicBezTo>
                <a:cubicBezTo>
                  <a:pt x="695325" y="1001078"/>
                  <a:pt x="693420" y="1003935"/>
                  <a:pt x="693420" y="1005840"/>
                </a:cubicBezTo>
                <a:cubicBezTo>
                  <a:pt x="693420" y="1005840"/>
                  <a:pt x="697230" y="1005840"/>
                  <a:pt x="697230" y="1005840"/>
                </a:cubicBezTo>
                <a:cubicBezTo>
                  <a:pt x="698182" y="1009650"/>
                  <a:pt x="693420" y="1021080"/>
                  <a:pt x="703898" y="1017270"/>
                </a:cubicBezTo>
                <a:cubicBezTo>
                  <a:pt x="703898" y="1023937"/>
                  <a:pt x="703898" y="1030605"/>
                  <a:pt x="706755" y="1035368"/>
                </a:cubicBezTo>
                <a:cubicBezTo>
                  <a:pt x="706755" y="1039177"/>
                  <a:pt x="711518" y="1041082"/>
                  <a:pt x="711518" y="1042035"/>
                </a:cubicBezTo>
                <a:cubicBezTo>
                  <a:pt x="713423" y="1045845"/>
                  <a:pt x="713423" y="1048702"/>
                  <a:pt x="715328" y="1052512"/>
                </a:cubicBezTo>
                <a:cubicBezTo>
                  <a:pt x="716280" y="1053465"/>
                  <a:pt x="720090" y="1053465"/>
                  <a:pt x="721995" y="1055370"/>
                </a:cubicBezTo>
                <a:cubicBezTo>
                  <a:pt x="724852" y="1059180"/>
                  <a:pt x="718185" y="1063943"/>
                  <a:pt x="724852" y="1063943"/>
                </a:cubicBezTo>
                <a:cubicBezTo>
                  <a:pt x="728663" y="1063943"/>
                  <a:pt x="726757" y="1071563"/>
                  <a:pt x="728663" y="1077277"/>
                </a:cubicBezTo>
                <a:cubicBezTo>
                  <a:pt x="740093" y="1070610"/>
                  <a:pt x="736283" y="1082040"/>
                  <a:pt x="753427" y="1080135"/>
                </a:cubicBezTo>
                <a:cubicBezTo>
                  <a:pt x="753427" y="1088707"/>
                  <a:pt x="758190" y="1091565"/>
                  <a:pt x="758190" y="1101090"/>
                </a:cubicBezTo>
                <a:cubicBezTo>
                  <a:pt x="769620" y="1118235"/>
                  <a:pt x="805815" y="1113473"/>
                  <a:pt x="828675" y="1109662"/>
                </a:cubicBezTo>
                <a:cubicBezTo>
                  <a:pt x="832485" y="1111568"/>
                  <a:pt x="830580" y="1104900"/>
                  <a:pt x="832485" y="1102995"/>
                </a:cubicBezTo>
                <a:cubicBezTo>
                  <a:pt x="838200" y="1101090"/>
                  <a:pt x="853440" y="1109662"/>
                  <a:pt x="850583" y="1098233"/>
                </a:cubicBezTo>
                <a:cubicBezTo>
                  <a:pt x="857250" y="1101090"/>
                  <a:pt x="857250" y="1106805"/>
                  <a:pt x="853440" y="1113473"/>
                </a:cubicBezTo>
                <a:cubicBezTo>
                  <a:pt x="853440" y="1114425"/>
                  <a:pt x="850583" y="1116330"/>
                  <a:pt x="850583" y="1116330"/>
                </a:cubicBezTo>
                <a:cubicBezTo>
                  <a:pt x="850583" y="1121093"/>
                  <a:pt x="851535" y="1129665"/>
                  <a:pt x="850583" y="1134427"/>
                </a:cubicBezTo>
                <a:cubicBezTo>
                  <a:pt x="850583" y="1136333"/>
                  <a:pt x="844868" y="1134427"/>
                  <a:pt x="844868" y="1134427"/>
                </a:cubicBezTo>
                <a:cubicBezTo>
                  <a:pt x="843915" y="1136333"/>
                  <a:pt x="843915" y="1149668"/>
                  <a:pt x="842010" y="1152525"/>
                </a:cubicBezTo>
                <a:cubicBezTo>
                  <a:pt x="840105" y="1156335"/>
                  <a:pt x="832485" y="1157288"/>
                  <a:pt x="835343" y="1168718"/>
                </a:cubicBezTo>
                <a:cubicBezTo>
                  <a:pt x="825818" y="1168718"/>
                  <a:pt x="832485" y="1185863"/>
                  <a:pt x="820102" y="1183958"/>
                </a:cubicBezTo>
                <a:cubicBezTo>
                  <a:pt x="822008" y="1193483"/>
                  <a:pt x="817245" y="1195387"/>
                  <a:pt x="817245" y="1202055"/>
                </a:cubicBezTo>
                <a:cubicBezTo>
                  <a:pt x="805815" y="1198245"/>
                  <a:pt x="812482" y="1213485"/>
                  <a:pt x="801053" y="1211580"/>
                </a:cubicBezTo>
                <a:cubicBezTo>
                  <a:pt x="801053" y="1215390"/>
                  <a:pt x="801053" y="1216343"/>
                  <a:pt x="801053" y="1220152"/>
                </a:cubicBezTo>
                <a:cubicBezTo>
                  <a:pt x="799148" y="1220152"/>
                  <a:pt x="797243" y="1216343"/>
                  <a:pt x="796290" y="1216343"/>
                </a:cubicBezTo>
                <a:cubicBezTo>
                  <a:pt x="789623" y="1220152"/>
                  <a:pt x="792480" y="1223010"/>
                  <a:pt x="782955" y="1226820"/>
                </a:cubicBezTo>
                <a:cubicBezTo>
                  <a:pt x="782955" y="1226820"/>
                  <a:pt x="774382" y="1229678"/>
                  <a:pt x="774382" y="1229678"/>
                </a:cubicBezTo>
                <a:cubicBezTo>
                  <a:pt x="774382" y="1229678"/>
                  <a:pt x="774382" y="1233488"/>
                  <a:pt x="774382" y="1233488"/>
                </a:cubicBezTo>
                <a:cubicBezTo>
                  <a:pt x="771525" y="1234440"/>
                  <a:pt x="764858" y="1236345"/>
                  <a:pt x="761048" y="1240155"/>
                </a:cubicBezTo>
                <a:cubicBezTo>
                  <a:pt x="754380" y="1244918"/>
                  <a:pt x="751523" y="1254442"/>
                  <a:pt x="740093" y="1254442"/>
                </a:cubicBezTo>
                <a:cubicBezTo>
                  <a:pt x="742950" y="1263015"/>
                  <a:pt x="736283" y="1263015"/>
                  <a:pt x="736283" y="1269683"/>
                </a:cubicBezTo>
                <a:cubicBezTo>
                  <a:pt x="733425" y="1272540"/>
                  <a:pt x="731520" y="1271588"/>
                  <a:pt x="728663" y="1269683"/>
                </a:cubicBezTo>
                <a:cubicBezTo>
                  <a:pt x="729615" y="1272540"/>
                  <a:pt x="722948" y="1277302"/>
                  <a:pt x="724852" y="1279208"/>
                </a:cubicBezTo>
                <a:cubicBezTo>
                  <a:pt x="731520" y="1283970"/>
                  <a:pt x="721995" y="1279208"/>
                  <a:pt x="721995" y="1287780"/>
                </a:cubicBezTo>
                <a:cubicBezTo>
                  <a:pt x="721995" y="1292542"/>
                  <a:pt x="716280" y="1289685"/>
                  <a:pt x="715328" y="1290638"/>
                </a:cubicBezTo>
                <a:cubicBezTo>
                  <a:pt x="715328" y="1292542"/>
                  <a:pt x="716280" y="1295400"/>
                  <a:pt x="715328" y="1297305"/>
                </a:cubicBezTo>
                <a:cubicBezTo>
                  <a:pt x="715328" y="1301115"/>
                  <a:pt x="708660" y="1323975"/>
                  <a:pt x="710565" y="1330643"/>
                </a:cubicBezTo>
                <a:cubicBezTo>
                  <a:pt x="710565" y="1337310"/>
                  <a:pt x="711518" y="1338262"/>
                  <a:pt x="715328" y="1343978"/>
                </a:cubicBezTo>
                <a:cubicBezTo>
                  <a:pt x="716280" y="1351598"/>
                  <a:pt x="715328" y="1355408"/>
                  <a:pt x="715328" y="1362075"/>
                </a:cubicBezTo>
                <a:cubicBezTo>
                  <a:pt x="715328" y="1363027"/>
                  <a:pt x="718185" y="1373505"/>
                  <a:pt x="721995" y="1374458"/>
                </a:cubicBezTo>
                <a:cubicBezTo>
                  <a:pt x="729615" y="1374458"/>
                  <a:pt x="711518" y="1387793"/>
                  <a:pt x="728663" y="1389698"/>
                </a:cubicBezTo>
                <a:cubicBezTo>
                  <a:pt x="726757" y="1404938"/>
                  <a:pt x="729615" y="1416368"/>
                  <a:pt x="728663" y="1428750"/>
                </a:cubicBezTo>
                <a:cubicBezTo>
                  <a:pt x="726757" y="1437323"/>
                  <a:pt x="718185" y="1445895"/>
                  <a:pt x="718185" y="1453515"/>
                </a:cubicBezTo>
                <a:cubicBezTo>
                  <a:pt x="711518" y="1453515"/>
                  <a:pt x="700088" y="1462088"/>
                  <a:pt x="697230" y="1464945"/>
                </a:cubicBezTo>
                <a:cubicBezTo>
                  <a:pt x="695325" y="1468755"/>
                  <a:pt x="693420" y="1468755"/>
                  <a:pt x="697230" y="1468755"/>
                </a:cubicBezTo>
                <a:cubicBezTo>
                  <a:pt x="697230" y="1473518"/>
                  <a:pt x="690562" y="1470660"/>
                  <a:pt x="688657" y="1471613"/>
                </a:cubicBezTo>
                <a:cubicBezTo>
                  <a:pt x="685800" y="1473518"/>
                  <a:pt x="686753" y="1477327"/>
                  <a:pt x="685800" y="1478280"/>
                </a:cubicBezTo>
                <a:cubicBezTo>
                  <a:pt x="683895" y="1478280"/>
                  <a:pt x="679133" y="1471613"/>
                  <a:pt x="679133" y="1478280"/>
                </a:cubicBezTo>
                <a:cubicBezTo>
                  <a:pt x="679133" y="1482090"/>
                  <a:pt x="675323" y="1480185"/>
                  <a:pt x="672465" y="1482090"/>
                </a:cubicBezTo>
                <a:cubicBezTo>
                  <a:pt x="668655" y="1483995"/>
                  <a:pt x="668655" y="1491615"/>
                  <a:pt x="661035" y="1489710"/>
                </a:cubicBezTo>
                <a:cubicBezTo>
                  <a:pt x="655320" y="1507808"/>
                  <a:pt x="661035" y="1532573"/>
                  <a:pt x="663893" y="1557338"/>
                </a:cubicBezTo>
                <a:cubicBezTo>
                  <a:pt x="661035" y="1561148"/>
                  <a:pt x="657225" y="1562100"/>
                  <a:pt x="657225" y="1557338"/>
                </a:cubicBezTo>
                <a:cubicBezTo>
                  <a:pt x="654368" y="1557338"/>
                  <a:pt x="655320" y="1562100"/>
                  <a:pt x="654368" y="1564005"/>
                </a:cubicBezTo>
                <a:cubicBezTo>
                  <a:pt x="650558" y="1567815"/>
                  <a:pt x="645795" y="1562100"/>
                  <a:pt x="643890" y="1567815"/>
                </a:cubicBezTo>
                <a:cubicBezTo>
                  <a:pt x="643890" y="1572578"/>
                  <a:pt x="632460" y="1570673"/>
                  <a:pt x="629603" y="1577340"/>
                </a:cubicBezTo>
                <a:cubicBezTo>
                  <a:pt x="629603" y="1582102"/>
                  <a:pt x="629603" y="1588770"/>
                  <a:pt x="629603" y="1595437"/>
                </a:cubicBezTo>
                <a:cubicBezTo>
                  <a:pt x="622935" y="1595437"/>
                  <a:pt x="625793" y="1604963"/>
                  <a:pt x="622935" y="1610677"/>
                </a:cubicBezTo>
                <a:cubicBezTo>
                  <a:pt x="622935" y="1611630"/>
                  <a:pt x="618173" y="1611630"/>
                  <a:pt x="618173" y="1613535"/>
                </a:cubicBezTo>
                <a:cubicBezTo>
                  <a:pt x="614363" y="1618298"/>
                  <a:pt x="616268" y="1624965"/>
                  <a:pt x="611505" y="1628775"/>
                </a:cubicBezTo>
                <a:cubicBezTo>
                  <a:pt x="609600" y="1629728"/>
                  <a:pt x="611505" y="1633538"/>
                  <a:pt x="611505" y="1635442"/>
                </a:cubicBezTo>
                <a:cubicBezTo>
                  <a:pt x="611505" y="1635442"/>
                  <a:pt x="606743" y="1633538"/>
                  <a:pt x="604837" y="1635442"/>
                </a:cubicBezTo>
                <a:cubicBezTo>
                  <a:pt x="604837" y="1636395"/>
                  <a:pt x="606743" y="1641158"/>
                  <a:pt x="604837" y="1644968"/>
                </a:cubicBezTo>
                <a:cubicBezTo>
                  <a:pt x="604837" y="1644968"/>
                  <a:pt x="600075" y="1643063"/>
                  <a:pt x="598170" y="1644968"/>
                </a:cubicBezTo>
                <a:cubicBezTo>
                  <a:pt x="598170" y="1644968"/>
                  <a:pt x="600075" y="1649730"/>
                  <a:pt x="598170" y="1649730"/>
                </a:cubicBezTo>
                <a:cubicBezTo>
                  <a:pt x="598170" y="1651635"/>
                  <a:pt x="593408" y="1649730"/>
                  <a:pt x="593408" y="1649730"/>
                </a:cubicBezTo>
                <a:cubicBezTo>
                  <a:pt x="591503" y="1651635"/>
                  <a:pt x="586740" y="1656398"/>
                  <a:pt x="586740" y="1659255"/>
                </a:cubicBezTo>
                <a:cubicBezTo>
                  <a:pt x="586740" y="1663065"/>
                  <a:pt x="582930" y="1661160"/>
                  <a:pt x="580072" y="1663065"/>
                </a:cubicBezTo>
                <a:cubicBezTo>
                  <a:pt x="580072" y="1663065"/>
                  <a:pt x="581978" y="1667827"/>
                  <a:pt x="580072" y="1667827"/>
                </a:cubicBezTo>
                <a:cubicBezTo>
                  <a:pt x="580072" y="1669733"/>
                  <a:pt x="575310" y="1667827"/>
                  <a:pt x="575310" y="1667827"/>
                </a:cubicBezTo>
                <a:cubicBezTo>
                  <a:pt x="571500" y="1671638"/>
                  <a:pt x="570548" y="1672590"/>
                  <a:pt x="568643" y="1674495"/>
                </a:cubicBezTo>
                <a:cubicBezTo>
                  <a:pt x="566738" y="1676400"/>
                  <a:pt x="563880" y="1681162"/>
                  <a:pt x="561975" y="1681162"/>
                </a:cubicBezTo>
                <a:cubicBezTo>
                  <a:pt x="560070" y="1681162"/>
                  <a:pt x="551497" y="1684020"/>
                  <a:pt x="551497" y="1684020"/>
                </a:cubicBezTo>
                <a:cubicBezTo>
                  <a:pt x="550545" y="1683067"/>
                  <a:pt x="550545" y="1681162"/>
                  <a:pt x="546735" y="1684020"/>
                </a:cubicBezTo>
                <a:cubicBezTo>
                  <a:pt x="541973" y="1685925"/>
                  <a:pt x="540068" y="1685925"/>
                  <a:pt x="533400" y="1687830"/>
                </a:cubicBezTo>
                <a:cubicBezTo>
                  <a:pt x="532448" y="1687830"/>
                  <a:pt x="512445" y="1696402"/>
                  <a:pt x="507683" y="1687830"/>
                </a:cubicBezTo>
                <a:cubicBezTo>
                  <a:pt x="502920" y="1687830"/>
                  <a:pt x="505778" y="1690688"/>
                  <a:pt x="507683" y="1690688"/>
                </a:cubicBezTo>
                <a:cubicBezTo>
                  <a:pt x="502920" y="1697355"/>
                  <a:pt x="496253" y="1690688"/>
                  <a:pt x="485775" y="1692592"/>
                </a:cubicBezTo>
                <a:cubicBezTo>
                  <a:pt x="481012" y="1694498"/>
                  <a:pt x="482917" y="1696402"/>
                  <a:pt x="485775" y="1696402"/>
                </a:cubicBezTo>
                <a:cubicBezTo>
                  <a:pt x="482917" y="1701165"/>
                  <a:pt x="466725" y="1692592"/>
                  <a:pt x="458152" y="1692592"/>
                </a:cubicBezTo>
                <a:cubicBezTo>
                  <a:pt x="458152" y="1677352"/>
                  <a:pt x="442913" y="1669733"/>
                  <a:pt x="451485" y="1656398"/>
                </a:cubicBezTo>
                <a:cubicBezTo>
                  <a:pt x="444818" y="1651635"/>
                  <a:pt x="436245" y="1646873"/>
                  <a:pt x="440055" y="1631633"/>
                </a:cubicBezTo>
                <a:cubicBezTo>
                  <a:pt x="429578" y="1641158"/>
                  <a:pt x="436245" y="1636395"/>
                  <a:pt x="433388" y="1622108"/>
                </a:cubicBezTo>
                <a:cubicBezTo>
                  <a:pt x="428625" y="1608773"/>
                  <a:pt x="410528" y="1597342"/>
                  <a:pt x="415290" y="1579245"/>
                </a:cubicBezTo>
                <a:cubicBezTo>
                  <a:pt x="411480" y="1577340"/>
                  <a:pt x="411480" y="1585913"/>
                  <a:pt x="411480" y="1585913"/>
                </a:cubicBezTo>
                <a:cubicBezTo>
                  <a:pt x="405765" y="1584008"/>
                  <a:pt x="411480" y="1564005"/>
                  <a:pt x="405765" y="1574483"/>
                </a:cubicBezTo>
                <a:cubicBezTo>
                  <a:pt x="400050" y="1568767"/>
                  <a:pt x="401955" y="1559243"/>
                  <a:pt x="401955" y="1552575"/>
                </a:cubicBezTo>
                <a:cubicBezTo>
                  <a:pt x="403860" y="1543050"/>
                  <a:pt x="403860" y="1536383"/>
                  <a:pt x="399097" y="1524952"/>
                </a:cubicBezTo>
                <a:cubicBezTo>
                  <a:pt x="400050" y="1520190"/>
                  <a:pt x="392430" y="1523048"/>
                  <a:pt x="390525" y="1521142"/>
                </a:cubicBezTo>
                <a:cubicBezTo>
                  <a:pt x="388620" y="1520190"/>
                  <a:pt x="399097" y="1513523"/>
                  <a:pt x="383857" y="1514475"/>
                </a:cubicBezTo>
                <a:cubicBezTo>
                  <a:pt x="381953" y="1513523"/>
                  <a:pt x="385763" y="1506855"/>
                  <a:pt x="383857" y="1506855"/>
                </a:cubicBezTo>
                <a:cubicBezTo>
                  <a:pt x="383857" y="1504950"/>
                  <a:pt x="377190" y="1506855"/>
                  <a:pt x="377190" y="1506855"/>
                </a:cubicBezTo>
                <a:cubicBezTo>
                  <a:pt x="377190" y="1504950"/>
                  <a:pt x="387668" y="1493520"/>
                  <a:pt x="374332" y="1496377"/>
                </a:cubicBezTo>
                <a:cubicBezTo>
                  <a:pt x="374332" y="1491615"/>
                  <a:pt x="379095" y="1489710"/>
                  <a:pt x="377190" y="1484948"/>
                </a:cubicBezTo>
                <a:cubicBezTo>
                  <a:pt x="372428" y="1482090"/>
                  <a:pt x="379095" y="1468755"/>
                  <a:pt x="368618" y="1471613"/>
                </a:cubicBezTo>
                <a:cubicBezTo>
                  <a:pt x="367665" y="1443990"/>
                  <a:pt x="370522" y="1434465"/>
                  <a:pt x="383857" y="1417320"/>
                </a:cubicBezTo>
                <a:cubicBezTo>
                  <a:pt x="381953" y="1412558"/>
                  <a:pt x="387668" y="1401128"/>
                  <a:pt x="381000" y="1401128"/>
                </a:cubicBezTo>
                <a:cubicBezTo>
                  <a:pt x="381000" y="1396365"/>
                  <a:pt x="387668" y="1401128"/>
                  <a:pt x="390525" y="1398270"/>
                </a:cubicBezTo>
                <a:cubicBezTo>
                  <a:pt x="392430" y="1398270"/>
                  <a:pt x="388620" y="1391602"/>
                  <a:pt x="393383" y="1392555"/>
                </a:cubicBezTo>
                <a:cubicBezTo>
                  <a:pt x="392430" y="1387793"/>
                  <a:pt x="390525" y="1360170"/>
                  <a:pt x="387668" y="1368742"/>
                </a:cubicBezTo>
                <a:cubicBezTo>
                  <a:pt x="381000" y="1362075"/>
                  <a:pt x="383857" y="1355408"/>
                  <a:pt x="383857" y="1349692"/>
                </a:cubicBezTo>
                <a:cubicBezTo>
                  <a:pt x="383857" y="1342073"/>
                  <a:pt x="385763" y="1333500"/>
                  <a:pt x="383857" y="1328738"/>
                </a:cubicBezTo>
                <a:cubicBezTo>
                  <a:pt x="383857" y="1323975"/>
                  <a:pt x="379095" y="1326833"/>
                  <a:pt x="377190" y="1325880"/>
                </a:cubicBezTo>
                <a:cubicBezTo>
                  <a:pt x="377190" y="1323975"/>
                  <a:pt x="381000" y="1320165"/>
                  <a:pt x="381000" y="1319213"/>
                </a:cubicBezTo>
                <a:cubicBezTo>
                  <a:pt x="381000" y="1319213"/>
                  <a:pt x="377190" y="1317308"/>
                  <a:pt x="377190" y="1315403"/>
                </a:cubicBezTo>
                <a:cubicBezTo>
                  <a:pt x="377190" y="1308735"/>
                  <a:pt x="374332" y="1310640"/>
                  <a:pt x="372428" y="1307783"/>
                </a:cubicBezTo>
                <a:cubicBezTo>
                  <a:pt x="370522" y="1305877"/>
                  <a:pt x="372428" y="1301115"/>
                  <a:pt x="372428" y="1301115"/>
                </a:cubicBezTo>
                <a:cubicBezTo>
                  <a:pt x="370522" y="1301115"/>
                  <a:pt x="362903" y="1299210"/>
                  <a:pt x="365760" y="1297305"/>
                </a:cubicBezTo>
                <a:cubicBezTo>
                  <a:pt x="365760" y="1297305"/>
                  <a:pt x="368618" y="1297305"/>
                  <a:pt x="368618" y="1297305"/>
                </a:cubicBezTo>
                <a:cubicBezTo>
                  <a:pt x="363855" y="1290638"/>
                  <a:pt x="360998" y="1289685"/>
                  <a:pt x="352425" y="1283970"/>
                </a:cubicBezTo>
                <a:cubicBezTo>
                  <a:pt x="350520" y="1283970"/>
                  <a:pt x="354330" y="1283017"/>
                  <a:pt x="350520" y="1283017"/>
                </a:cubicBezTo>
                <a:cubicBezTo>
                  <a:pt x="347663" y="1283017"/>
                  <a:pt x="347663" y="1272540"/>
                  <a:pt x="340995" y="1276350"/>
                </a:cubicBezTo>
                <a:cubicBezTo>
                  <a:pt x="334328" y="1249680"/>
                  <a:pt x="340995" y="1228725"/>
                  <a:pt x="340995" y="1198245"/>
                </a:cubicBezTo>
                <a:cubicBezTo>
                  <a:pt x="339090" y="1193483"/>
                  <a:pt x="332423" y="1203960"/>
                  <a:pt x="334328" y="1190625"/>
                </a:cubicBezTo>
                <a:cubicBezTo>
                  <a:pt x="316230" y="1192530"/>
                  <a:pt x="302895" y="1188720"/>
                  <a:pt x="291465" y="1183958"/>
                </a:cubicBezTo>
                <a:cubicBezTo>
                  <a:pt x="295275" y="1167765"/>
                  <a:pt x="283845" y="1185863"/>
                  <a:pt x="284797" y="1168718"/>
                </a:cubicBezTo>
                <a:cubicBezTo>
                  <a:pt x="271463" y="1163955"/>
                  <a:pt x="268605" y="1161098"/>
                  <a:pt x="252412" y="1165860"/>
                </a:cubicBezTo>
                <a:cubicBezTo>
                  <a:pt x="248602" y="1165860"/>
                  <a:pt x="243840" y="1167765"/>
                  <a:pt x="239078" y="1168718"/>
                </a:cubicBezTo>
                <a:cubicBezTo>
                  <a:pt x="237172" y="1168718"/>
                  <a:pt x="230505" y="1174432"/>
                  <a:pt x="220980" y="1170623"/>
                </a:cubicBezTo>
                <a:cubicBezTo>
                  <a:pt x="225742" y="1179195"/>
                  <a:pt x="230505" y="1174432"/>
                  <a:pt x="214313" y="1177290"/>
                </a:cubicBezTo>
                <a:cubicBezTo>
                  <a:pt x="204787" y="1180148"/>
                  <a:pt x="198120" y="1182052"/>
                  <a:pt x="180975" y="1183958"/>
                </a:cubicBezTo>
                <a:cubicBezTo>
                  <a:pt x="176212" y="1183958"/>
                  <a:pt x="176212" y="1180148"/>
                  <a:pt x="171450" y="1180148"/>
                </a:cubicBezTo>
                <a:cubicBezTo>
                  <a:pt x="151448" y="1179195"/>
                  <a:pt x="130493" y="1190625"/>
                  <a:pt x="113348" y="1186815"/>
                </a:cubicBezTo>
                <a:cubicBezTo>
                  <a:pt x="115253" y="1175385"/>
                  <a:pt x="101918" y="1179195"/>
                  <a:pt x="99060" y="1177290"/>
                </a:cubicBezTo>
                <a:cubicBezTo>
                  <a:pt x="97155" y="1177290"/>
                  <a:pt x="99060" y="1172528"/>
                  <a:pt x="99060" y="1170623"/>
                </a:cubicBezTo>
                <a:cubicBezTo>
                  <a:pt x="97155" y="1170623"/>
                  <a:pt x="90488" y="1172528"/>
                  <a:pt x="88583" y="1170623"/>
                </a:cubicBezTo>
                <a:cubicBezTo>
                  <a:pt x="87630" y="1170623"/>
                  <a:pt x="90488" y="1165860"/>
                  <a:pt x="88583" y="1165860"/>
                </a:cubicBezTo>
                <a:cubicBezTo>
                  <a:pt x="87630" y="1163955"/>
                  <a:pt x="81915" y="1167765"/>
                  <a:pt x="81915" y="1162050"/>
                </a:cubicBezTo>
                <a:cubicBezTo>
                  <a:pt x="81915" y="1161098"/>
                  <a:pt x="77152" y="1156335"/>
                  <a:pt x="77152" y="1156335"/>
                </a:cubicBezTo>
                <a:cubicBezTo>
                  <a:pt x="76200" y="1154430"/>
                  <a:pt x="77152" y="1152525"/>
                  <a:pt x="74295" y="1152525"/>
                </a:cubicBezTo>
                <a:cubicBezTo>
                  <a:pt x="70485" y="1152525"/>
                  <a:pt x="70485" y="1149668"/>
                  <a:pt x="70485" y="1147763"/>
                </a:cubicBezTo>
                <a:cubicBezTo>
                  <a:pt x="69533" y="1143000"/>
                  <a:pt x="65723" y="1145857"/>
                  <a:pt x="63818" y="1143953"/>
                </a:cubicBezTo>
                <a:cubicBezTo>
                  <a:pt x="63818" y="1143000"/>
                  <a:pt x="65723" y="1139190"/>
                  <a:pt x="63818" y="1137285"/>
                </a:cubicBezTo>
                <a:cubicBezTo>
                  <a:pt x="62865" y="1134427"/>
                  <a:pt x="58103" y="1139190"/>
                  <a:pt x="58103" y="1134427"/>
                </a:cubicBezTo>
                <a:cubicBezTo>
                  <a:pt x="58103" y="1132523"/>
                  <a:pt x="60960" y="1129665"/>
                  <a:pt x="60960" y="1131570"/>
                </a:cubicBezTo>
                <a:cubicBezTo>
                  <a:pt x="58103" y="1121093"/>
                  <a:pt x="42863" y="1122998"/>
                  <a:pt x="45720" y="1113473"/>
                </a:cubicBezTo>
                <a:cubicBezTo>
                  <a:pt x="31432" y="1118235"/>
                  <a:pt x="38100" y="1100138"/>
                  <a:pt x="24765" y="1102995"/>
                </a:cubicBezTo>
                <a:cubicBezTo>
                  <a:pt x="26670" y="1101090"/>
                  <a:pt x="27622" y="1098233"/>
                  <a:pt x="27622" y="1095375"/>
                </a:cubicBezTo>
                <a:cubicBezTo>
                  <a:pt x="26670" y="1089660"/>
                  <a:pt x="20003" y="1091565"/>
                  <a:pt x="15240" y="1091565"/>
                </a:cubicBezTo>
                <a:cubicBezTo>
                  <a:pt x="18098" y="1086803"/>
                  <a:pt x="9525" y="1084898"/>
                  <a:pt x="9525" y="1082040"/>
                </a:cubicBezTo>
                <a:cubicBezTo>
                  <a:pt x="8573" y="1077277"/>
                  <a:pt x="15240" y="1078230"/>
                  <a:pt x="9525" y="1070610"/>
                </a:cubicBezTo>
                <a:cubicBezTo>
                  <a:pt x="8573" y="1068705"/>
                  <a:pt x="6667" y="1070610"/>
                  <a:pt x="6667" y="1066800"/>
                </a:cubicBezTo>
                <a:cubicBezTo>
                  <a:pt x="6667" y="1064895"/>
                  <a:pt x="2857" y="1057275"/>
                  <a:pt x="0" y="1055370"/>
                </a:cubicBezTo>
                <a:cubicBezTo>
                  <a:pt x="0" y="1050608"/>
                  <a:pt x="6667" y="1053465"/>
                  <a:pt x="9525" y="1052512"/>
                </a:cubicBezTo>
                <a:cubicBezTo>
                  <a:pt x="11430" y="1050608"/>
                  <a:pt x="9525" y="1041082"/>
                  <a:pt x="15240" y="1042035"/>
                </a:cubicBezTo>
                <a:cubicBezTo>
                  <a:pt x="15240" y="1025843"/>
                  <a:pt x="15240" y="1007745"/>
                  <a:pt x="15240" y="991552"/>
                </a:cubicBezTo>
                <a:cubicBezTo>
                  <a:pt x="16193" y="985838"/>
                  <a:pt x="9525" y="989648"/>
                  <a:pt x="9525" y="987742"/>
                </a:cubicBezTo>
                <a:cubicBezTo>
                  <a:pt x="8573" y="985838"/>
                  <a:pt x="11430" y="982980"/>
                  <a:pt x="11430" y="981075"/>
                </a:cubicBezTo>
                <a:cubicBezTo>
                  <a:pt x="13335" y="976312"/>
                  <a:pt x="8573" y="974407"/>
                  <a:pt x="9525" y="967740"/>
                </a:cubicBezTo>
                <a:cubicBezTo>
                  <a:pt x="20955" y="981075"/>
                  <a:pt x="9525" y="946785"/>
                  <a:pt x="20955" y="960120"/>
                </a:cubicBezTo>
                <a:cubicBezTo>
                  <a:pt x="22860" y="956310"/>
                  <a:pt x="20955" y="944880"/>
                  <a:pt x="24765" y="942023"/>
                </a:cubicBezTo>
                <a:cubicBezTo>
                  <a:pt x="24765" y="940118"/>
                  <a:pt x="31432" y="942023"/>
                  <a:pt x="31432" y="942023"/>
                </a:cubicBezTo>
                <a:cubicBezTo>
                  <a:pt x="31432" y="940118"/>
                  <a:pt x="26670" y="935355"/>
                  <a:pt x="27622" y="931545"/>
                </a:cubicBezTo>
                <a:cubicBezTo>
                  <a:pt x="40005" y="928688"/>
                  <a:pt x="38100" y="912495"/>
                  <a:pt x="49530" y="910590"/>
                </a:cubicBezTo>
                <a:cubicBezTo>
                  <a:pt x="49530" y="901065"/>
                  <a:pt x="59055" y="901065"/>
                  <a:pt x="58103" y="888682"/>
                </a:cubicBezTo>
                <a:cubicBezTo>
                  <a:pt x="63818" y="890587"/>
                  <a:pt x="63818" y="887730"/>
                  <a:pt x="63818" y="882968"/>
                </a:cubicBezTo>
                <a:cubicBezTo>
                  <a:pt x="81915" y="881063"/>
                  <a:pt x="97155" y="874395"/>
                  <a:pt x="95250" y="852488"/>
                </a:cubicBezTo>
                <a:cubicBezTo>
                  <a:pt x="106680" y="854393"/>
                  <a:pt x="97155" y="834390"/>
                  <a:pt x="106680" y="836295"/>
                </a:cubicBezTo>
                <a:cubicBezTo>
                  <a:pt x="106680" y="831532"/>
                  <a:pt x="106680" y="824865"/>
                  <a:pt x="106680" y="818198"/>
                </a:cubicBezTo>
                <a:cubicBezTo>
                  <a:pt x="113348" y="818198"/>
                  <a:pt x="113348" y="815340"/>
                  <a:pt x="120015" y="815340"/>
                </a:cubicBezTo>
                <a:cubicBezTo>
                  <a:pt x="124777" y="809625"/>
                  <a:pt x="130493" y="804862"/>
                  <a:pt x="135255" y="797243"/>
                </a:cubicBezTo>
                <a:cubicBezTo>
                  <a:pt x="137160" y="795338"/>
                  <a:pt x="138113" y="797243"/>
                  <a:pt x="138113" y="793433"/>
                </a:cubicBezTo>
                <a:cubicBezTo>
                  <a:pt x="138113" y="790575"/>
                  <a:pt x="146685" y="790575"/>
                  <a:pt x="144780" y="785813"/>
                </a:cubicBezTo>
                <a:cubicBezTo>
                  <a:pt x="158115" y="786765"/>
                  <a:pt x="160020" y="777240"/>
                  <a:pt x="171450" y="779145"/>
                </a:cubicBezTo>
                <a:cubicBezTo>
                  <a:pt x="167640" y="790575"/>
                  <a:pt x="185738" y="779145"/>
                  <a:pt x="180975" y="790575"/>
                </a:cubicBezTo>
                <a:cubicBezTo>
                  <a:pt x="187643" y="783907"/>
                  <a:pt x="212408" y="795338"/>
                  <a:pt x="212408" y="782002"/>
                </a:cubicBezTo>
                <a:cubicBezTo>
                  <a:pt x="225742" y="780098"/>
                  <a:pt x="239078" y="775335"/>
                  <a:pt x="245745" y="765810"/>
                </a:cubicBezTo>
                <a:cubicBezTo>
                  <a:pt x="250507" y="767715"/>
                  <a:pt x="253365" y="767715"/>
                  <a:pt x="255270" y="763905"/>
                </a:cubicBezTo>
                <a:cubicBezTo>
                  <a:pt x="260033" y="763905"/>
                  <a:pt x="261937" y="765810"/>
                  <a:pt x="266700" y="765810"/>
                </a:cubicBezTo>
                <a:cubicBezTo>
                  <a:pt x="273368" y="767715"/>
                  <a:pt x="280035" y="762000"/>
                  <a:pt x="284797" y="763905"/>
                </a:cubicBezTo>
                <a:cubicBezTo>
                  <a:pt x="284797" y="763905"/>
                  <a:pt x="286703" y="765810"/>
                  <a:pt x="288608" y="765810"/>
                </a:cubicBezTo>
                <a:cubicBezTo>
                  <a:pt x="295275" y="767715"/>
                  <a:pt x="307658" y="772478"/>
                  <a:pt x="322897" y="768668"/>
                </a:cubicBezTo>
                <a:cubicBezTo>
                  <a:pt x="327660" y="768668"/>
                  <a:pt x="338137" y="759143"/>
                  <a:pt x="344805" y="765810"/>
                </a:cubicBezTo>
                <a:cubicBezTo>
                  <a:pt x="349568" y="770573"/>
                  <a:pt x="347663" y="767715"/>
                  <a:pt x="356235" y="765810"/>
                </a:cubicBezTo>
                <a:cubicBezTo>
                  <a:pt x="356235" y="768668"/>
                  <a:pt x="360998" y="768668"/>
                  <a:pt x="359093" y="772478"/>
                </a:cubicBezTo>
                <a:cubicBezTo>
                  <a:pt x="359093" y="773430"/>
                  <a:pt x="352425" y="775335"/>
                  <a:pt x="352425" y="775335"/>
                </a:cubicBezTo>
                <a:cubicBezTo>
                  <a:pt x="352425" y="779145"/>
                  <a:pt x="356235" y="777240"/>
                  <a:pt x="356235" y="779145"/>
                </a:cubicBezTo>
                <a:cubicBezTo>
                  <a:pt x="357188" y="782002"/>
                  <a:pt x="352425" y="782002"/>
                  <a:pt x="352425" y="782002"/>
                </a:cubicBezTo>
                <a:cubicBezTo>
                  <a:pt x="354330" y="783907"/>
                  <a:pt x="356235" y="785813"/>
                  <a:pt x="356235" y="788670"/>
                </a:cubicBezTo>
                <a:cubicBezTo>
                  <a:pt x="356235" y="797243"/>
                  <a:pt x="350520" y="800100"/>
                  <a:pt x="359093" y="811530"/>
                </a:cubicBezTo>
                <a:cubicBezTo>
                  <a:pt x="360998" y="820102"/>
                  <a:pt x="363855" y="808673"/>
                  <a:pt x="368618" y="815340"/>
                </a:cubicBezTo>
                <a:cubicBezTo>
                  <a:pt x="367665" y="820102"/>
                  <a:pt x="374332" y="816293"/>
                  <a:pt x="374332" y="818198"/>
                </a:cubicBezTo>
                <a:cubicBezTo>
                  <a:pt x="375285" y="820102"/>
                  <a:pt x="374332" y="822960"/>
                  <a:pt x="374332" y="824865"/>
                </a:cubicBezTo>
                <a:cubicBezTo>
                  <a:pt x="377190" y="826770"/>
                  <a:pt x="383857" y="822960"/>
                  <a:pt x="383857" y="828675"/>
                </a:cubicBezTo>
                <a:cubicBezTo>
                  <a:pt x="393383" y="822960"/>
                  <a:pt x="400050" y="836295"/>
                  <a:pt x="405765" y="828675"/>
                </a:cubicBezTo>
                <a:cubicBezTo>
                  <a:pt x="408622" y="826770"/>
                  <a:pt x="406718" y="833437"/>
                  <a:pt x="408622" y="833437"/>
                </a:cubicBezTo>
                <a:cubicBezTo>
                  <a:pt x="413385" y="836295"/>
                  <a:pt x="417195" y="833437"/>
                  <a:pt x="423862" y="836295"/>
                </a:cubicBezTo>
                <a:cubicBezTo>
                  <a:pt x="424815" y="838200"/>
                  <a:pt x="424815" y="841057"/>
                  <a:pt x="426720" y="842963"/>
                </a:cubicBezTo>
                <a:cubicBezTo>
                  <a:pt x="428625" y="844868"/>
                  <a:pt x="431482" y="841057"/>
                  <a:pt x="433388" y="842963"/>
                </a:cubicBezTo>
                <a:cubicBezTo>
                  <a:pt x="436245" y="846773"/>
                  <a:pt x="438150" y="844868"/>
                  <a:pt x="441960" y="846773"/>
                </a:cubicBezTo>
                <a:cubicBezTo>
                  <a:pt x="442913" y="846773"/>
                  <a:pt x="444818" y="852488"/>
                  <a:pt x="444818" y="852488"/>
                </a:cubicBezTo>
                <a:cubicBezTo>
                  <a:pt x="446723" y="852488"/>
                  <a:pt x="451485" y="849630"/>
                  <a:pt x="454343" y="849630"/>
                </a:cubicBezTo>
                <a:cubicBezTo>
                  <a:pt x="453390" y="849630"/>
                  <a:pt x="456247" y="851535"/>
                  <a:pt x="458152" y="852488"/>
                </a:cubicBezTo>
                <a:cubicBezTo>
                  <a:pt x="460057" y="852488"/>
                  <a:pt x="461010" y="851535"/>
                  <a:pt x="462915" y="852488"/>
                </a:cubicBezTo>
                <a:cubicBezTo>
                  <a:pt x="464820" y="849630"/>
                  <a:pt x="467678" y="847725"/>
                  <a:pt x="469582" y="846773"/>
                </a:cubicBezTo>
                <a:cubicBezTo>
                  <a:pt x="469582" y="846773"/>
                  <a:pt x="474345" y="844868"/>
                  <a:pt x="472440" y="842963"/>
                </a:cubicBezTo>
                <a:cubicBezTo>
                  <a:pt x="464820" y="836295"/>
                  <a:pt x="481012" y="838200"/>
                  <a:pt x="482917" y="828675"/>
                </a:cubicBezTo>
                <a:cubicBezTo>
                  <a:pt x="490537" y="829628"/>
                  <a:pt x="490537" y="822008"/>
                  <a:pt x="501015" y="824865"/>
                </a:cubicBezTo>
                <a:cubicBezTo>
                  <a:pt x="502920" y="824865"/>
                  <a:pt x="502920" y="828675"/>
                  <a:pt x="503873" y="828675"/>
                </a:cubicBezTo>
                <a:cubicBezTo>
                  <a:pt x="507683" y="828675"/>
                  <a:pt x="512445" y="826770"/>
                  <a:pt x="515302" y="828675"/>
                </a:cubicBezTo>
                <a:cubicBezTo>
                  <a:pt x="517207" y="828675"/>
                  <a:pt x="521970" y="833437"/>
                  <a:pt x="521970" y="833437"/>
                </a:cubicBezTo>
                <a:cubicBezTo>
                  <a:pt x="523875" y="834390"/>
                  <a:pt x="527685" y="829628"/>
                  <a:pt x="530543" y="831532"/>
                </a:cubicBezTo>
                <a:cubicBezTo>
                  <a:pt x="532448" y="831532"/>
                  <a:pt x="530543" y="836295"/>
                  <a:pt x="530543" y="836295"/>
                </a:cubicBezTo>
                <a:cubicBezTo>
                  <a:pt x="533400" y="838200"/>
                  <a:pt x="539115" y="831532"/>
                  <a:pt x="543878" y="833437"/>
                </a:cubicBezTo>
                <a:cubicBezTo>
                  <a:pt x="545782" y="836295"/>
                  <a:pt x="537210" y="836295"/>
                  <a:pt x="537210" y="836295"/>
                </a:cubicBezTo>
                <a:cubicBezTo>
                  <a:pt x="539115" y="842963"/>
                  <a:pt x="558165" y="842963"/>
                  <a:pt x="568643" y="842963"/>
                </a:cubicBezTo>
                <a:cubicBezTo>
                  <a:pt x="566738" y="854393"/>
                  <a:pt x="593408" y="851535"/>
                  <a:pt x="598170" y="842963"/>
                </a:cubicBezTo>
                <a:cubicBezTo>
                  <a:pt x="601028" y="846773"/>
                  <a:pt x="614363" y="840105"/>
                  <a:pt x="618173" y="842963"/>
                </a:cubicBezTo>
                <a:cubicBezTo>
                  <a:pt x="621030" y="846773"/>
                  <a:pt x="618173" y="842963"/>
                  <a:pt x="622935" y="842963"/>
                </a:cubicBezTo>
                <a:cubicBezTo>
                  <a:pt x="629603" y="842963"/>
                  <a:pt x="632460" y="846773"/>
                  <a:pt x="639127" y="846773"/>
                </a:cubicBezTo>
                <a:cubicBezTo>
                  <a:pt x="643890" y="844868"/>
                  <a:pt x="647700" y="841057"/>
                  <a:pt x="654368" y="840105"/>
                </a:cubicBezTo>
                <a:cubicBezTo>
                  <a:pt x="655320" y="833437"/>
                  <a:pt x="655320" y="822960"/>
                  <a:pt x="663893" y="822008"/>
                </a:cubicBezTo>
                <a:cubicBezTo>
                  <a:pt x="663893" y="816293"/>
                  <a:pt x="659130" y="815340"/>
                  <a:pt x="661035" y="809625"/>
                </a:cubicBezTo>
                <a:cubicBezTo>
                  <a:pt x="670560" y="809625"/>
                  <a:pt x="668655" y="790575"/>
                  <a:pt x="679133" y="800100"/>
                </a:cubicBezTo>
                <a:cubicBezTo>
                  <a:pt x="680085" y="788670"/>
                  <a:pt x="675323" y="785813"/>
                  <a:pt x="665798" y="785813"/>
                </a:cubicBezTo>
                <a:cubicBezTo>
                  <a:pt x="668655" y="782002"/>
                  <a:pt x="668655" y="777240"/>
                  <a:pt x="668655" y="772478"/>
                </a:cubicBezTo>
                <a:cubicBezTo>
                  <a:pt x="665798" y="763905"/>
                  <a:pt x="647700" y="768668"/>
                  <a:pt x="643890" y="761048"/>
                </a:cubicBezTo>
                <a:cubicBezTo>
                  <a:pt x="639127" y="763905"/>
                  <a:pt x="629603" y="762000"/>
                  <a:pt x="625793" y="768668"/>
                </a:cubicBezTo>
                <a:cubicBezTo>
                  <a:pt x="622935" y="770573"/>
                  <a:pt x="624840" y="763905"/>
                  <a:pt x="622935" y="763905"/>
                </a:cubicBezTo>
                <a:cubicBezTo>
                  <a:pt x="618173" y="761048"/>
                  <a:pt x="607695" y="765810"/>
                  <a:pt x="601028" y="763905"/>
                </a:cubicBezTo>
                <a:cubicBezTo>
                  <a:pt x="598170" y="765810"/>
                  <a:pt x="598170" y="770573"/>
                  <a:pt x="593408" y="768668"/>
                </a:cubicBezTo>
                <a:cubicBezTo>
                  <a:pt x="582930" y="770573"/>
                  <a:pt x="586740" y="757238"/>
                  <a:pt x="571500" y="761048"/>
                </a:cubicBezTo>
                <a:cubicBezTo>
                  <a:pt x="571500" y="754380"/>
                  <a:pt x="566738" y="754380"/>
                  <a:pt x="568643" y="747712"/>
                </a:cubicBezTo>
                <a:cubicBezTo>
                  <a:pt x="564833" y="749618"/>
                  <a:pt x="563880" y="747712"/>
                  <a:pt x="561975" y="743903"/>
                </a:cubicBezTo>
                <a:cubicBezTo>
                  <a:pt x="560070" y="741045"/>
                  <a:pt x="555307" y="739140"/>
                  <a:pt x="550545" y="739140"/>
                </a:cubicBezTo>
                <a:cubicBezTo>
                  <a:pt x="555307" y="731520"/>
                  <a:pt x="551497" y="713423"/>
                  <a:pt x="550545" y="704850"/>
                </a:cubicBezTo>
                <a:cubicBezTo>
                  <a:pt x="541973" y="709613"/>
                  <a:pt x="532448" y="700088"/>
                  <a:pt x="530543" y="714375"/>
                </a:cubicBezTo>
                <a:cubicBezTo>
                  <a:pt x="521970" y="709613"/>
                  <a:pt x="521018" y="716280"/>
                  <a:pt x="512445" y="711518"/>
                </a:cubicBezTo>
                <a:cubicBezTo>
                  <a:pt x="514350" y="714375"/>
                  <a:pt x="512445" y="716280"/>
                  <a:pt x="509587" y="718185"/>
                </a:cubicBezTo>
                <a:cubicBezTo>
                  <a:pt x="512445" y="719137"/>
                  <a:pt x="514350" y="721043"/>
                  <a:pt x="515302" y="722948"/>
                </a:cubicBezTo>
                <a:cubicBezTo>
                  <a:pt x="517207" y="725805"/>
                  <a:pt x="515302" y="731520"/>
                  <a:pt x="521970" y="729615"/>
                </a:cubicBezTo>
                <a:cubicBezTo>
                  <a:pt x="519112" y="739140"/>
                  <a:pt x="519112" y="736283"/>
                  <a:pt x="525780" y="742950"/>
                </a:cubicBezTo>
                <a:cubicBezTo>
                  <a:pt x="527685" y="749618"/>
                  <a:pt x="521018" y="745807"/>
                  <a:pt x="519112" y="747712"/>
                </a:cubicBezTo>
                <a:cubicBezTo>
                  <a:pt x="519112" y="749618"/>
                  <a:pt x="514350" y="759143"/>
                  <a:pt x="512445" y="757238"/>
                </a:cubicBezTo>
                <a:cubicBezTo>
                  <a:pt x="505778" y="750570"/>
                  <a:pt x="512445" y="765810"/>
                  <a:pt x="501015" y="763905"/>
                </a:cubicBezTo>
                <a:cubicBezTo>
                  <a:pt x="499110" y="761048"/>
                  <a:pt x="497205" y="757238"/>
                  <a:pt x="494347" y="757238"/>
                </a:cubicBezTo>
                <a:cubicBezTo>
                  <a:pt x="492443" y="752475"/>
                  <a:pt x="497205" y="750570"/>
                  <a:pt x="501015" y="750570"/>
                </a:cubicBezTo>
                <a:cubicBezTo>
                  <a:pt x="496253" y="745807"/>
                  <a:pt x="485775" y="742950"/>
                  <a:pt x="494347" y="736283"/>
                </a:cubicBezTo>
                <a:cubicBezTo>
                  <a:pt x="490537" y="734377"/>
                  <a:pt x="484822" y="737235"/>
                  <a:pt x="482917" y="736283"/>
                </a:cubicBezTo>
                <a:cubicBezTo>
                  <a:pt x="479108" y="734377"/>
                  <a:pt x="487680" y="732473"/>
                  <a:pt x="487680" y="732473"/>
                </a:cubicBezTo>
                <a:cubicBezTo>
                  <a:pt x="487680" y="732473"/>
                  <a:pt x="481012" y="724852"/>
                  <a:pt x="472440" y="721043"/>
                </a:cubicBezTo>
                <a:cubicBezTo>
                  <a:pt x="474345" y="706755"/>
                  <a:pt x="466725" y="702945"/>
                  <a:pt x="466725" y="689610"/>
                </a:cubicBezTo>
                <a:cubicBezTo>
                  <a:pt x="467678" y="684848"/>
                  <a:pt x="460057" y="688657"/>
                  <a:pt x="458152" y="686753"/>
                </a:cubicBezTo>
                <a:cubicBezTo>
                  <a:pt x="456247" y="684848"/>
                  <a:pt x="462915" y="681990"/>
                  <a:pt x="461010" y="680085"/>
                </a:cubicBezTo>
                <a:cubicBezTo>
                  <a:pt x="454343" y="675323"/>
                  <a:pt x="453390" y="681990"/>
                  <a:pt x="448628" y="676275"/>
                </a:cubicBezTo>
                <a:cubicBezTo>
                  <a:pt x="448628" y="676275"/>
                  <a:pt x="451485" y="673418"/>
                  <a:pt x="451485" y="671513"/>
                </a:cubicBezTo>
                <a:cubicBezTo>
                  <a:pt x="449580" y="668655"/>
                  <a:pt x="448628" y="675323"/>
                  <a:pt x="448628" y="675323"/>
                </a:cubicBezTo>
                <a:cubicBezTo>
                  <a:pt x="444818" y="675323"/>
                  <a:pt x="446723" y="670560"/>
                  <a:pt x="444818" y="668655"/>
                </a:cubicBezTo>
                <a:cubicBezTo>
                  <a:pt x="433388" y="670560"/>
                  <a:pt x="433388" y="660082"/>
                  <a:pt x="420053" y="661987"/>
                </a:cubicBezTo>
                <a:cubicBezTo>
                  <a:pt x="420053" y="658178"/>
                  <a:pt x="417195" y="658178"/>
                  <a:pt x="415290" y="655320"/>
                </a:cubicBezTo>
                <a:cubicBezTo>
                  <a:pt x="413385" y="655320"/>
                  <a:pt x="415290" y="650558"/>
                  <a:pt x="415290" y="650558"/>
                </a:cubicBezTo>
                <a:cubicBezTo>
                  <a:pt x="413385" y="648652"/>
                  <a:pt x="408622" y="650558"/>
                  <a:pt x="408622" y="650558"/>
                </a:cubicBezTo>
                <a:cubicBezTo>
                  <a:pt x="408622" y="648652"/>
                  <a:pt x="408622" y="637223"/>
                  <a:pt x="405765" y="640080"/>
                </a:cubicBezTo>
                <a:cubicBezTo>
                  <a:pt x="403860" y="643890"/>
                  <a:pt x="401955" y="640080"/>
                  <a:pt x="399097" y="637223"/>
                </a:cubicBezTo>
                <a:cubicBezTo>
                  <a:pt x="399097" y="635318"/>
                  <a:pt x="395287" y="635318"/>
                  <a:pt x="395287" y="630555"/>
                </a:cubicBezTo>
                <a:cubicBezTo>
                  <a:pt x="385763" y="632460"/>
                  <a:pt x="387668" y="635318"/>
                  <a:pt x="377190" y="630555"/>
                </a:cubicBezTo>
                <a:cubicBezTo>
                  <a:pt x="374332" y="632460"/>
                  <a:pt x="375285" y="637223"/>
                  <a:pt x="372428" y="637223"/>
                </a:cubicBezTo>
                <a:cubicBezTo>
                  <a:pt x="368618" y="645795"/>
                  <a:pt x="377190" y="643890"/>
                  <a:pt x="377190" y="650558"/>
                </a:cubicBezTo>
                <a:cubicBezTo>
                  <a:pt x="377190" y="652463"/>
                  <a:pt x="381953" y="657225"/>
                  <a:pt x="383857" y="658178"/>
                </a:cubicBezTo>
                <a:cubicBezTo>
                  <a:pt x="385763" y="660082"/>
                  <a:pt x="387668" y="661987"/>
                  <a:pt x="390525" y="661987"/>
                </a:cubicBezTo>
                <a:cubicBezTo>
                  <a:pt x="385763" y="671513"/>
                  <a:pt x="395287" y="670560"/>
                  <a:pt x="399097" y="675323"/>
                </a:cubicBezTo>
                <a:cubicBezTo>
                  <a:pt x="400050" y="675323"/>
                  <a:pt x="401955" y="686753"/>
                  <a:pt x="405765" y="682943"/>
                </a:cubicBezTo>
                <a:cubicBezTo>
                  <a:pt x="410528" y="678180"/>
                  <a:pt x="405765" y="684848"/>
                  <a:pt x="408622" y="686753"/>
                </a:cubicBezTo>
                <a:cubicBezTo>
                  <a:pt x="411480" y="689610"/>
                  <a:pt x="418148" y="688657"/>
                  <a:pt x="420053" y="696277"/>
                </a:cubicBezTo>
                <a:cubicBezTo>
                  <a:pt x="424815" y="693420"/>
                  <a:pt x="426720" y="698182"/>
                  <a:pt x="426720" y="698182"/>
                </a:cubicBezTo>
                <a:cubicBezTo>
                  <a:pt x="428625" y="700088"/>
                  <a:pt x="431482" y="696277"/>
                  <a:pt x="429578" y="696277"/>
                </a:cubicBezTo>
                <a:cubicBezTo>
                  <a:pt x="433388" y="696277"/>
                  <a:pt x="435293" y="704850"/>
                  <a:pt x="436245" y="698182"/>
                </a:cubicBezTo>
                <a:cubicBezTo>
                  <a:pt x="442913" y="698182"/>
                  <a:pt x="435293" y="713423"/>
                  <a:pt x="444818" y="707708"/>
                </a:cubicBezTo>
                <a:cubicBezTo>
                  <a:pt x="444818" y="714375"/>
                  <a:pt x="431482" y="709613"/>
                  <a:pt x="426720" y="711518"/>
                </a:cubicBezTo>
                <a:cubicBezTo>
                  <a:pt x="428625" y="714375"/>
                  <a:pt x="431482" y="713423"/>
                  <a:pt x="433388" y="718185"/>
                </a:cubicBezTo>
                <a:cubicBezTo>
                  <a:pt x="435293" y="722948"/>
                  <a:pt x="428625" y="732473"/>
                  <a:pt x="433388" y="732473"/>
                </a:cubicBezTo>
                <a:cubicBezTo>
                  <a:pt x="429578" y="737235"/>
                  <a:pt x="423862" y="737235"/>
                  <a:pt x="417195" y="739140"/>
                </a:cubicBezTo>
                <a:cubicBezTo>
                  <a:pt x="421958" y="737235"/>
                  <a:pt x="418148" y="725805"/>
                  <a:pt x="423862" y="725805"/>
                </a:cubicBezTo>
                <a:cubicBezTo>
                  <a:pt x="421958" y="724852"/>
                  <a:pt x="421958" y="718185"/>
                  <a:pt x="417195" y="718185"/>
                </a:cubicBezTo>
                <a:cubicBezTo>
                  <a:pt x="413385" y="716280"/>
                  <a:pt x="420053" y="713423"/>
                  <a:pt x="411480" y="707708"/>
                </a:cubicBezTo>
                <a:cubicBezTo>
                  <a:pt x="408622" y="706755"/>
                  <a:pt x="401955" y="706755"/>
                  <a:pt x="401955" y="698182"/>
                </a:cubicBezTo>
                <a:cubicBezTo>
                  <a:pt x="388620" y="701040"/>
                  <a:pt x="387668" y="693420"/>
                  <a:pt x="377190" y="693420"/>
                </a:cubicBezTo>
                <a:cubicBezTo>
                  <a:pt x="375285" y="684848"/>
                  <a:pt x="370522" y="681990"/>
                  <a:pt x="365760" y="675323"/>
                </a:cubicBezTo>
                <a:cubicBezTo>
                  <a:pt x="363855" y="671513"/>
                  <a:pt x="362903" y="675323"/>
                  <a:pt x="362903" y="671513"/>
                </a:cubicBezTo>
                <a:cubicBezTo>
                  <a:pt x="362903" y="666750"/>
                  <a:pt x="357188" y="670560"/>
                  <a:pt x="356235" y="668655"/>
                </a:cubicBezTo>
                <a:cubicBezTo>
                  <a:pt x="356235" y="666750"/>
                  <a:pt x="357188" y="661987"/>
                  <a:pt x="356235" y="661987"/>
                </a:cubicBezTo>
                <a:cubicBezTo>
                  <a:pt x="352425" y="660082"/>
                  <a:pt x="347663" y="663893"/>
                  <a:pt x="344805" y="661987"/>
                </a:cubicBezTo>
                <a:cubicBezTo>
                  <a:pt x="342900" y="660082"/>
                  <a:pt x="349568" y="658178"/>
                  <a:pt x="350520" y="658178"/>
                </a:cubicBezTo>
                <a:cubicBezTo>
                  <a:pt x="345757" y="652463"/>
                  <a:pt x="327660" y="652463"/>
                  <a:pt x="320040" y="655320"/>
                </a:cubicBezTo>
                <a:cubicBezTo>
                  <a:pt x="318135" y="658178"/>
                  <a:pt x="324803" y="660082"/>
                  <a:pt x="326707" y="658178"/>
                </a:cubicBezTo>
                <a:cubicBezTo>
                  <a:pt x="322897" y="663893"/>
                  <a:pt x="320993" y="660082"/>
                  <a:pt x="316230" y="661987"/>
                </a:cubicBezTo>
                <a:cubicBezTo>
                  <a:pt x="309562" y="664845"/>
                  <a:pt x="309562" y="675323"/>
                  <a:pt x="304800" y="675323"/>
                </a:cubicBezTo>
                <a:cubicBezTo>
                  <a:pt x="291465" y="673418"/>
                  <a:pt x="288608" y="663893"/>
                  <a:pt x="273368" y="664845"/>
                </a:cubicBezTo>
                <a:cubicBezTo>
                  <a:pt x="268605" y="666750"/>
                  <a:pt x="270510" y="675323"/>
                  <a:pt x="260033" y="671513"/>
                </a:cubicBezTo>
                <a:cubicBezTo>
                  <a:pt x="260033" y="678180"/>
                  <a:pt x="260033" y="684848"/>
                  <a:pt x="260033" y="693420"/>
                </a:cubicBezTo>
                <a:cubicBezTo>
                  <a:pt x="252412" y="696277"/>
                  <a:pt x="232410" y="693420"/>
                  <a:pt x="237172" y="711518"/>
                </a:cubicBezTo>
                <a:cubicBezTo>
                  <a:pt x="216218" y="706755"/>
                  <a:pt x="232410" y="722948"/>
                  <a:pt x="214313" y="722948"/>
                </a:cubicBezTo>
                <a:cubicBezTo>
                  <a:pt x="214313" y="727710"/>
                  <a:pt x="225742" y="734377"/>
                  <a:pt x="217170" y="736283"/>
                </a:cubicBezTo>
                <a:cubicBezTo>
                  <a:pt x="217170" y="745807"/>
                  <a:pt x="212408" y="736283"/>
                  <a:pt x="205740" y="743903"/>
                </a:cubicBezTo>
                <a:cubicBezTo>
                  <a:pt x="205740" y="749618"/>
                  <a:pt x="205740" y="750570"/>
                  <a:pt x="209550" y="750570"/>
                </a:cubicBezTo>
                <a:cubicBezTo>
                  <a:pt x="209550" y="757238"/>
                  <a:pt x="198120" y="752475"/>
                  <a:pt x="192405" y="754380"/>
                </a:cubicBezTo>
                <a:cubicBezTo>
                  <a:pt x="189548" y="754380"/>
                  <a:pt x="189548" y="762000"/>
                  <a:pt x="187643" y="763905"/>
                </a:cubicBezTo>
                <a:cubicBezTo>
                  <a:pt x="178117" y="767715"/>
                  <a:pt x="161925" y="761048"/>
                  <a:pt x="153353" y="772478"/>
                </a:cubicBezTo>
                <a:cubicBezTo>
                  <a:pt x="149542" y="768668"/>
                  <a:pt x="146685" y="763905"/>
                  <a:pt x="144780" y="761048"/>
                </a:cubicBezTo>
                <a:cubicBezTo>
                  <a:pt x="130493" y="757238"/>
                  <a:pt x="115253" y="763905"/>
                  <a:pt x="110490" y="761048"/>
                </a:cubicBezTo>
                <a:cubicBezTo>
                  <a:pt x="112395" y="749618"/>
                  <a:pt x="117157" y="736283"/>
                  <a:pt x="106680" y="729615"/>
                </a:cubicBezTo>
                <a:cubicBezTo>
                  <a:pt x="105727" y="724852"/>
                  <a:pt x="112395" y="722948"/>
                  <a:pt x="113348" y="718185"/>
                </a:cubicBezTo>
                <a:cubicBezTo>
                  <a:pt x="115253" y="707708"/>
                  <a:pt x="110490" y="700088"/>
                  <a:pt x="117157" y="693420"/>
                </a:cubicBezTo>
                <a:cubicBezTo>
                  <a:pt x="113348" y="686753"/>
                  <a:pt x="115253" y="676275"/>
                  <a:pt x="106680" y="675323"/>
                </a:cubicBezTo>
                <a:cubicBezTo>
                  <a:pt x="108585" y="671513"/>
                  <a:pt x="115253" y="671513"/>
                  <a:pt x="113348" y="664845"/>
                </a:cubicBezTo>
                <a:cubicBezTo>
                  <a:pt x="121920" y="666750"/>
                  <a:pt x="140017" y="658178"/>
                  <a:pt x="138113" y="671513"/>
                </a:cubicBezTo>
                <a:cubicBezTo>
                  <a:pt x="144780" y="664845"/>
                  <a:pt x="174308" y="678180"/>
                  <a:pt x="180975" y="671513"/>
                </a:cubicBezTo>
                <a:cubicBezTo>
                  <a:pt x="184785" y="668655"/>
                  <a:pt x="182880" y="670560"/>
                  <a:pt x="187643" y="671513"/>
                </a:cubicBezTo>
                <a:cubicBezTo>
                  <a:pt x="185738" y="671513"/>
                  <a:pt x="189548" y="666750"/>
                  <a:pt x="191453" y="668655"/>
                </a:cubicBezTo>
                <a:cubicBezTo>
                  <a:pt x="191453" y="668655"/>
                  <a:pt x="191453" y="671513"/>
                  <a:pt x="191453" y="671513"/>
                </a:cubicBezTo>
                <a:cubicBezTo>
                  <a:pt x="199072" y="668655"/>
                  <a:pt x="204787" y="664845"/>
                  <a:pt x="205740" y="655320"/>
                </a:cubicBezTo>
                <a:cubicBezTo>
                  <a:pt x="205740" y="652463"/>
                  <a:pt x="214313" y="635318"/>
                  <a:pt x="205740" y="628650"/>
                </a:cubicBezTo>
                <a:cubicBezTo>
                  <a:pt x="200978" y="623888"/>
                  <a:pt x="207645" y="623888"/>
                  <a:pt x="202883" y="616268"/>
                </a:cubicBezTo>
                <a:cubicBezTo>
                  <a:pt x="202883" y="612457"/>
                  <a:pt x="198120" y="614363"/>
                  <a:pt x="192405" y="612457"/>
                </a:cubicBezTo>
                <a:cubicBezTo>
                  <a:pt x="194310" y="610552"/>
                  <a:pt x="196215" y="607695"/>
                  <a:pt x="196215" y="603885"/>
                </a:cubicBezTo>
                <a:cubicBezTo>
                  <a:pt x="192405" y="601028"/>
                  <a:pt x="191453" y="607695"/>
                  <a:pt x="191453" y="607695"/>
                </a:cubicBezTo>
                <a:cubicBezTo>
                  <a:pt x="185738" y="605790"/>
                  <a:pt x="189548" y="602932"/>
                  <a:pt x="187643" y="601028"/>
                </a:cubicBezTo>
                <a:cubicBezTo>
                  <a:pt x="184785" y="599123"/>
                  <a:pt x="176212" y="599123"/>
                  <a:pt x="171450" y="597218"/>
                </a:cubicBezTo>
                <a:cubicBezTo>
                  <a:pt x="171450" y="597218"/>
                  <a:pt x="171450" y="594360"/>
                  <a:pt x="167640" y="594360"/>
                </a:cubicBezTo>
                <a:cubicBezTo>
                  <a:pt x="164783" y="594360"/>
                  <a:pt x="162878" y="594360"/>
                  <a:pt x="162878" y="591503"/>
                </a:cubicBezTo>
                <a:cubicBezTo>
                  <a:pt x="160020" y="582930"/>
                  <a:pt x="169545" y="587693"/>
                  <a:pt x="167640" y="587693"/>
                </a:cubicBezTo>
                <a:cubicBezTo>
                  <a:pt x="178117" y="585788"/>
                  <a:pt x="184785" y="579120"/>
                  <a:pt x="202883" y="582930"/>
                </a:cubicBezTo>
                <a:cubicBezTo>
                  <a:pt x="204787" y="576262"/>
                  <a:pt x="200978" y="576262"/>
                  <a:pt x="196215" y="576262"/>
                </a:cubicBezTo>
                <a:cubicBezTo>
                  <a:pt x="199072" y="567690"/>
                  <a:pt x="209550" y="576262"/>
                  <a:pt x="214313" y="576262"/>
                </a:cubicBezTo>
                <a:cubicBezTo>
                  <a:pt x="217170" y="576262"/>
                  <a:pt x="223838" y="569595"/>
                  <a:pt x="223838" y="576262"/>
                </a:cubicBezTo>
                <a:cubicBezTo>
                  <a:pt x="230505" y="571500"/>
                  <a:pt x="230505" y="561023"/>
                  <a:pt x="241935" y="561023"/>
                </a:cubicBezTo>
                <a:cubicBezTo>
                  <a:pt x="239078" y="549593"/>
                  <a:pt x="250507" y="555307"/>
                  <a:pt x="248602" y="544830"/>
                </a:cubicBezTo>
                <a:cubicBezTo>
                  <a:pt x="255270" y="544830"/>
                  <a:pt x="260033" y="544830"/>
                  <a:pt x="266700" y="544830"/>
                </a:cubicBezTo>
                <a:cubicBezTo>
                  <a:pt x="266700" y="541973"/>
                  <a:pt x="263843" y="542925"/>
                  <a:pt x="260033" y="541973"/>
                </a:cubicBezTo>
                <a:cubicBezTo>
                  <a:pt x="261937" y="537210"/>
                  <a:pt x="270510" y="540068"/>
                  <a:pt x="266700" y="530543"/>
                </a:cubicBezTo>
                <a:cubicBezTo>
                  <a:pt x="275273" y="530543"/>
                  <a:pt x="273368" y="535305"/>
                  <a:pt x="280035" y="530543"/>
                </a:cubicBezTo>
                <a:cubicBezTo>
                  <a:pt x="271463" y="513397"/>
                  <a:pt x="284797" y="520065"/>
                  <a:pt x="284797" y="505778"/>
                </a:cubicBezTo>
                <a:cubicBezTo>
                  <a:pt x="289560" y="505778"/>
                  <a:pt x="293370" y="506730"/>
                  <a:pt x="298133" y="505778"/>
                </a:cubicBezTo>
                <a:cubicBezTo>
                  <a:pt x="301943" y="503873"/>
                  <a:pt x="301943" y="501015"/>
                  <a:pt x="304800" y="499110"/>
                </a:cubicBezTo>
                <a:cubicBezTo>
                  <a:pt x="307658" y="497205"/>
                  <a:pt x="306705" y="501968"/>
                  <a:pt x="306705" y="501968"/>
                </a:cubicBezTo>
                <a:cubicBezTo>
                  <a:pt x="311468" y="503873"/>
                  <a:pt x="309562" y="499110"/>
                  <a:pt x="309562" y="499110"/>
                </a:cubicBezTo>
                <a:cubicBezTo>
                  <a:pt x="313372" y="499110"/>
                  <a:pt x="320040" y="501015"/>
                  <a:pt x="322897" y="499110"/>
                </a:cubicBezTo>
                <a:cubicBezTo>
                  <a:pt x="326707" y="499110"/>
                  <a:pt x="327660" y="488632"/>
                  <a:pt x="334328" y="494347"/>
                </a:cubicBezTo>
                <a:cubicBezTo>
                  <a:pt x="334328" y="485775"/>
                  <a:pt x="324803" y="487680"/>
                  <a:pt x="326707" y="477203"/>
                </a:cubicBezTo>
                <a:cubicBezTo>
                  <a:pt x="334328" y="476250"/>
                  <a:pt x="329565" y="474345"/>
                  <a:pt x="327660" y="462915"/>
                </a:cubicBezTo>
                <a:cubicBezTo>
                  <a:pt x="327660" y="454343"/>
                  <a:pt x="332423" y="449580"/>
                  <a:pt x="331470" y="441007"/>
                </a:cubicBezTo>
                <a:cubicBezTo>
                  <a:pt x="336233" y="441007"/>
                  <a:pt x="339090" y="441007"/>
                  <a:pt x="344805" y="441007"/>
                </a:cubicBezTo>
                <a:cubicBezTo>
                  <a:pt x="352425" y="441007"/>
                  <a:pt x="336233" y="433388"/>
                  <a:pt x="350520" y="434340"/>
                </a:cubicBezTo>
                <a:cubicBezTo>
                  <a:pt x="350520" y="438150"/>
                  <a:pt x="354330" y="438150"/>
                  <a:pt x="356235" y="438150"/>
                </a:cubicBezTo>
                <a:cubicBezTo>
                  <a:pt x="350520" y="444818"/>
                  <a:pt x="350520" y="438150"/>
                  <a:pt x="352425" y="447675"/>
                </a:cubicBezTo>
                <a:cubicBezTo>
                  <a:pt x="354330" y="452437"/>
                  <a:pt x="352425" y="458152"/>
                  <a:pt x="359093" y="456247"/>
                </a:cubicBezTo>
                <a:cubicBezTo>
                  <a:pt x="359093" y="461010"/>
                  <a:pt x="359093" y="463868"/>
                  <a:pt x="356235" y="465772"/>
                </a:cubicBezTo>
                <a:cubicBezTo>
                  <a:pt x="356235" y="470535"/>
                  <a:pt x="368618" y="461010"/>
                  <a:pt x="374332" y="469582"/>
                </a:cubicBezTo>
                <a:cubicBezTo>
                  <a:pt x="372428" y="477203"/>
                  <a:pt x="354330" y="470535"/>
                  <a:pt x="352425" y="481012"/>
                </a:cubicBezTo>
                <a:cubicBezTo>
                  <a:pt x="350520" y="487680"/>
                  <a:pt x="360998" y="488632"/>
                  <a:pt x="362903" y="490537"/>
                </a:cubicBezTo>
                <a:cubicBezTo>
                  <a:pt x="365760" y="492443"/>
                  <a:pt x="365760" y="497205"/>
                  <a:pt x="372428" y="495300"/>
                </a:cubicBezTo>
                <a:cubicBezTo>
                  <a:pt x="368618" y="490537"/>
                  <a:pt x="360998" y="490537"/>
                  <a:pt x="374332" y="490537"/>
                </a:cubicBezTo>
                <a:cubicBezTo>
                  <a:pt x="379095" y="490537"/>
                  <a:pt x="383857" y="488632"/>
                  <a:pt x="387668" y="490537"/>
                </a:cubicBezTo>
                <a:cubicBezTo>
                  <a:pt x="392430" y="490537"/>
                  <a:pt x="393383" y="494347"/>
                  <a:pt x="399097" y="494347"/>
                </a:cubicBezTo>
                <a:cubicBezTo>
                  <a:pt x="406718" y="494347"/>
                  <a:pt x="408622" y="487680"/>
                  <a:pt x="417195" y="490537"/>
                </a:cubicBezTo>
                <a:cubicBezTo>
                  <a:pt x="418148" y="490537"/>
                  <a:pt x="428625" y="495300"/>
                  <a:pt x="433388" y="490537"/>
                </a:cubicBezTo>
                <a:cubicBezTo>
                  <a:pt x="433388" y="490537"/>
                  <a:pt x="433388" y="487680"/>
                  <a:pt x="433388" y="487680"/>
                </a:cubicBezTo>
                <a:cubicBezTo>
                  <a:pt x="441960" y="483870"/>
                  <a:pt x="451485" y="487680"/>
                  <a:pt x="454343" y="481012"/>
                </a:cubicBezTo>
                <a:cubicBezTo>
                  <a:pt x="466725" y="494347"/>
                  <a:pt x="474345" y="470535"/>
                  <a:pt x="482917" y="477203"/>
                </a:cubicBezTo>
                <a:cubicBezTo>
                  <a:pt x="482917" y="474345"/>
                  <a:pt x="482917" y="469582"/>
                  <a:pt x="482917" y="465772"/>
                </a:cubicBezTo>
                <a:cubicBezTo>
                  <a:pt x="487680" y="467678"/>
                  <a:pt x="487680" y="462915"/>
                  <a:pt x="487680" y="459105"/>
                </a:cubicBezTo>
                <a:cubicBezTo>
                  <a:pt x="487680" y="459105"/>
                  <a:pt x="490537" y="451485"/>
                  <a:pt x="490537" y="449580"/>
                </a:cubicBezTo>
                <a:cubicBezTo>
                  <a:pt x="494347" y="447675"/>
                  <a:pt x="490537" y="447675"/>
                  <a:pt x="490537" y="441007"/>
                </a:cubicBezTo>
                <a:cubicBezTo>
                  <a:pt x="497205" y="441007"/>
                  <a:pt x="502920" y="440055"/>
                  <a:pt x="503873" y="434340"/>
                </a:cubicBezTo>
                <a:cubicBezTo>
                  <a:pt x="507683" y="434340"/>
                  <a:pt x="505778" y="438150"/>
                  <a:pt x="507683" y="441007"/>
                </a:cubicBezTo>
                <a:cubicBezTo>
                  <a:pt x="509587" y="438150"/>
                  <a:pt x="514350" y="438150"/>
                  <a:pt x="519112" y="438150"/>
                </a:cubicBezTo>
                <a:cubicBezTo>
                  <a:pt x="521970" y="438150"/>
                  <a:pt x="521018" y="431482"/>
                  <a:pt x="525780" y="431482"/>
                </a:cubicBezTo>
                <a:cubicBezTo>
                  <a:pt x="525780" y="424815"/>
                  <a:pt x="523875" y="420053"/>
                  <a:pt x="519112" y="420053"/>
                </a:cubicBezTo>
                <a:cubicBezTo>
                  <a:pt x="521018" y="416243"/>
                  <a:pt x="521970" y="413385"/>
                  <a:pt x="521970" y="406718"/>
                </a:cubicBezTo>
                <a:cubicBezTo>
                  <a:pt x="528638" y="408622"/>
                  <a:pt x="532448" y="406718"/>
                  <a:pt x="530543" y="401955"/>
                </a:cubicBezTo>
                <a:cubicBezTo>
                  <a:pt x="539115" y="408622"/>
                  <a:pt x="540068" y="397193"/>
                  <a:pt x="551497" y="401955"/>
                </a:cubicBezTo>
                <a:cubicBezTo>
                  <a:pt x="553403" y="401955"/>
                  <a:pt x="557213" y="404813"/>
                  <a:pt x="555307" y="404813"/>
                </a:cubicBezTo>
                <a:cubicBezTo>
                  <a:pt x="558165" y="404813"/>
                  <a:pt x="558165" y="401955"/>
                  <a:pt x="561975" y="401955"/>
                </a:cubicBezTo>
                <a:cubicBezTo>
                  <a:pt x="564833" y="400050"/>
                  <a:pt x="568643" y="403860"/>
                  <a:pt x="568643" y="404813"/>
                </a:cubicBezTo>
                <a:cubicBezTo>
                  <a:pt x="571500" y="403860"/>
                  <a:pt x="568643" y="400050"/>
                  <a:pt x="571500" y="398145"/>
                </a:cubicBezTo>
                <a:cubicBezTo>
                  <a:pt x="573405" y="397193"/>
                  <a:pt x="576262" y="398145"/>
                  <a:pt x="576262" y="398145"/>
                </a:cubicBezTo>
                <a:cubicBezTo>
                  <a:pt x="581978" y="395287"/>
                  <a:pt x="581978" y="388620"/>
                  <a:pt x="589598" y="391478"/>
                </a:cubicBezTo>
                <a:cubicBezTo>
                  <a:pt x="584835" y="388620"/>
                  <a:pt x="588645" y="377190"/>
                  <a:pt x="580072" y="377190"/>
                </a:cubicBezTo>
                <a:cubicBezTo>
                  <a:pt x="575310" y="372428"/>
                  <a:pt x="575310" y="381953"/>
                  <a:pt x="575310" y="381953"/>
                </a:cubicBezTo>
                <a:cubicBezTo>
                  <a:pt x="571500" y="383857"/>
                  <a:pt x="570548" y="379095"/>
                  <a:pt x="568643" y="380047"/>
                </a:cubicBezTo>
                <a:cubicBezTo>
                  <a:pt x="566738" y="380047"/>
                  <a:pt x="563880" y="381953"/>
                  <a:pt x="564833" y="381953"/>
                </a:cubicBezTo>
                <a:cubicBezTo>
                  <a:pt x="561975" y="381953"/>
                  <a:pt x="561975" y="379095"/>
                  <a:pt x="558165" y="380047"/>
                </a:cubicBezTo>
                <a:cubicBezTo>
                  <a:pt x="553403" y="380047"/>
                  <a:pt x="550545" y="385763"/>
                  <a:pt x="543878" y="381953"/>
                </a:cubicBezTo>
                <a:cubicBezTo>
                  <a:pt x="540068" y="381953"/>
                  <a:pt x="540068" y="386715"/>
                  <a:pt x="540068" y="388620"/>
                </a:cubicBezTo>
                <a:cubicBezTo>
                  <a:pt x="527685" y="386715"/>
                  <a:pt x="514350" y="390525"/>
                  <a:pt x="503873" y="385763"/>
                </a:cubicBezTo>
                <a:cubicBezTo>
                  <a:pt x="502920" y="385763"/>
                  <a:pt x="503873" y="380047"/>
                  <a:pt x="503873" y="380047"/>
                </a:cubicBezTo>
                <a:cubicBezTo>
                  <a:pt x="501015" y="377190"/>
                  <a:pt x="492443" y="380047"/>
                  <a:pt x="490537" y="377190"/>
                </a:cubicBezTo>
                <a:cubicBezTo>
                  <a:pt x="499110" y="359093"/>
                  <a:pt x="494347" y="350520"/>
                  <a:pt x="490537" y="330518"/>
                </a:cubicBezTo>
                <a:cubicBezTo>
                  <a:pt x="499110" y="329565"/>
                  <a:pt x="512445" y="318135"/>
                  <a:pt x="515302" y="324803"/>
                </a:cubicBezTo>
                <a:cubicBezTo>
                  <a:pt x="521018" y="320993"/>
                  <a:pt x="515302" y="319088"/>
                  <a:pt x="519112" y="312420"/>
                </a:cubicBezTo>
                <a:cubicBezTo>
                  <a:pt x="528638" y="312420"/>
                  <a:pt x="528638" y="294322"/>
                  <a:pt x="530543" y="291465"/>
                </a:cubicBezTo>
                <a:cubicBezTo>
                  <a:pt x="532448" y="289560"/>
                  <a:pt x="537210" y="291465"/>
                  <a:pt x="537210" y="291465"/>
                </a:cubicBezTo>
                <a:cubicBezTo>
                  <a:pt x="537210" y="284797"/>
                  <a:pt x="525780" y="281940"/>
                  <a:pt x="530543" y="275273"/>
                </a:cubicBezTo>
                <a:cubicBezTo>
                  <a:pt x="527685" y="278130"/>
                  <a:pt x="519112" y="275273"/>
                  <a:pt x="512445" y="275273"/>
                </a:cubicBezTo>
                <a:cubicBezTo>
                  <a:pt x="505778" y="276225"/>
                  <a:pt x="499110" y="282892"/>
                  <a:pt x="490537" y="281940"/>
                </a:cubicBezTo>
                <a:cubicBezTo>
                  <a:pt x="485775" y="276225"/>
                  <a:pt x="485775" y="300038"/>
                  <a:pt x="487680" y="293370"/>
                </a:cubicBezTo>
                <a:cubicBezTo>
                  <a:pt x="485775" y="300038"/>
                  <a:pt x="484822" y="291465"/>
                  <a:pt x="482917" y="293370"/>
                </a:cubicBezTo>
                <a:cubicBezTo>
                  <a:pt x="479108" y="296228"/>
                  <a:pt x="484822" y="302895"/>
                  <a:pt x="482917" y="306705"/>
                </a:cubicBezTo>
                <a:cubicBezTo>
                  <a:pt x="481012" y="307658"/>
                  <a:pt x="474345" y="314325"/>
                  <a:pt x="469582" y="318135"/>
                </a:cubicBezTo>
                <a:cubicBezTo>
                  <a:pt x="461010" y="327660"/>
                  <a:pt x="461010" y="334328"/>
                  <a:pt x="448628" y="334328"/>
                </a:cubicBezTo>
                <a:cubicBezTo>
                  <a:pt x="448628" y="337185"/>
                  <a:pt x="453390" y="342900"/>
                  <a:pt x="448628" y="342900"/>
                </a:cubicBezTo>
                <a:cubicBezTo>
                  <a:pt x="444818" y="342900"/>
                  <a:pt x="448628" y="347663"/>
                  <a:pt x="444818" y="348615"/>
                </a:cubicBezTo>
                <a:cubicBezTo>
                  <a:pt x="444818" y="348615"/>
                  <a:pt x="440055" y="347663"/>
                  <a:pt x="440055" y="348615"/>
                </a:cubicBezTo>
                <a:cubicBezTo>
                  <a:pt x="438150" y="350520"/>
                  <a:pt x="440055" y="354330"/>
                  <a:pt x="440055" y="355282"/>
                </a:cubicBezTo>
                <a:cubicBezTo>
                  <a:pt x="438150" y="355282"/>
                  <a:pt x="436245" y="354330"/>
                  <a:pt x="436245" y="355282"/>
                </a:cubicBezTo>
                <a:cubicBezTo>
                  <a:pt x="435293" y="359093"/>
                  <a:pt x="438150" y="366712"/>
                  <a:pt x="433388" y="366712"/>
                </a:cubicBezTo>
                <a:cubicBezTo>
                  <a:pt x="435293" y="370522"/>
                  <a:pt x="441960" y="372428"/>
                  <a:pt x="436245" y="373380"/>
                </a:cubicBezTo>
                <a:cubicBezTo>
                  <a:pt x="440055" y="377190"/>
                  <a:pt x="442913" y="381953"/>
                  <a:pt x="451485" y="381953"/>
                </a:cubicBezTo>
                <a:cubicBezTo>
                  <a:pt x="451485" y="388620"/>
                  <a:pt x="453390" y="390525"/>
                  <a:pt x="458152" y="391478"/>
                </a:cubicBezTo>
                <a:cubicBezTo>
                  <a:pt x="454343" y="395287"/>
                  <a:pt x="453390" y="395287"/>
                  <a:pt x="451485" y="398145"/>
                </a:cubicBezTo>
                <a:cubicBezTo>
                  <a:pt x="449580" y="401955"/>
                  <a:pt x="451485" y="404813"/>
                  <a:pt x="448628" y="406718"/>
                </a:cubicBezTo>
                <a:cubicBezTo>
                  <a:pt x="444818" y="409575"/>
                  <a:pt x="441960" y="409575"/>
                  <a:pt x="436245" y="409575"/>
                </a:cubicBezTo>
                <a:cubicBezTo>
                  <a:pt x="435293" y="422910"/>
                  <a:pt x="423862" y="426720"/>
                  <a:pt x="426720" y="444818"/>
                </a:cubicBezTo>
                <a:cubicBezTo>
                  <a:pt x="415290" y="440055"/>
                  <a:pt x="417195" y="459105"/>
                  <a:pt x="408622" y="459105"/>
                </a:cubicBezTo>
                <a:cubicBezTo>
                  <a:pt x="406718" y="459105"/>
                  <a:pt x="406718" y="459105"/>
                  <a:pt x="405765" y="459105"/>
                </a:cubicBezTo>
                <a:cubicBezTo>
                  <a:pt x="401955" y="461010"/>
                  <a:pt x="403860" y="463868"/>
                  <a:pt x="401955" y="465772"/>
                </a:cubicBezTo>
                <a:cubicBezTo>
                  <a:pt x="397193" y="467678"/>
                  <a:pt x="390525" y="461010"/>
                  <a:pt x="387668" y="469582"/>
                </a:cubicBezTo>
                <a:cubicBezTo>
                  <a:pt x="381000" y="467678"/>
                  <a:pt x="385763" y="456247"/>
                  <a:pt x="383857" y="449580"/>
                </a:cubicBezTo>
                <a:cubicBezTo>
                  <a:pt x="381000" y="447675"/>
                  <a:pt x="381953" y="441007"/>
                  <a:pt x="377190" y="441007"/>
                </a:cubicBezTo>
                <a:cubicBezTo>
                  <a:pt x="368618" y="441007"/>
                  <a:pt x="381000" y="431482"/>
                  <a:pt x="368618" y="431482"/>
                </a:cubicBezTo>
                <a:cubicBezTo>
                  <a:pt x="374332" y="424815"/>
                  <a:pt x="362903" y="422910"/>
                  <a:pt x="362903" y="420053"/>
                </a:cubicBezTo>
                <a:cubicBezTo>
                  <a:pt x="362903" y="418148"/>
                  <a:pt x="365760" y="416243"/>
                  <a:pt x="365760" y="413385"/>
                </a:cubicBezTo>
                <a:cubicBezTo>
                  <a:pt x="363855" y="404813"/>
                  <a:pt x="357188" y="400050"/>
                  <a:pt x="350520" y="395287"/>
                </a:cubicBezTo>
                <a:cubicBezTo>
                  <a:pt x="340995" y="398145"/>
                  <a:pt x="344805" y="413385"/>
                  <a:pt x="327660" y="409575"/>
                </a:cubicBezTo>
                <a:cubicBezTo>
                  <a:pt x="329565" y="413385"/>
                  <a:pt x="332423" y="413385"/>
                  <a:pt x="334328" y="413385"/>
                </a:cubicBezTo>
                <a:cubicBezTo>
                  <a:pt x="334328" y="416243"/>
                  <a:pt x="331470" y="416243"/>
                  <a:pt x="327660" y="416243"/>
                </a:cubicBezTo>
                <a:cubicBezTo>
                  <a:pt x="322897" y="416243"/>
                  <a:pt x="326707" y="426720"/>
                  <a:pt x="320040" y="426720"/>
                </a:cubicBezTo>
                <a:cubicBezTo>
                  <a:pt x="304800" y="427672"/>
                  <a:pt x="309562" y="413385"/>
                  <a:pt x="295275" y="416243"/>
                </a:cubicBezTo>
                <a:cubicBezTo>
                  <a:pt x="295275" y="413385"/>
                  <a:pt x="298133" y="415290"/>
                  <a:pt x="301943" y="413385"/>
                </a:cubicBezTo>
                <a:cubicBezTo>
                  <a:pt x="304800" y="404813"/>
                  <a:pt x="293370" y="398145"/>
                  <a:pt x="301943" y="395287"/>
                </a:cubicBezTo>
                <a:cubicBezTo>
                  <a:pt x="298133" y="391478"/>
                  <a:pt x="295275" y="390525"/>
                  <a:pt x="291465" y="388620"/>
                </a:cubicBezTo>
                <a:cubicBezTo>
                  <a:pt x="289560" y="385763"/>
                  <a:pt x="295275" y="383857"/>
                  <a:pt x="295275" y="381953"/>
                </a:cubicBezTo>
                <a:cubicBezTo>
                  <a:pt x="295275" y="380047"/>
                  <a:pt x="288608" y="377190"/>
                  <a:pt x="288608" y="377190"/>
                </a:cubicBezTo>
                <a:cubicBezTo>
                  <a:pt x="288608" y="373380"/>
                  <a:pt x="293370" y="355282"/>
                  <a:pt x="288608" y="366712"/>
                </a:cubicBezTo>
                <a:cubicBezTo>
                  <a:pt x="283845" y="365760"/>
                  <a:pt x="286703" y="360998"/>
                  <a:pt x="291465" y="360998"/>
                </a:cubicBezTo>
                <a:cubicBezTo>
                  <a:pt x="284797" y="350520"/>
                  <a:pt x="301943" y="347663"/>
                  <a:pt x="295275" y="345757"/>
                </a:cubicBezTo>
                <a:cubicBezTo>
                  <a:pt x="295275" y="340995"/>
                  <a:pt x="302895" y="343853"/>
                  <a:pt x="304800" y="339090"/>
                </a:cubicBezTo>
                <a:cubicBezTo>
                  <a:pt x="304800" y="336233"/>
                  <a:pt x="307658" y="339090"/>
                  <a:pt x="306705" y="339090"/>
                </a:cubicBezTo>
                <a:cubicBezTo>
                  <a:pt x="309562" y="337185"/>
                  <a:pt x="309562" y="334328"/>
                  <a:pt x="313372" y="334328"/>
                </a:cubicBezTo>
                <a:cubicBezTo>
                  <a:pt x="316230" y="332423"/>
                  <a:pt x="316230" y="327660"/>
                  <a:pt x="316230" y="324803"/>
                </a:cubicBezTo>
                <a:cubicBezTo>
                  <a:pt x="322897" y="325755"/>
                  <a:pt x="326707" y="324803"/>
                  <a:pt x="326707" y="318135"/>
                </a:cubicBezTo>
                <a:cubicBezTo>
                  <a:pt x="334328" y="316230"/>
                  <a:pt x="329565" y="329565"/>
                  <a:pt x="340995" y="324803"/>
                </a:cubicBezTo>
                <a:cubicBezTo>
                  <a:pt x="340995" y="320993"/>
                  <a:pt x="338137" y="322897"/>
                  <a:pt x="334328" y="320993"/>
                </a:cubicBezTo>
                <a:cubicBezTo>
                  <a:pt x="342900" y="314325"/>
                  <a:pt x="352425" y="318135"/>
                  <a:pt x="359093" y="309562"/>
                </a:cubicBezTo>
                <a:cubicBezTo>
                  <a:pt x="360998" y="307658"/>
                  <a:pt x="357188" y="304800"/>
                  <a:pt x="359093" y="302895"/>
                </a:cubicBezTo>
                <a:cubicBezTo>
                  <a:pt x="360998" y="300990"/>
                  <a:pt x="363855" y="304800"/>
                  <a:pt x="365760" y="302895"/>
                </a:cubicBezTo>
                <a:cubicBezTo>
                  <a:pt x="367665" y="300990"/>
                  <a:pt x="363855" y="296228"/>
                  <a:pt x="365760" y="293370"/>
                </a:cubicBezTo>
                <a:cubicBezTo>
                  <a:pt x="365760" y="291465"/>
                  <a:pt x="374332" y="289560"/>
                  <a:pt x="374332" y="288608"/>
                </a:cubicBezTo>
                <a:cubicBezTo>
                  <a:pt x="375285" y="284797"/>
                  <a:pt x="372428" y="278130"/>
                  <a:pt x="374332" y="275273"/>
                </a:cubicBezTo>
                <a:cubicBezTo>
                  <a:pt x="375285" y="275273"/>
                  <a:pt x="379095" y="280035"/>
                  <a:pt x="381000" y="278130"/>
                </a:cubicBezTo>
                <a:cubicBezTo>
                  <a:pt x="377190" y="280035"/>
                  <a:pt x="385763" y="263843"/>
                  <a:pt x="383857" y="263843"/>
                </a:cubicBezTo>
                <a:cubicBezTo>
                  <a:pt x="390525" y="269558"/>
                  <a:pt x="392430" y="258128"/>
                  <a:pt x="399097" y="257175"/>
                </a:cubicBezTo>
                <a:cubicBezTo>
                  <a:pt x="399097" y="251460"/>
                  <a:pt x="403860" y="248602"/>
                  <a:pt x="399097" y="246698"/>
                </a:cubicBezTo>
                <a:cubicBezTo>
                  <a:pt x="400050" y="241935"/>
                  <a:pt x="408622" y="246698"/>
                  <a:pt x="408622" y="239078"/>
                </a:cubicBezTo>
                <a:cubicBezTo>
                  <a:pt x="408622" y="235267"/>
                  <a:pt x="413385" y="235267"/>
                  <a:pt x="417195" y="235267"/>
                </a:cubicBezTo>
                <a:cubicBezTo>
                  <a:pt x="418148" y="232410"/>
                  <a:pt x="417195" y="230505"/>
                  <a:pt x="415290" y="228600"/>
                </a:cubicBezTo>
                <a:cubicBezTo>
                  <a:pt x="423862" y="221933"/>
                  <a:pt x="428625" y="221933"/>
                  <a:pt x="436245" y="220980"/>
                </a:cubicBezTo>
                <a:cubicBezTo>
                  <a:pt x="440055" y="217170"/>
                  <a:pt x="435293" y="215265"/>
                  <a:pt x="440055" y="207645"/>
                </a:cubicBezTo>
                <a:cubicBezTo>
                  <a:pt x="441960" y="205740"/>
                  <a:pt x="448628" y="203835"/>
                  <a:pt x="448628" y="199072"/>
                </a:cubicBezTo>
                <a:cubicBezTo>
                  <a:pt x="448628" y="191453"/>
                  <a:pt x="458152" y="202883"/>
                  <a:pt x="458152" y="189548"/>
                </a:cubicBezTo>
                <a:cubicBezTo>
                  <a:pt x="469582" y="184785"/>
                  <a:pt x="481012" y="196215"/>
                  <a:pt x="482917" y="178117"/>
                </a:cubicBezTo>
                <a:cubicBezTo>
                  <a:pt x="487680" y="180975"/>
                  <a:pt x="501015" y="174308"/>
                  <a:pt x="509587" y="179070"/>
                </a:cubicBezTo>
                <a:cubicBezTo>
                  <a:pt x="512445" y="178117"/>
                  <a:pt x="514350" y="174308"/>
                  <a:pt x="515302" y="171450"/>
                </a:cubicBezTo>
                <a:cubicBezTo>
                  <a:pt x="523875" y="166688"/>
                  <a:pt x="532448" y="180975"/>
                  <a:pt x="530543" y="167640"/>
                </a:cubicBezTo>
                <a:cubicBezTo>
                  <a:pt x="537210" y="169545"/>
                  <a:pt x="537210" y="176212"/>
                  <a:pt x="543878" y="178117"/>
                </a:cubicBezTo>
                <a:cubicBezTo>
                  <a:pt x="548640" y="176212"/>
                  <a:pt x="546735" y="167640"/>
                  <a:pt x="555307" y="171450"/>
                </a:cubicBezTo>
                <a:cubicBezTo>
                  <a:pt x="557213" y="176212"/>
                  <a:pt x="553403" y="176212"/>
                  <a:pt x="551497" y="179070"/>
                </a:cubicBezTo>
                <a:cubicBezTo>
                  <a:pt x="555307" y="180975"/>
                  <a:pt x="570548" y="166688"/>
                  <a:pt x="576262" y="174308"/>
                </a:cubicBezTo>
                <a:cubicBezTo>
                  <a:pt x="581978" y="178117"/>
                  <a:pt x="578168" y="173355"/>
                  <a:pt x="582930" y="174308"/>
                </a:cubicBezTo>
                <a:cubicBezTo>
                  <a:pt x="589598" y="174308"/>
                  <a:pt x="596265" y="179070"/>
                  <a:pt x="604837" y="178117"/>
                </a:cubicBezTo>
                <a:cubicBezTo>
                  <a:pt x="602932" y="179070"/>
                  <a:pt x="606743" y="184785"/>
                  <a:pt x="604837" y="185738"/>
                </a:cubicBezTo>
                <a:cubicBezTo>
                  <a:pt x="604837" y="187643"/>
                  <a:pt x="600075" y="185738"/>
                  <a:pt x="598170" y="185738"/>
                </a:cubicBezTo>
                <a:cubicBezTo>
                  <a:pt x="596265" y="189548"/>
                  <a:pt x="600075" y="194310"/>
                  <a:pt x="593408" y="192405"/>
                </a:cubicBezTo>
                <a:cubicBezTo>
                  <a:pt x="598170" y="199072"/>
                  <a:pt x="616268" y="194310"/>
                  <a:pt x="622935" y="192405"/>
                </a:cubicBezTo>
                <a:cubicBezTo>
                  <a:pt x="629603" y="189548"/>
                  <a:pt x="627698" y="197167"/>
                  <a:pt x="629603" y="199072"/>
                </a:cubicBezTo>
                <a:cubicBezTo>
                  <a:pt x="632460" y="200978"/>
                  <a:pt x="639127" y="196215"/>
                  <a:pt x="639127" y="200978"/>
                </a:cubicBezTo>
                <a:cubicBezTo>
                  <a:pt x="661035" y="196215"/>
                  <a:pt x="665798" y="214313"/>
                  <a:pt x="679133" y="207645"/>
                </a:cubicBezTo>
                <a:cubicBezTo>
                  <a:pt x="675323" y="217170"/>
                  <a:pt x="688657" y="212408"/>
                  <a:pt x="688657" y="220980"/>
                </a:cubicBezTo>
                <a:cubicBezTo>
                  <a:pt x="695325" y="220980"/>
                  <a:pt x="708660" y="219075"/>
                  <a:pt x="700088" y="225742"/>
                </a:cubicBezTo>
                <a:cubicBezTo>
                  <a:pt x="706755" y="228600"/>
                  <a:pt x="713423" y="227647"/>
                  <a:pt x="718185" y="228600"/>
                </a:cubicBezTo>
                <a:cubicBezTo>
                  <a:pt x="720090" y="228600"/>
                  <a:pt x="718185" y="235267"/>
                  <a:pt x="718185" y="235267"/>
                </a:cubicBezTo>
                <a:cubicBezTo>
                  <a:pt x="720090" y="237172"/>
                  <a:pt x="726757" y="233362"/>
                  <a:pt x="728663" y="235267"/>
                </a:cubicBezTo>
                <a:cubicBezTo>
                  <a:pt x="729615" y="246698"/>
                  <a:pt x="729615" y="250507"/>
                  <a:pt x="728663" y="263843"/>
                </a:cubicBezTo>
                <a:cubicBezTo>
                  <a:pt x="722948" y="255270"/>
                  <a:pt x="716280" y="264795"/>
                  <a:pt x="710565" y="266700"/>
                </a:cubicBezTo>
                <a:cubicBezTo>
                  <a:pt x="700088" y="266700"/>
                  <a:pt x="690562" y="257175"/>
                  <a:pt x="681990" y="266700"/>
                </a:cubicBezTo>
                <a:cubicBezTo>
                  <a:pt x="679133" y="266700"/>
                  <a:pt x="680085" y="260033"/>
                  <a:pt x="679133" y="260033"/>
                </a:cubicBezTo>
                <a:cubicBezTo>
                  <a:pt x="674370" y="258128"/>
                  <a:pt x="674370" y="263843"/>
                  <a:pt x="672465" y="263843"/>
                </a:cubicBezTo>
                <a:cubicBezTo>
                  <a:pt x="668655" y="263843"/>
                  <a:pt x="667702" y="257175"/>
                  <a:pt x="665798" y="257175"/>
                </a:cubicBezTo>
                <a:cubicBezTo>
                  <a:pt x="661035" y="257175"/>
                  <a:pt x="652463" y="264795"/>
                  <a:pt x="654368" y="253365"/>
                </a:cubicBezTo>
                <a:cubicBezTo>
                  <a:pt x="643890" y="257175"/>
                  <a:pt x="647700" y="253365"/>
                  <a:pt x="636270" y="253365"/>
                </a:cubicBezTo>
                <a:cubicBezTo>
                  <a:pt x="634365" y="258128"/>
                  <a:pt x="637223" y="260033"/>
                  <a:pt x="642938" y="260033"/>
                </a:cubicBezTo>
                <a:cubicBezTo>
                  <a:pt x="647700" y="258128"/>
                  <a:pt x="647700" y="263843"/>
                  <a:pt x="650558" y="263843"/>
                </a:cubicBezTo>
                <a:cubicBezTo>
                  <a:pt x="645795" y="268605"/>
                  <a:pt x="650558" y="266700"/>
                  <a:pt x="654368" y="268605"/>
                </a:cubicBezTo>
                <a:cubicBezTo>
                  <a:pt x="655320" y="269558"/>
                  <a:pt x="654368" y="273368"/>
                  <a:pt x="654368" y="275273"/>
                </a:cubicBezTo>
                <a:cubicBezTo>
                  <a:pt x="655320" y="278130"/>
                  <a:pt x="661035" y="278130"/>
                  <a:pt x="661035" y="281940"/>
                </a:cubicBezTo>
                <a:cubicBezTo>
                  <a:pt x="661035" y="284797"/>
                  <a:pt x="667702" y="293370"/>
                  <a:pt x="665798" y="302895"/>
                </a:cubicBezTo>
                <a:cubicBezTo>
                  <a:pt x="667702" y="312420"/>
                  <a:pt x="685800" y="306705"/>
                  <a:pt x="688657" y="314325"/>
                </a:cubicBezTo>
                <a:cubicBezTo>
                  <a:pt x="690562" y="312420"/>
                  <a:pt x="690562" y="307658"/>
                  <a:pt x="697230" y="309562"/>
                </a:cubicBezTo>
                <a:cubicBezTo>
                  <a:pt x="695325" y="300038"/>
                  <a:pt x="681990" y="302895"/>
                  <a:pt x="679133" y="296228"/>
                </a:cubicBezTo>
                <a:cubicBezTo>
                  <a:pt x="677227" y="284797"/>
                  <a:pt x="695325" y="293370"/>
                  <a:pt x="703898" y="291465"/>
                </a:cubicBezTo>
                <a:cubicBezTo>
                  <a:pt x="701993" y="298133"/>
                  <a:pt x="716280" y="289560"/>
                  <a:pt x="711518" y="300038"/>
                </a:cubicBezTo>
                <a:cubicBezTo>
                  <a:pt x="720090" y="302895"/>
                  <a:pt x="724852" y="289560"/>
                  <a:pt x="724852" y="302895"/>
                </a:cubicBezTo>
                <a:cubicBezTo>
                  <a:pt x="733425" y="298133"/>
                  <a:pt x="724852" y="286703"/>
                  <a:pt x="718185" y="288608"/>
                </a:cubicBezTo>
                <a:cubicBezTo>
                  <a:pt x="720090" y="281940"/>
                  <a:pt x="726757" y="280035"/>
                  <a:pt x="733425" y="278130"/>
                </a:cubicBezTo>
                <a:cubicBezTo>
                  <a:pt x="738188" y="275273"/>
                  <a:pt x="738188" y="266700"/>
                  <a:pt x="742950" y="263843"/>
                </a:cubicBezTo>
                <a:cubicBezTo>
                  <a:pt x="756285" y="261937"/>
                  <a:pt x="762952" y="266700"/>
                  <a:pt x="771525" y="268605"/>
                </a:cubicBezTo>
                <a:cubicBezTo>
                  <a:pt x="774382" y="268605"/>
                  <a:pt x="772478" y="263843"/>
                  <a:pt x="777240" y="263843"/>
                </a:cubicBezTo>
                <a:cubicBezTo>
                  <a:pt x="777240" y="258128"/>
                  <a:pt x="774382" y="255270"/>
                  <a:pt x="771525" y="253365"/>
                </a:cubicBezTo>
                <a:cubicBezTo>
                  <a:pt x="776287" y="241935"/>
                  <a:pt x="776287" y="230505"/>
                  <a:pt x="774382" y="220980"/>
                </a:cubicBezTo>
                <a:cubicBezTo>
                  <a:pt x="783907" y="220980"/>
                  <a:pt x="792480" y="219075"/>
                  <a:pt x="799148" y="223838"/>
                </a:cubicBezTo>
                <a:cubicBezTo>
                  <a:pt x="801053" y="223838"/>
                  <a:pt x="808673" y="223838"/>
                  <a:pt x="807720" y="232410"/>
                </a:cubicBezTo>
                <a:cubicBezTo>
                  <a:pt x="801053" y="232410"/>
                  <a:pt x="796290" y="232410"/>
                  <a:pt x="789623" y="232410"/>
                </a:cubicBezTo>
                <a:cubicBezTo>
                  <a:pt x="789623" y="235267"/>
                  <a:pt x="789623" y="239078"/>
                  <a:pt x="789623" y="241935"/>
                </a:cubicBezTo>
                <a:cubicBezTo>
                  <a:pt x="796290" y="250507"/>
                  <a:pt x="799148" y="240030"/>
                  <a:pt x="803910" y="245745"/>
                </a:cubicBezTo>
                <a:cubicBezTo>
                  <a:pt x="807720" y="246698"/>
                  <a:pt x="796290" y="248602"/>
                  <a:pt x="796290" y="246698"/>
                </a:cubicBezTo>
                <a:cubicBezTo>
                  <a:pt x="792480" y="253365"/>
                  <a:pt x="803910" y="246698"/>
                  <a:pt x="807720" y="253365"/>
                </a:cubicBezTo>
                <a:cubicBezTo>
                  <a:pt x="812482" y="250507"/>
                  <a:pt x="819150" y="246698"/>
                  <a:pt x="823913" y="241935"/>
                </a:cubicBezTo>
                <a:cubicBezTo>
                  <a:pt x="823913" y="240030"/>
                  <a:pt x="826770" y="239078"/>
                  <a:pt x="825818" y="235267"/>
                </a:cubicBezTo>
                <a:cubicBezTo>
                  <a:pt x="840105" y="239078"/>
                  <a:pt x="838200" y="227647"/>
                  <a:pt x="850583" y="228600"/>
                </a:cubicBezTo>
                <a:cubicBezTo>
                  <a:pt x="855345" y="227647"/>
                  <a:pt x="857250" y="225742"/>
                  <a:pt x="857250" y="220980"/>
                </a:cubicBezTo>
                <a:cubicBezTo>
                  <a:pt x="862012" y="220980"/>
                  <a:pt x="864870" y="217170"/>
                  <a:pt x="866775" y="214313"/>
                </a:cubicBezTo>
                <a:cubicBezTo>
                  <a:pt x="878205" y="223838"/>
                  <a:pt x="887730" y="209550"/>
                  <a:pt x="899160" y="207645"/>
                </a:cubicBezTo>
                <a:cubicBezTo>
                  <a:pt x="899160" y="212408"/>
                  <a:pt x="899160" y="215265"/>
                  <a:pt x="899160" y="220980"/>
                </a:cubicBezTo>
                <a:cubicBezTo>
                  <a:pt x="911543" y="220980"/>
                  <a:pt x="921068" y="220980"/>
                  <a:pt x="927735" y="217170"/>
                </a:cubicBezTo>
                <a:cubicBezTo>
                  <a:pt x="929640" y="217170"/>
                  <a:pt x="932498" y="217170"/>
                  <a:pt x="934402" y="217170"/>
                </a:cubicBezTo>
                <a:cubicBezTo>
                  <a:pt x="934402" y="217170"/>
                  <a:pt x="932498" y="214313"/>
                  <a:pt x="934402" y="214313"/>
                </a:cubicBezTo>
                <a:cubicBezTo>
                  <a:pt x="939165" y="212408"/>
                  <a:pt x="948690" y="214313"/>
                  <a:pt x="948690" y="203835"/>
                </a:cubicBezTo>
                <a:cubicBezTo>
                  <a:pt x="957263" y="209550"/>
                  <a:pt x="968693" y="209550"/>
                  <a:pt x="973455" y="217170"/>
                </a:cubicBezTo>
                <a:cubicBezTo>
                  <a:pt x="979170" y="215265"/>
                  <a:pt x="980122" y="212408"/>
                  <a:pt x="982027" y="207645"/>
                </a:cubicBezTo>
                <a:cubicBezTo>
                  <a:pt x="983932" y="203835"/>
                  <a:pt x="968693" y="200978"/>
                  <a:pt x="980122" y="199072"/>
                </a:cubicBezTo>
                <a:cubicBezTo>
                  <a:pt x="975360" y="191453"/>
                  <a:pt x="960120" y="194310"/>
                  <a:pt x="963930" y="178117"/>
                </a:cubicBezTo>
                <a:cubicBezTo>
                  <a:pt x="968693" y="179070"/>
                  <a:pt x="970598" y="184785"/>
                  <a:pt x="980122" y="185738"/>
                </a:cubicBezTo>
                <a:cubicBezTo>
                  <a:pt x="983932" y="187643"/>
                  <a:pt x="988695" y="194310"/>
                  <a:pt x="998220" y="192405"/>
                </a:cubicBezTo>
                <a:cubicBezTo>
                  <a:pt x="1000125" y="192405"/>
                  <a:pt x="1002030" y="189548"/>
                  <a:pt x="1002030" y="189548"/>
                </a:cubicBezTo>
                <a:cubicBezTo>
                  <a:pt x="1002982" y="189548"/>
                  <a:pt x="1006793" y="194310"/>
                  <a:pt x="1006793" y="189548"/>
                </a:cubicBezTo>
                <a:cubicBezTo>
                  <a:pt x="1011555" y="189548"/>
                  <a:pt x="1011555" y="194310"/>
                  <a:pt x="1013460" y="196215"/>
                </a:cubicBezTo>
                <a:cubicBezTo>
                  <a:pt x="1018223" y="197167"/>
                  <a:pt x="1022985" y="194310"/>
                  <a:pt x="1022985" y="200978"/>
                </a:cubicBezTo>
                <a:cubicBezTo>
                  <a:pt x="1033462" y="197167"/>
                  <a:pt x="1036320" y="203835"/>
                  <a:pt x="1047750" y="199072"/>
                </a:cubicBezTo>
                <a:cubicBezTo>
                  <a:pt x="1042988" y="209550"/>
                  <a:pt x="1058228" y="200978"/>
                  <a:pt x="1052512" y="210503"/>
                </a:cubicBezTo>
                <a:cubicBezTo>
                  <a:pt x="1059180" y="210503"/>
                  <a:pt x="1061085" y="212408"/>
                  <a:pt x="1062990" y="217170"/>
                </a:cubicBezTo>
                <a:cubicBezTo>
                  <a:pt x="1072515" y="215265"/>
                  <a:pt x="1074420" y="221933"/>
                  <a:pt x="1083945" y="220980"/>
                </a:cubicBezTo>
                <a:cubicBezTo>
                  <a:pt x="1088707" y="200978"/>
                  <a:pt x="1065848" y="210503"/>
                  <a:pt x="1072515" y="192405"/>
                </a:cubicBezTo>
                <a:cubicBezTo>
                  <a:pt x="1070610" y="187643"/>
                  <a:pt x="1067752" y="194310"/>
                  <a:pt x="1062990" y="192405"/>
                </a:cubicBezTo>
                <a:cubicBezTo>
                  <a:pt x="1062990" y="185738"/>
                  <a:pt x="1067752" y="182880"/>
                  <a:pt x="1065848" y="174308"/>
                </a:cubicBezTo>
                <a:cubicBezTo>
                  <a:pt x="1065848" y="169545"/>
                  <a:pt x="1061085" y="173355"/>
                  <a:pt x="1059180" y="171450"/>
                </a:cubicBezTo>
                <a:cubicBezTo>
                  <a:pt x="1059180" y="169545"/>
                  <a:pt x="1065848" y="164783"/>
                  <a:pt x="1059180" y="164783"/>
                </a:cubicBezTo>
                <a:cubicBezTo>
                  <a:pt x="1059180" y="158115"/>
                  <a:pt x="1067752" y="160973"/>
                  <a:pt x="1065848" y="153353"/>
                </a:cubicBezTo>
                <a:cubicBezTo>
                  <a:pt x="1072515" y="153353"/>
                  <a:pt x="1069658" y="144780"/>
                  <a:pt x="1077277" y="146685"/>
                </a:cubicBezTo>
                <a:cubicBezTo>
                  <a:pt x="1077277" y="140017"/>
                  <a:pt x="1081087" y="136208"/>
                  <a:pt x="1087755" y="136208"/>
                </a:cubicBezTo>
                <a:cubicBezTo>
                  <a:pt x="1083945" y="123825"/>
                  <a:pt x="1097280" y="126683"/>
                  <a:pt x="1095375" y="115253"/>
                </a:cubicBezTo>
                <a:cubicBezTo>
                  <a:pt x="1110615" y="113348"/>
                  <a:pt x="1117282" y="120015"/>
                  <a:pt x="1126808" y="121920"/>
                </a:cubicBezTo>
                <a:cubicBezTo>
                  <a:pt x="1126808" y="126683"/>
                  <a:pt x="1126808" y="130493"/>
                  <a:pt x="1130618" y="131445"/>
                </a:cubicBezTo>
                <a:cubicBezTo>
                  <a:pt x="1130618" y="135255"/>
                  <a:pt x="1123950" y="133350"/>
                  <a:pt x="1120140" y="133350"/>
                </a:cubicBezTo>
                <a:cubicBezTo>
                  <a:pt x="1120140" y="146685"/>
                  <a:pt x="1126808" y="151448"/>
                  <a:pt x="1120140" y="160973"/>
                </a:cubicBezTo>
                <a:cubicBezTo>
                  <a:pt x="1123950" y="162878"/>
                  <a:pt x="1124902" y="166688"/>
                  <a:pt x="1126808" y="167640"/>
                </a:cubicBezTo>
                <a:cubicBezTo>
                  <a:pt x="1128713" y="169545"/>
                  <a:pt x="1130618" y="171450"/>
                  <a:pt x="1133475" y="171450"/>
                </a:cubicBezTo>
                <a:cubicBezTo>
                  <a:pt x="1128713" y="178117"/>
                  <a:pt x="1131570" y="194310"/>
                  <a:pt x="1126808" y="200978"/>
                </a:cubicBezTo>
                <a:cubicBezTo>
                  <a:pt x="1123950" y="210503"/>
                  <a:pt x="1135380" y="207645"/>
                  <a:pt x="1137285" y="214313"/>
                </a:cubicBezTo>
                <a:cubicBezTo>
                  <a:pt x="1133475" y="239078"/>
                  <a:pt x="1123950" y="253365"/>
                  <a:pt x="1102043" y="260033"/>
                </a:cubicBezTo>
                <a:cubicBezTo>
                  <a:pt x="1103948" y="266700"/>
                  <a:pt x="1115378" y="260033"/>
                  <a:pt x="1117282" y="266700"/>
                </a:cubicBezTo>
                <a:cubicBezTo>
                  <a:pt x="1124902" y="264795"/>
                  <a:pt x="1123950" y="255270"/>
                  <a:pt x="1133475" y="257175"/>
                </a:cubicBezTo>
                <a:cubicBezTo>
                  <a:pt x="1131570" y="260033"/>
                  <a:pt x="1130618" y="261937"/>
                  <a:pt x="1130618" y="266700"/>
                </a:cubicBezTo>
                <a:cubicBezTo>
                  <a:pt x="1133475" y="264795"/>
                  <a:pt x="1131570" y="260033"/>
                  <a:pt x="1137285" y="260033"/>
                </a:cubicBezTo>
                <a:cubicBezTo>
                  <a:pt x="1140143" y="260033"/>
                  <a:pt x="1138237" y="255270"/>
                  <a:pt x="1140143" y="253365"/>
                </a:cubicBezTo>
                <a:cubicBezTo>
                  <a:pt x="1140143" y="253365"/>
                  <a:pt x="1144905" y="255270"/>
                  <a:pt x="1144905" y="253365"/>
                </a:cubicBezTo>
                <a:cubicBezTo>
                  <a:pt x="1146810" y="251460"/>
                  <a:pt x="1144905" y="246698"/>
                  <a:pt x="1144905" y="245745"/>
                </a:cubicBezTo>
                <a:cubicBezTo>
                  <a:pt x="1148715" y="245745"/>
                  <a:pt x="1151573" y="245745"/>
                  <a:pt x="1155383" y="245745"/>
                </a:cubicBezTo>
                <a:cubicBezTo>
                  <a:pt x="1151573" y="235267"/>
                  <a:pt x="1164908" y="225742"/>
                  <a:pt x="1155383" y="220980"/>
                </a:cubicBezTo>
                <a:cubicBezTo>
                  <a:pt x="1155383" y="217170"/>
                  <a:pt x="1162050" y="217170"/>
                  <a:pt x="1162050" y="214313"/>
                </a:cubicBezTo>
                <a:cubicBezTo>
                  <a:pt x="1162050" y="210503"/>
                  <a:pt x="1156335" y="210503"/>
                  <a:pt x="1155383" y="210503"/>
                </a:cubicBezTo>
                <a:cubicBezTo>
                  <a:pt x="1155383" y="203835"/>
                  <a:pt x="1164908" y="209550"/>
                  <a:pt x="1169670" y="207645"/>
                </a:cubicBezTo>
                <a:cubicBezTo>
                  <a:pt x="1166812" y="203835"/>
                  <a:pt x="1169670" y="196215"/>
                  <a:pt x="1162050" y="199072"/>
                </a:cubicBezTo>
                <a:cubicBezTo>
                  <a:pt x="1153477" y="202883"/>
                  <a:pt x="1149668" y="191453"/>
                  <a:pt x="1148715" y="199072"/>
                </a:cubicBezTo>
                <a:cubicBezTo>
                  <a:pt x="1143953" y="192405"/>
                  <a:pt x="1143953" y="185738"/>
                  <a:pt x="1144905" y="179070"/>
                </a:cubicBezTo>
                <a:cubicBezTo>
                  <a:pt x="1144905" y="179070"/>
                  <a:pt x="1151573" y="180975"/>
                  <a:pt x="1151573" y="179070"/>
                </a:cubicBezTo>
                <a:cubicBezTo>
                  <a:pt x="1155383" y="178117"/>
                  <a:pt x="1149668" y="167640"/>
                  <a:pt x="1151573" y="164783"/>
                </a:cubicBezTo>
                <a:cubicBezTo>
                  <a:pt x="1151573" y="160020"/>
                  <a:pt x="1148715" y="164783"/>
                  <a:pt x="1148715" y="164783"/>
                </a:cubicBezTo>
                <a:cubicBezTo>
                  <a:pt x="1142048" y="160020"/>
                  <a:pt x="1146810" y="153353"/>
                  <a:pt x="1142048" y="146685"/>
                </a:cubicBezTo>
                <a:cubicBezTo>
                  <a:pt x="1155383" y="149542"/>
                  <a:pt x="1149668" y="138113"/>
                  <a:pt x="1158240" y="136208"/>
                </a:cubicBezTo>
                <a:cubicBezTo>
                  <a:pt x="1158240" y="131445"/>
                  <a:pt x="1158240" y="126683"/>
                  <a:pt x="1158240" y="121920"/>
                </a:cubicBezTo>
                <a:cubicBezTo>
                  <a:pt x="1167765" y="118110"/>
                  <a:pt x="1163002" y="131445"/>
                  <a:pt x="1163002" y="136208"/>
                </a:cubicBezTo>
                <a:cubicBezTo>
                  <a:pt x="1164908" y="141923"/>
                  <a:pt x="1169670" y="135255"/>
                  <a:pt x="1169670" y="140017"/>
                </a:cubicBezTo>
                <a:cubicBezTo>
                  <a:pt x="1169670" y="141923"/>
                  <a:pt x="1166812" y="144780"/>
                  <a:pt x="1166812" y="142875"/>
                </a:cubicBezTo>
                <a:cubicBezTo>
                  <a:pt x="1169670" y="151448"/>
                  <a:pt x="1176338" y="153353"/>
                  <a:pt x="1184910" y="158115"/>
                </a:cubicBezTo>
                <a:cubicBezTo>
                  <a:pt x="1191577" y="160020"/>
                  <a:pt x="1184910" y="149542"/>
                  <a:pt x="1183005" y="149542"/>
                </a:cubicBezTo>
                <a:cubicBezTo>
                  <a:pt x="1185863" y="144780"/>
                  <a:pt x="1196340" y="144780"/>
                  <a:pt x="1204913" y="142875"/>
                </a:cubicBezTo>
                <a:cubicBezTo>
                  <a:pt x="1203007" y="140017"/>
                  <a:pt x="1198245" y="140017"/>
                  <a:pt x="1194435" y="140017"/>
                </a:cubicBezTo>
                <a:cubicBezTo>
                  <a:pt x="1198245" y="131445"/>
                  <a:pt x="1189673" y="131445"/>
                  <a:pt x="1191577" y="124777"/>
                </a:cubicBezTo>
                <a:cubicBezTo>
                  <a:pt x="1194435" y="131445"/>
                  <a:pt x="1212533" y="121920"/>
                  <a:pt x="1209675" y="133350"/>
                </a:cubicBezTo>
                <a:cubicBezTo>
                  <a:pt x="1212533" y="136208"/>
                  <a:pt x="1216343" y="131445"/>
                  <a:pt x="1216343" y="131445"/>
                </a:cubicBezTo>
                <a:cubicBezTo>
                  <a:pt x="1221105" y="131445"/>
                  <a:pt x="1217295" y="135255"/>
                  <a:pt x="1219200" y="136208"/>
                </a:cubicBezTo>
                <a:cubicBezTo>
                  <a:pt x="1221105" y="138113"/>
                  <a:pt x="1223962" y="136208"/>
                  <a:pt x="1225867" y="136208"/>
                </a:cubicBezTo>
                <a:cubicBezTo>
                  <a:pt x="1230630" y="142875"/>
                  <a:pt x="1242060" y="136208"/>
                  <a:pt x="1234440" y="146685"/>
                </a:cubicBezTo>
                <a:cubicBezTo>
                  <a:pt x="1239202" y="146685"/>
                  <a:pt x="1245870" y="146685"/>
                  <a:pt x="1250633" y="146685"/>
                </a:cubicBezTo>
                <a:cubicBezTo>
                  <a:pt x="1250633" y="142875"/>
                  <a:pt x="1237298" y="140017"/>
                  <a:pt x="1246823" y="136208"/>
                </a:cubicBezTo>
                <a:cubicBezTo>
                  <a:pt x="1243965" y="135255"/>
                  <a:pt x="1241108" y="133350"/>
                  <a:pt x="1237298" y="131445"/>
                </a:cubicBezTo>
                <a:cubicBezTo>
                  <a:pt x="1235392" y="115253"/>
                  <a:pt x="1237298" y="115253"/>
                  <a:pt x="1237298" y="97155"/>
                </a:cubicBezTo>
                <a:cubicBezTo>
                  <a:pt x="1253490" y="95250"/>
                  <a:pt x="1277302" y="100013"/>
                  <a:pt x="1289685" y="97155"/>
                </a:cubicBezTo>
                <a:cubicBezTo>
                  <a:pt x="1295400" y="95250"/>
                  <a:pt x="1291590" y="87630"/>
                  <a:pt x="1298258" y="94298"/>
                </a:cubicBezTo>
                <a:cubicBezTo>
                  <a:pt x="1307783" y="87630"/>
                  <a:pt x="1302068" y="81915"/>
                  <a:pt x="1304925" y="72390"/>
                </a:cubicBezTo>
                <a:cubicBezTo>
                  <a:pt x="1313498" y="74295"/>
                  <a:pt x="1316355" y="72390"/>
                  <a:pt x="1320165" y="69533"/>
                </a:cubicBezTo>
                <a:cubicBezTo>
                  <a:pt x="1324927" y="62865"/>
                  <a:pt x="1332548" y="60960"/>
                  <a:pt x="1339215" y="54293"/>
                </a:cubicBezTo>
                <a:cubicBezTo>
                  <a:pt x="1370648" y="49530"/>
                  <a:pt x="1402080" y="45720"/>
                  <a:pt x="1428750" y="36195"/>
                </a:cubicBezTo>
                <a:cubicBezTo>
                  <a:pt x="1433513" y="31432"/>
                  <a:pt x="1433513" y="42863"/>
                  <a:pt x="1433513" y="42863"/>
                </a:cubicBezTo>
                <a:cubicBezTo>
                  <a:pt x="1435417" y="40957"/>
                  <a:pt x="1440180" y="34290"/>
                  <a:pt x="1436370" y="33337"/>
                </a:cubicBezTo>
                <a:cubicBezTo>
                  <a:pt x="1442085" y="34290"/>
                  <a:pt x="1436370" y="38100"/>
                  <a:pt x="1440180" y="42863"/>
                </a:cubicBezTo>
                <a:cubicBezTo>
                  <a:pt x="1442085" y="42863"/>
                  <a:pt x="1448752" y="40957"/>
                  <a:pt x="1446848" y="44768"/>
                </a:cubicBezTo>
                <a:cubicBezTo>
                  <a:pt x="1451610" y="42863"/>
                  <a:pt x="1443038" y="40957"/>
                  <a:pt x="1449705" y="39052"/>
                </a:cubicBezTo>
                <a:cubicBezTo>
                  <a:pt x="1454467" y="38100"/>
                  <a:pt x="1464945" y="39052"/>
                  <a:pt x="1464945" y="29527"/>
                </a:cubicBezTo>
                <a:cubicBezTo>
                  <a:pt x="1471613" y="31432"/>
                  <a:pt x="1474470" y="29527"/>
                  <a:pt x="1474470" y="22860"/>
                </a:cubicBezTo>
                <a:cubicBezTo>
                  <a:pt x="1478280" y="24765"/>
                  <a:pt x="1479233" y="29527"/>
                  <a:pt x="1483042" y="29527"/>
                </a:cubicBezTo>
                <a:cubicBezTo>
                  <a:pt x="1491615" y="29527"/>
                  <a:pt x="1489710" y="20003"/>
                  <a:pt x="1489710" y="11430"/>
                </a:cubicBezTo>
                <a:cubicBezTo>
                  <a:pt x="1503998" y="6667"/>
                  <a:pt x="1519238" y="0"/>
                  <a:pt x="1542098" y="1905"/>
                </a:cubicBezTo>
                <a:cubicBezTo>
                  <a:pt x="1539240" y="4763"/>
                  <a:pt x="1539240" y="9525"/>
                  <a:pt x="1539240" y="15240"/>
                </a:cubicBezTo>
                <a:cubicBezTo>
                  <a:pt x="1544003" y="20955"/>
                  <a:pt x="1557338" y="20955"/>
                  <a:pt x="1564005" y="15240"/>
                </a:cubicBezTo>
                <a:cubicBezTo>
                  <a:pt x="1566862" y="15240"/>
                  <a:pt x="1564958" y="18098"/>
                  <a:pt x="1564005" y="18098"/>
                </a:cubicBezTo>
                <a:moveTo>
                  <a:pt x="2300288" y="391478"/>
                </a:moveTo>
                <a:cubicBezTo>
                  <a:pt x="2300288" y="388620"/>
                  <a:pt x="2295525" y="388620"/>
                  <a:pt x="2293620" y="385763"/>
                </a:cubicBezTo>
                <a:cubicBezTo>
                  <a:pt x="2284095" y="383857"/>
                  <a:pt x="2284095" y="391478"/>
                  <a:pt x="2293620" y="388620"/>
                </a:cubicBezTo>
                <a:cubicBezTo>
                  <a:pt x="2295525" y="391478"/>
                  <a:pt x="2296478" y="391478"/>
                  <a:pt x="2300288" y="391478"/>
                </a:cubicBezTo>
                <a:moveTo>
                  <a:pt x="663893" y="621983"/>
                </a:moveTo>
                <a:cubicBezTo>
                  <a:pt x="661035" y="632460"/>
                  <a:pt x="674370" y="625793"/>
                  <a:pt x="668655" y="637223"/>
                </a:cubicBezTo>
                <a:cubicBezTo>
                  <a:pt x="675323" y="639127"/>
                  <a:pt x="677227" y="632460"/>
                  <a:pt x="679133" y="637223"/>
                </a:cubicBezTo>
                <a:cubicBezTo>
                  <a:pt x="679133" y="640080"/>
                  <a:pt x="677227" y="640080"/>
                  <a:pt x="675323" y="640080"/>
                </a:cubicBezTo>
                <a:cubicBezTo>
                  <a:pt x="670560" y="641985"/>
                  <a:pt x="657225" y="646748"/>
                  <a:pt x="654368" y="646748"/>
                </a:cubicBezTo>
                <a:cubicBezTo>
                  <a:pt x="645795" y="645795"/>
                  <a:pt x="643890" y="639127"/>
                  <a:pt x="639127" y="634365"/>
                </a:cubicBezTo>
                <a:cubicBezTo>
                  <a:pt x="639127" y="628650"/>
                  <a:pt x="647700" y="632460"/>
                  <a:pt x="647700" y="628650"/>
                </a:cubicBezTo>
                <a:cubicBezTo>
                  <a:pt x="641032" y="621983"/>
                  <a:pt x="639127" y="621030"/>
                  <a:pt x="629603" y="625793"/>
                </a:cubicBezTo>
                <a:cubicBezTo>
                  <a:pt x="625793" y="619125"/>
                  <a:pt x="624840" y="614363"/>
                  <a:pt x="614363" y="616268"/>
                </a:cubicBezTo>
                <a:cubicBezTo>
                  <a:pt x="609600" y="616268"/>
                  <a:pt x="613410" y="621030"/>
                  <a:pt x="611505" y="621983"/>
                </a:cubicBezTo>
                <a:cubicBezTo>
                  <a:pt x="609600" y="623888"/>
                  <a:pt x="604837" y="623888"/>
                  <a:pt x="601028" y="625793"/>
                </a:cubicBezTo>
                <a:cubicBezTo>
                  <a:pt x="598170" y="627698"/>
                  <a:pt x="596265" y="637223"/>
                  <a:pt x="589598" y="634365"/>
                </a:cubicBezTo>
                <a:cubicBezTo>
                  <a:pt x="593408" y="645795"/>
                  <a:pt x="582930" y="648652"/>
                  <a:pt x="582930" y="650558"/>
                </a:cubicBezTo>
                <a:cubicBezTo>
                  <a:pt x="581978" y="657225"/>
                  <a:pt x="582930" y="663893"/>
                  <a:pt x="580072" y="671513"/>
                </a:cubicBezTo>
                <a:cubicBezTo>
                  <a:pt x="576262" y="671513"/>
                  <a:pt x="576262" y="668655"/>
                  <a:pt x="575310" y="668655"/>
                </a:cubicBezTo>
                <a:cubicBezTo>
                  <a:pt x="571500" y="678180"/>
                  <a:pt x="581978" y="682943"/>
                  <a:pt x="575310" y="689610"/>
                </a:cubicBezTo>
                <a:cubicBezTo>
                  <a:pt x="580072" y="686753"/>
                  <a:pt x="578168" y="694373"/>
                  <a:pt x="580072" y="696277"/>
                </a:cubicBezTo>
                <a:cubicBezTo>
                  <a:pt x="581978" y="696277"/>
                  <a:pt x="584835" y="694373"/>
                  <a:pt x="586740" y="696277"/>
                </a:cubicBezTo>
                <a:cubicBezTo>
                  <a:pt x="593408" y="698182"/>
                  <a:pt x="594360" y="702945"/>
                  <a:pt x="598170" y="698182"/>
                </a:cubicBezTo>
                <a:cubicBezTo>
                  <a:pt x="600075" y="698182"/>
                  <a:pt x="604837" y="700088"/>
                  <a:pt x="604837" y="698182"/>
                </a:cubicBezTo>
                <a:cubicBezTo>
                  <a:pt x="616268" y="698182"/>
                  <a:pt x="613410" y="696277"/>
                  <a:pt x="618173" y="693420"/>
                </a:cubicBezTo>
                <a:cubicBezTo>
                  <a:pt x="622935" y="691515"/>
                  <a:pt x="624840" y="696277"/>
                  <a:pt x="629603" y="696277"/>
                </a:cubicBezTo>
                <a:cubicBezTo>
                  <a:pt x="629603" y="693420"/>
                  <a:pt x="629603" y="689610"/>
                  <a:pt x="632460" y="689610"/>
                </a:cubicBezTo>
                <a:cubicBezTo>
                  <a:pt x="639127" y="688657"/>
                  <a:pt x="654368" y="688657"/>
                  <a:pt x="661035" y="689610"/>
                </a:cubicBezTo>
                <a:cubicBezTo>
                  <a:pt x="665798" y="691515"/>
                  <a:pt x="667702" y="694373"/>
                  <a:pt x="672465" y="696277"/>
                </a:cubicBezTo>
                <a:cubicBezTo>
                  <a:pt x="675323" y="696277"/>
                  <a:pt x="675323" y="693420"/>
                  <a:pt x="679133" y="693420"/>
                </a:cubicBezTo>
                <a:cubicBezTo>
                  <a:pt x="677227" y="693420"/>
                  <a:pt x="680085" y="694373"/>
                  <a:pt x="681990" y="696277"/>
                </a:cubicBezTo>
                <a:cubicBezTo>
                  <a:pt x="690562" y="698182"/>
                  <a:pt x="690562" y="698182"/>
                  <a:pt x="697230" y="698182"/>
                </a:cubicBezTo>
                <a:cubicBezTo>
                  <a:pt x="710565" y="700088"/>
                  <a:pt x="726757" y="696277"/>
                  <a:pt x="740093" y="698182"/>
                </a:cubicBezTo>
                <a:cubicBezTo>
                  <a:pt x="740093" y="691515"/>
                  <a:pt x="740093" y="686753"/>
                  <a:pt x="742950" y="682943"/>
                </a:cubicBezTo>
                <a:cubicBezTo>
                  <a:pt x="733425" y="670560"/>
                  <a:pt x="722948" y="655320"/>
                  <a:pt x="703898" y="652463"/>
                </a:cubicBezTo>
                <a:cubicBezTo>
                  <a:pt x="703898" y="646748"/>
                  <a:pt x="698182" y="646748"/>
                  <a:pt x="697230" y="643890"/>
                </a:cubicBezTo>
                <a:cubicBezTo>
                  <a:pt x="697230" y="639127"/>
                  <a:pt x="695325" y="637223"/>
                  <a:pt x="693420" y="634365"/>
                </a:cubicBezTo>
                <a:cubicBezTo>
                  <a:pt x="695325" y="625793"/>
                  <a:pt x="704850" y="623888"/>
                  <a:pt x="703898" y="612457"/>
                </a:cubicBezTo>
                <a:cubicBezTo>
                  <a:pt x="685800" y="610552"/>
                  <a:pt x="677227" y="619125"/>
                  <a:pt x="663893" y="621983"/>
                </a:cubicBezTo>
                <a:moveTo>
                  <a:pt x="875348" y="763905"/>
                </a:moveTo>
                <a:cubicBezTo>
                  <a:pt x="871538" y="763905"/>
                  <a:pt x="866775" y="763905"/>
                  <a:pt x="871538" y="765810"/>
                </a:cubicBezTo>
                <a:cubicBezTo>
                  <a:pt x="876300" y="762000"/>
                  <a:pt x="887730" y="762000"/>
                  <a:pt x="893445" y="761048"/>
                </a:cubicBezTo>
                <a:cubicBezTo>
                  <a:pt x="894398" y="761048"/>
                  <a:pt x="893445" y="754380"/>
                  <a:pt x="893445" y="754380"/>
                </a:cubicBezTo>
                <a:cubicBezTo>
                  <a:pt x="894398" y="752475"/>
                  <a:pt x="898207" y="757238"/>
                  <a:pt x="899160" y="757238"/>
                </a:cubicBezTo>
                <a:cubicBezTo>
                  <a:pt x="899160" y="750570"/>
                  <a:pt x="899160" y="742950"/>
                  <a:pt x="899160" y="736283"/>
                </a:cubicBezTo>
                <a:cubicBezTo>
                  <a:pt x="896302" y="731520"/>
                  <a:pt x="893445" y="729615"/>
                  <a:pt x="891540" y="725805"/>
                </a:cubicBezTo>
                <a:cubicBezTo>
                  <a:pt x="889635" y="724852"/>
                  <a:pt x="891540" y="721043"/>
                  <a:pt x="891540" y="721043"/>
                </a:cubicBezTo>
                <a:cubicBezTo>
                  <a:pt x="889635" y="716280"/>
                  <a:pt x="880110" y="713423"/>
                  <a:pt x="887730" y="711518"/>
                </a:cubicBezTo>
                <a:cubicBezTo>
                  <a:pt x="893445" y="711518"/>
                  <a:pt x="899160" y="711518"/>
                  <a:pt x="905827" y="711518"/>
                </a:cubicBezTo>
                <a:cubicBezTo>
                  <a:pt x="907733" y="700088"/>
                  <a:pt x="899160" y="700088"/>
                  <a:pt x="899160" y="696277"/>
                </a:cubicBezTo>
                <a:cubicBezTo>
                  <a:pt x="899160" y="689610"/>
                  <a:pt x="893445" y="689610"/>
                  <a:pt x="891540" y="686753"/>
                </a:cubicBezTo>
                <a:cubicBezTo>
                  <a:pt x="891540" y="686753"/>
                  <a:pt x="896302" y="682943"/>
                  <a:pt x="893445" y="680085"/>
                </a:cubicBezTo>
                <a:cubicBezTo>
                  <a:pt x="884873" y="682943"/>
                  <a:pt x="882968" y="676275"/>
                  <a:pt x="875348" y="676275"/>
                </a:cubicBezTo>
                <a:cubicBezTo>
                  <a:pt x="878205" y="660082"/>
                  <a:pt x="857250" y="664845"/>
                  <a:pt x="857250" y="650558"/>
                </a:cubicBezTo>
                <a:cubicBezTo>
                  <a:pt x="864870" y="643890"/>
                  <a:pt x="869632" y="634365"/>
                  <a:pt x="887730" y="637223"/>
                </a:cubicBezTo>
                <a:cubicBezTo>
                  <a:pt x="887730" y="635318"/>
                  <a:pt x="887730" y="632460"/>
                  <a:pt x="891540" y="630555"/>
                </a:cubicBezTo>
                <a:cubicBezTo>
                  <a:pt x="891540" y="621983"/>
                  <a:pt x="881063" y="623888"/>
                  <a:pt x="881063" y="616268"/>
                </a:cubicBezTo>
                <a:cubicBezTo>
                  <a:pt x="866775" y="614363"/>
                  <a:pt x="860107" y="621030"/>
                  <a:pt x="850583" y="616268"/>
                </a:cubicBezTo>
                <a:cubicBezTo>
                  <a:pt x="850583" y="621030"/>
                  <a:pt x="850583" y="621983"/>
                  <a:pt x="846773" y="619125"/>
                </a:cubicBezTo>
                <a:cubicBezTo>
                  <a:pt x="844868" y="617220"/>
                  <a:pt x="843915" y="621983"/>
                  <a:pt x="844868" y="621983"/>
                </a:cubicBezTo>
                <a:cubicBezTo>
                  <a:pt x="837248" y="625793"/>
                  <a:pt x="826770" y="630555"/>
                  <a:pt x="823913" y="630555"/>
                </a:cubicBezTo>
                <a:cubicBezTo>
                  <a:pt x="814388" y="634365"/>
                  <a:pt x="817245" y="635318"/>
                  <a:pt x="814388" y="640080"/>
                </a:cubicBezTo>
                <a:cubicBezTo>
                  <a:pt x="812482" y="641985"/>
                  <a:pt x="808673" y="639127"/>
                  <a:pt x="807720" y="640080"/>
                </a:cubicBezTo>
                <a:cubicBezTo>
                  <a:pt x="805815" y="641985"/>
                  <a:pt x="808673" y="648652"/>
                  <a:pt x="807720" y="650558"/>
                </a:cubicBezTo>
                <a:cubicBezTo>
                  <a:pt x="808673" y="657225"/>
                  <a:pt x="815340" y="645795"/>
                  <a:pt x="817245" y="655320"/>
                </a:cubicBezTo>
                <a:cubicBezTo>
                  <a:pt x="817245" y="658178"/>
                  <a:pt x="819150" y="660082"/>
                  <a:pt x="820102" y="661987"/>
                </a:cubicBezTo>
                <a:cubicBezTo>
                  <a:pt x="817245" y="671513"/>
                  <a:pt x="822008" y="678180"/>
                  <a:pt x="823913" y="680085"/>
                </a:cubicBezTo>
                <a:cubicBezTo>
                  <a:pt x="823913" y="684848"/>
                  <a:pt x="823913" y="684848"/>
                  <a:pt x="825818" y="686753"/>
                </a:cubicBezTo>
                <a:cubicBezTo>
                  <a:pt x="826770" y="686753"/>
                  <a:pt x="828675" y="696277"/>
                  <a:pt x="828675" y="696277"/>
                </a:cubicBezTo>
                <a:cubicBezTo>
                  <a:pt x="832485" y="704850"/>
                  <a:pt x="832485" y="702945"/>
                  <a:pt x="835343" y="707708"/>
                </a:cubicBezTo>
                <a:cubicBezTo>
                  <a:pt x="837248" y="711518"/>
                  <a:pt x="833437" y="714375"/>
                  <a:pt x="835343" y="718185"/>
                </a:cubicBezTo>
                <a:cubicBezTo>
                  <a:pt x="837248" y="719137"/>
                  <a:pt x="843915" y="721043"/>
                  <a:pt x="842010" y="725805"/>
                </a:cubicBezTo>
                <a:cubicBezTo>
                  <a:pt x="830580" y="722948"/>
                  <a:pt x="838200" y="739140"/>
                  <a:pt x="832485" y="742950"/>
                </a:cubicBezTo>
                <a:cubicBezTo>
                  <a:pt x="844868" y="743903"/>
                  <a:pt x="844868" y="762000"/>
                  <a:pt x="860107" y="754380"/>
                </a:cubicBezTo>
                <a:cubicBezTo>
                  <a:pt x="848677" y="765810"/>
                  <a:pt x="875348" y="755332"/>
                  <a:pt x="875348" y="763905"/>
                </a:cubicBezTo>
                <a:moveTo>
                  <a:pt x="966787" y="621983"/>
                </a:moveTo>
                <a:cubicBezTo>
                  <a:pt x="965835" y="623888"/>
                  <a:pt x="966787" y="628650"/>
                  <a:pt x="963930" y="630555"/>
                </a:cubicBezTo>
                <a:cubicBezTo>
                  <a:pt x="962025" y="634365"/>
                  <a:pt x="955357" y="634365"/>
                  <a:pt x="955357" y="637223"/>
                </a:cubicBezTo>
                <a:cubicBezTo>
                  <a:pt x="957263" y="640080"/>
                  <a:pt x="963930" y="645795"/>
                  <a:pt x="963930" y="650558"/>
                </a:cubicBezTo>
                <a:cubicBezTo>
                  <a:pt x="963930" y="650558"/>
                  <a:pt x="959167" y="650558"/>
                  <a:pt x="960120" y="652463"/>
                </a:cubicBezTo>
                <a:cubicBezTo>
                  <a:pt x="963930" y="655320"/>
                  <a:pt x="970598" y="653415"/>
                  <a:pt x="973455" y="658178"/>
                </a:cubicBezTo>
                <a:cubicBezTo>
                  <a:pt x="973455" y="655320"/>
                  <a:pt x="977265" y="653415"/>
                  <a:pt x="980122" y="652463"/>
                </a:cubicBezTo>
                <a:cubicBezTo>
                  <a:pt x="982027" y="643890"/>
                  <a:pt x="975360" y="643890"/>
                  <a:pt x="973455" y="637223"/>
                </a:cubicBezTo>
                <a:cubicBezTo>
                  <a:pt x="979170" y="635318"/>
                  <a:pt x="983932" y="632460"/>
                  <a:pt x="982027" y="625793"/>
                </a:cubicBezTo>
                <a:cubicBezTo>
                  <a:pt x="977265" y="625793"/>
                  <a:pt x="975360" y="621983"/>
                  <a:pt x="980122" y="619125"/>
                </a:cubicBezTo>
                <a:cubicBezTo>
                  <a:pt x="975360" y="621030"/>
                  <a:pt x="970598" y="619125"/>
                  <a:pt x="966787" y="621983"/>
                </a:cubicBezTo>
                <a:moveTo>
                  <a:pt x="564833" y="704850"/>
                </a:moveTo>
                <a:cubicBezTo>
                  <a:pt x="563880" y="718185"/>
                  <a:pt x="586740" y="709613"/>
                  <a:pt x="586740" y="704850"/>
                </a:cubicBezTo>
                <a:cubicBezTo>
                  <a:pt x="578168" y="701040"/>
                  <a:pt x="573405" y="701040"/>
                  <a:pt x="564833" y="704850"/>
                </a:cubicBezTo>
                <a:moveTo>
                  <a:pt x="636270" y="1276350"/>
                </a:moveTo>
                <a:cubicBezTo>
                  <a:pt x="639127" y="1264920"/>
                  <a:pt x="657225" y="1264920"/>
                  <a:pt x="654368" y="1244918"/>
                </a:cubicBezTo>
                <a:cubicBezTo>
                  <a:pt x="645795" y="1253490"/>
                  <a:pt x="629603" y="1238250"/>
                  <a:pt x="621030" y="1247775"/>
                </a:cubicBezTo>
                <a:cubicBezTo>
                  <a:pt x="634365" y="1249680"/>
                  <a:pt x="618173" y="1251585"/>
                  <a:pt x="618173" y="1254442"/>
                </a:cubicBezTo>
                <a:cubicBezTo>
                  <a:pt x="618173" y="1251585"/>
                  <a:pt x="621030" y="1261110"/>
                  <a:pt x="621030" y="1263015"/>
                </a:cubicBezTo>
                <a:cubicBezTo>
                  <a:pt x="621030" y="1267777"/>
                  <a:pt x="621030" y="1272540"/>
                  <a:pt x="618173" y="1272540"/>
                </a:cubicBezTo>
                <a:cubicBezTo>
                  <a:pt x="618173" y="1271588"/>
                  <a:pt x="614363" y="1269683"/>
                  <a:pt x="614363" y="1272540"/>
                </a:cubicBezTo>
                <a:cubicBezTo>
                  <a:pt x="618173" y="1277302"/>
                  <a:pt x="627698" y="1276350"/>
                  <a:pt x="636270" y="1276350"/>
                </a:cubicBezTo>
                <a:close/>
              </a:path>
            </a:pathLst>
          </a:custGeom>
          <a:solidFill>
            <a:srgbClr val="D9D9D9"/>
          </a:solidFill>
        </p:spPr>
      </p:sp>
      <p:sp>
        <p:nvSpPr>
          <p:cNvPr id="47" name="Shape 45"/>
          <p:cNvSpPr/>
          <p:nvPr>
            <p:custDataLst>
              <p:tags r:id="rId19"/>
            </p:custDataLst>
          </p:nvPr>
        </p:nvSpPr>
        <p:spPr>
          <a:xfrm>
            <a:off x="2831000" y="1006504"/>
            <a:ext cx="209415" cy="64108"/>
          </a:xfrm>
          <a:custGeom>
            <a:avLst/>
            <a:gdLst/>
            <a:ahLst/>
            <a:cxnLst/>
            <a:rect l="l" t="t" r="r" b="b"/>
            <a:pathLst>
              <a:path w="217460" h="66571">
                <a:moveTo>
                  <a:pt x="217170" y="36195"/>
                </a:moveTo>
                <a:cubicBezTo>
                  <a:pt x="217170" y="41910"/>
                  <a:pt x="217170" y="46673"/>
                  <a:pt x="217170" y="51435"/>
                </a:cubicBezTo>
                <a:cubicBezTo>
                  <a:pt x="212408" y="51435"/>
                  <a:pt x="210503" y="55245"/>
                  <a:pt x="209550" y="58103"/>
                </a:cubicBezTo>
                <a:cubicBezTo>
                  <a:pt x="194310" y="60007"/>
                  <a:pt x="182880" y="58103"/>
                  <a:pt x="171450" y="58103"/>
                </a:cubicBezTo>
                <a:cubicBezTo>
                  <a:pt x="167640" y="58103"/>
                  <a:pt x="162878" y="62865"/>
                  <a:pt x="160020" y="64770"/>
                </a:cubicBezTo>
                <a:cubicBezTo>
                  <a:pt x="155258" y="66675"/>
                  <a:pt x="155258" y="61912"/>
                  <a:pt x="149542" y="61912"/>
                </a:cubicBezTo>
                <a:cubicBezTo>
                  <a:pt x="151448" y="61912"/>
                  <a:pt x="148590" y="64770"/>
                  <a:pt x="148590" y="64770"/>
                </a:cubicBezTo>
                <a:cubicBezTo>
                  <a:pt x="146685" y="64770"/>
                  <a:pt x="135255" y="64770"/>
                  <a:pt x="135255" y="64770"/>
                </a:cubicBezTo>
                <a:cubicBezTo>
                  <a:pt x="135255" y="64770"/>
                  <a:pt x="135255" y="61912"/>
                  <a:pt x="135255" y="61912"/>
                </a:cubicBezTo>
                <a:cubicBezTo>
                  <a:pt x="131445" y="61912"/>
                  <a:pt x="128588" y="64770"/>
                  <a:pt x="128588" y="64770"/>
                </a:cubicBezTo>
                <a:cubicBezTo>
                  <a:pt x="121920" y="62865"/>
                  <a:pt x="121920" y="58103"/>
                  <a:pt x="117157" y="58103"/>
                </a:cubicBezTo>
                <a:cubicBezTo>
                  <a:pt x="103823" y="58103"/>
                  <a:pt x="88583" y="66675"/>
                  <a:pt x="70485" y="58103"/>
                </a:cubicBezTo>
                <a:cubicBezTo>
                  <a:pt x="70485" y="56198"/>
                  <a:pt x="74295" y="55245"/>
                  <a:pt x="74295" y="51435"/>
                </a:cubicBezTo>
                <a:cubicBezTo>
                  <a:pt x="72390" y="48577"/>
                  <a:pt x="69533" y="51435"/>
                  <a:pt x="67627" y="49530"/>
                </a:cubicBezTo>
                <a:cubicBezTo>
                  <a:pt x="63818" y="44768"/>
                  <a:pt x="67627" y="38100"/>
                  <a:pt x="60960" y="36195"/>
                </a:cubicBezTo>
                <a:cubicBezTo>
                  <a:pt x="62865" y="33337"/>
                  <a:pt x="67627" y="35243"/>
                  <a:pt x="67627" y="29527"/>
                </a:cubicBezTo>
                <a:cubicBezTo>
                  <a:pt x="67627" y="24765"/>
                  <a:pt x="59055" y="26670"/>
                  <a:pt x="60960" y="18098"/>
                </a:cubicBezTo>
                <a:cubicBezTo>
                  <a:pt x="56198" y="22860"/>
                  <a:pt x="42863" y="20003"/>
                  <a:pt x="34290" y="21908"/>
                </a:cubicBezTo>
                <a:cubicBezTo>
                  <a:pt x="27622" y="22860"/>
                  <a:pt x="29527" y="16193"/>
                  <a:pt x="27622" y="15240"/>
                </a:cubicBezTo>
                <a:cubicBezTo>
                  <a:pt x="26670" y="13335"/>
                  <a:pt x="20955" y="16193"/>
                  <a:pt x="20955" y="11430"/>
                </a:cubicBezTo>
                <a:cubicBezTo>
                  <a:pt x="18098" y="15240"/>
                  <a:pt x="15240" y="15240"/>
                  <a:pt x="9525" y="15240"/>
                </a:cubicBezTo>
                <a:cubicBezTo>
                  <a:pt x="20003" y="4763"/>
                  <a:pt x="0" y="13335"/>
                  <a:pt x="2857" y="2857"/>
                </a:cubicBezTo>
                <a:cubicBezTo>
                  <a:pt x="16193" y="4763"/>
                  <a:pt x="26670" y="1905"/>
                  <a:pt x="36195" y="0"/>
                </a:cubicBezTo>
                <a:cubicBezTo>
                  <a:pt x="36195" y="2857"/>
                  <a:pt x="42863" y="1905"/>
                  <a:pt x="42863" y="2857"/>
                </a:cubicBezTo>
                <a:cubicBezTo>
                  <a:pt x="44768" y="2857"/>
                  <a:pt x="42863" y="8573"/>
                  <a:pt x="42863" y="8573"/>
                </a:cubicBezTo>
                <a:cubicBezTo>
                  <a:pt x="45720" y="11430"/>
                  <a:pt x="54293" y="6667"/>
                  <a:pt x="52388" y="15240"/>
                </a:cubicBezTo>
                <a:cubicBezTo>
                  <a:pt x="60960" y="6667"/>
                  <a:pt x="69533" y="16193"/>
                  <a:pt x="80962" y="15240"/>
                </a:cubicBezTo>
                <a:cubicBezTo>
                  <a:pt x="77152" y="24765"/>
                  <a:pt x="85725" y="24765"/>
                  <a:pt x="80962" y="29527"/>
                </a:cubicBezTo>
                <a:cubicBezTo>
                  <a:pt x="85725" y="31432"/>
                  <a:pt x="94298" y="29527"/>
                  <a:pt x="101918" y="33337"/>
                </a:cubicBezTo>
                <a:cubicBezTo>
                  <a:pt x="103823" y="35243"/>
                  <a:pt x="87630" y="41910"/>
                  <a:pt x="101918" y="40005"/>
                </a:cubicBezTo>
                <a:cubicBezTo>
                  <a:pt x="103823" y="40005"/>
                  <a:pt x="103823" y="36195"/>
                  <a:pt x="106680" y="36195"/>
                </a:cubicBezTo>
                <a:cubicBezTo>
                  <a:pt x="117157" y="36195"/>
                  <a:pt x="131445" y="35243"/>
                  <a:pt x="144780" y="36195"/>
                </a:cubicBezTo>
                <a:cubicBezTo>
                  <a:pt x="146685" y="36195"/>
                  <a:pt x="151448" y="40005"/>
                  <a:pt x="149542" y="40005"/>
                </a:cubicBezTo>
                <a:cubicBezTo>
                  <a:pt x="158115" y="40005"/>
                  <a:pt x="144780" y="35243"/>
                  <a:pt x="160020" y="33337"/>
                </a:cubicBezTo>
                <a:cubicBezTo>
                  <a:pt x="162878" y="33337"/>
                  <a:pt x="166688" y="35243"/>
                  <a:pt x="169545" y="33337"/>
                </a:cubicBezTo>
                <a:cubicBezTo>
                  <a:pt x="180975" y="31432"/>
                  <a:pt x="200978" y="31432"/>
                  <a:pt x="217170" y="36195"/>
                </a:cubicBezTo>
                <a:close/>
              </a:path>
            </a:pathLst>
          </a:custGeom>
          <a:solidFill>
            <a:srgbClr val="D9D9D9"/>
          </a:solidFill>
        </p:spPr>
      </p:sp>
      <p:sp>
        <p:nvSpPr>
          <p:cNvPr id="48" name="Shape 46"/>
          <p:cNvSpPr/>
          <p:nvPr>
            <p:custDataLst>
              <p:tags r:id="rId20"/>
            </p:custDataLst>
          </p:nvPr>
        </p:nvSpPr>
        <p:spPr>
          <a:xfrm>
            <a:off x="4623842" y="1005435"/>
            <a:ext cx="212620" cy="151721"/>
          </a:xfrm>
          <a:custGeom>
            <a:avLst/>
            <a:gdLst/>
            <a:ahLst/>
            <a:cxnLst/>
            <a:rect l="l" t="t" r="r" b="b"/>
            <a:pathLst>
              <a:path w="220788" h="157550">
                <a:moveTo>
                  <a:pt x="180975" y="4763"/>
                </a:moveTo>
                <a:cubicBezTo>
                  <a:pt x="191453" y="11430"/>
                  <a:pt x="204787" y="0"/>
                  <a:pt x="217170" y="1905"/>
                </a:cubicBezTo>
                <a:cubicBezTo>
                  <a:pt x="220980" y="9525"/>
                  <a:pt x="212408" y="9525"/>
                  <a:pt x="214313" y="16193"/>
                </a:cubicBezTo>
                <a:cubicBezTo>
                  <a:pt x="204787" y="11430"/>
                  <a:pt x="187643" y="20955"/>
                  <a:pt x="174308" y="22860"/>
                </a:cubicBezTo>
                <a:cubicBezTo>
                  <a:pt x="171450" y="22860"/>
                  <a:pt x="169545" y="27622"/>
                  <a:pt x="167640" y="29527"/>
                </a:cubicBezTo>
                <a:cubicBezTo>
                  <a:pt x="166688" y="29527"/>
                  <a:pt x="162878" y="27622"/>
                  <a:pt x="161925" y="29527"/>
                </a:cubicBezTo>
                <a:cubicBezTo>
                  <a:pt x="161925" y="29527"/>
                  <a:pt x="156210" y="34290"/>
                  <a:pt x="156210" y="34290"/>
                </a:cubicBezTo>
                <a:cubicBezTo>
                  <a:pt x="153353" y="36195"/>
                  <a:pt x="153353" y="31432"/>
                  <a:pt x="149542" y="31432"/>
                </a:cubicBezTo>
                <a:cubicBezTo>
                  <a:pt x="146685" y="32385"/>
                  <a:pt x="141923" y="34290"/>
                  <a:pt x="137160" y="34290"/>
                </a:cubicBezTo>
                <a:cubicBezTo>
                  <a:pt x="135255" y="36195"/>
                  <a:pt x="128588" y="36195"/>
                  <a:pt x="124777" y="38100"/>
                </a:cubicBezTo>
                <a:cubicBezTo>
                  <a:pt x="121920" y="39052"/>
                  <a:pt x="124777" y="42863"/>
                  <a:pt x="121920" y="44768"/>
                </a:cubicBezTo>
                <a:cubicBezTo>
                  <a:pt x="120015" y="45720"/>
                  <a:pt x="106680" y="44768"/>
                  <a:pt x="106680" y="52388"/>
                </a:cubicBezTo>
                <a:cubicBezTo>
                  <a:pt x="106680" y="56198"/>
                  <a:pt x="100965" y="57150"/>
                  <a:pt x="97155" y="59055"/>
                </a:cubicBezTo>
                <a:cubicBezTo>
                  <a:pt x="95250" y="60960"/>
                  <a:pt x="92392" y="63818"/>
                  <a:pt x="92392" y="65723"/>
                </a:cubicBezTo>
                <a:cubicBezTo>
                  <a:pt x="90488" y="67627"/>
                  <a:pt x="87630" y="68580"/>
                  <a:pt x="88583" y="72390"/>
                </a:cubicBezTo>
                <a:cubicBezTo>
                  <a:pt x="79058" y="75248"/>
                  <a:pt x="79058" y="68580"/>
                  <a:pt x="72390" y="77152"/>
                </a:cubicBezTo>
                <a:cubicBezTo>
                  <a:pt x="72390" y="79058"/>
                  <a:pt x="70485" y="77152"/>
                  <a:pt x="70485" y="80010"/>
                </a:cubicBezTo>
                <a:cubicBezTo>
                  <a:pt x="69533" y="85725"/>
                  <a:pt x="62865" y="83820"/>
                  <a:pt x="58103" y="86678"/>
                </a:cubicBezTo>
                <a:cubicBezTo>
                  <a:pt x="58103" y="91440"/>
                  <a:pt x="60960" y="101918"/>
                  <a:pt x="51435" y="98108"/>
                </a:cubicBezTo>
                <a:cubicBezTo>
                  <a:pt x="52388" y="104775"/>
                  <a:pt x="47625" y="116205"/>
                  <a:pt x="54293" y="118110"/>
                </a:cubicBezTo>
                <a:cubicBezTo>
                  <a:pt x="52388" y="120015"/>
                  <a:pt x="49530" y="121920"/>
                  <a:pt x="45720" y="122873"/>
                </a:cubicBezTo>
                <a:cubicBezTo>
                  <a:pt x="40957" y="131445"/>
                  <a:pt x="52388" y="129540"/>
                  <a:pt x="51435" y="136208"/>
                </a:cubicBezTo>
                <a:cubicBezTo>
                  <a:pt x="51435" y="136208"/>
                  <a:pt x="45720" y="136208"/>
                  <a:pt x="47625" y="139065"/>
                </a:cubicBezTo>
                <a:cubicBezTo>
                  <a:pt x="47625" y="138113"/>
                  <a:pt x="54293" y="142875"/>
                  <a:pt x="51435" y="142875"/>
                </a:cubicBezTo>
                <a:cubicBezTo>
                  <a:pt x="54293" y="142875"/>
                  <a:pt x="56198" y="139065"/>
                  <a:pt x="54293" y="139065"/>
                </a:cubicBezTo>
                <a:cubicBezTo>
                  <a:pt x="58103" y="140970"/>
                  <a:pt x="58103" y="145733"/>
                  <a:pt x="63818" y="144780"/>
                </a:cubicBezTo>
                <a:cubicBezTo>
                  <a:pt x="63818" y="151448"/>
                  <a:pt x="59055" y="151448"/>
                  <a:pt x="60960" y="157163"/>
                </a:cubicBezTo>
                <a:cubicBezTo>
                  <a:pt x="51435" y="157163"/>
                  <a:pt x="42863" y="157163"/>
                  <a:pt x="33337" y="157163"/>
                </a:cubicBezTo>
                <a:cubicBezTo>
                  <a:pt x="33337" y="156210"/>
                  <a:pt x="38100" y="152400"/>
                  <a:pt x="36195" y="151448"/>
                </a:cubicBezTo>
                <a:cubicBezTo>
                  <a:pt x="34290" y="147637"/>
                  <a:pt x="29527" y="149542"/>
                  <a:pt x="26670" y="147637"/>
                </a:cubicBezTo>
                <a:cubicBezTo>
                  <a:pt x="24765" y="147637"/>
                  <a:pt x="22860" y="142875"/>
                  <a:pt x="20955" y="142875"/>
                </a:cubicBezTo>
                <a:cubicBezTo>
                  <a:pt x="20003" y="140970"/>
                  <a:pt x="15240" y="142875"/>
                  <a:pt x="15240" y="142875"/>
                </a:cubicBezTo>
                <a:cubicBezTo>
                  <a:pt x="11430" y="138113"/>
                  <a:pt x="11430" y="142875"/>
                  <a:pt x="4763" y="142875"/>
                </a:cubicBezTo>
                <a:cubicBezTo>
                  <a:pt x="4763" y="134302"/>
                  <a:pt x="0" y="131445"/>
                  <a:pt x="2857" y="120015"/>
                </a:cubicBezTo>
                <a:cubicBezTo>
                  <a:pt x="11430" y="131445"/>
                  <a:pt x="2857" y="108585"/>
                  <a:pt x="18098" y="115253"/>
                </a:cubicBezTo>
                <a:cubicBezTo>
                  <a:pt x="20003" y="111442"/>
                  <a:pt x="15240" y="111442"/>
                  <a:pt x="15240" y="111442"/>
                </a:cubicBezTo>
                <a:cubicBezTo>
                  <a:pt x="15240" y="108585"/>
                  <a:pt x="24765" y="106680"/>
                  <a:pt x="18098" y="104775"/>
                </a:cubicBezTo>
                <a:cubicBezTo>
                  <a:pt x="20003" y="100013"/>
                  <a:pt x="27622" y="100013"/>
                  <a:pt x="33337" y="98108"/>
                </a:cubicBezTo>
                <a:cubicBezTo>
                  <a:pt x="29527" y="93345"/>
                  <a:pt x="42863" y="88583"/>
                  <a:pt x="33337" y="86678"/>
                </a:cubicBezTo>
                <a:cubicBezTo>
                  <a:pt x="33337" y="83820"/>
                  <a:pt x="40005" y="83820"/>
                  <a:pt x="42863" y="83820"/>
                </a:cubicBezTo>
                <a:cubicBezTo>
                  <a:pt x="42863" y="79058"/>
                  <a:pt x="44768" y="75248"/>
                  <a:pt x="47625" y="75248"/>
                </a:cubicBezTo>
                <a:cubicBezTo>
                  <a:pt x="42863" y="68580"/>
                  <a:pt x="51435" y="68580"/>
                  <a:pt x="47625" y="59055"/>
                </a:cubicBezTo>
                <a:cubicBezTo>
                  <a:pt x="60960" y="60960"/>
                  <a:pt x="63818" y="52388"/>
                  <a:pt x="72390" y="50483"/>
                </a:cubicBezTo>
                <a:cubicBezTo>
                  <a:pt x="77152" y="50483"/>
                  <a:pt x="74295" y="44768"/>
                  <a:pt x="76200" y="44768"/>
                </a:cubicBezTo>
                <a:cubicBezTo>
                  <a:pt x="77152" y="42863"/>
                  <a:pt x="80962" y="45720"/>
                  <a:pt x="79058" y="47625"/>
                </a:cubicBezTo>
                <a:cubicBezTo>
                  <a:pt x="80962" y="45720"/>
                  <a:pt x="83820" y="42863"/>
                  <a:pt x="85725" y="40957"/>
                </a:cubicBezTo>
                <a:cubicBezTo>
                  <a:pt x="87630" y="39052"/>
                  <a:pt x="88583" y="38100"/>
                  <a:pt x="88583" y="34290"/>
                </a:cubicBezTo>
                <a:cubicBezTo>
                  <a:pt x="94298" y="36195"/>
                  <a:pt x="99060" y="34290"/>
                  <a:pt x="103823" y="31432"/>
                </a:cubicBezTo>
                <a:cubicBezTo>
                  <a:pt x="108585" y="29527"/>
                  <a:pt x="112395" y="31432"/>
                  <a:pt x="121920" y="29527"/>
                </a:cubicBezTo>
                <a:cubicBezTo>
                  <a:pt x="124777" y="27622"/>
                  <a:pt x="123825" y="26670"/>
                  <a:pt x="124777" y="26670"/>
                </a:cubicBezTo>
                <a:cubicBezTo>
                  <a:pt x="128588" y="24765"/>
                  <a:pt x="131445" y="29527"/>
                  <a:pt x="131445" y="29527"/>
                </a:cubicBezTo>
                <a:cubicBezTo>
                  <a:pt x="137160" y="27622"/>
                  <a:pt x="128588" y="22860"/>
                  <a:pt x="135255" y="22860"/>
                </a:cubicBezTo>
                <a:cubicBezTo>
                  <a:pt x="135255" y="22860"/>
                  <a:pt x="137160" y="22860"/>
                  <a:pt x="137160" y="22860"/>
                </a:cubicBezTo>
                <a:cubicBezTo>
                  <a:pt x="140017" y="20955"/>
                  <a:pt x="149542" y="20955"/>
                  <a:pt x="160020" y="20003"/>
                </a:cubicBezTo>
                <a:cubicBezTo>
                  <a:pt x="164783" y="18098"/>
                  <a:pt x="162878" y="20003"/>
                  <a:pt x="164783" y="16193"/>
                </a:cubicBezTo>
                <a:cubicBezTo>
                  <a:pt x="164783" y="16193"/>
                  <a:pt x="167640" y="13335"/>
                  <a:pt x="167640" y="13335"/>
                </a:cubicBezTo>
                <a:cubicBezTo>
                  <a:pt x="176212" y="9525"/>
                  <a:pt x="180975" y="20003"/>
                  <a:pt x="180975" y="4763"/>
                </a:cubicBezTo>
                <a:close/>
              </a:path>
            </a:pathLst>
          </a:custGeom>
          <a:solidFill>
            <a:srgbClr val="D9D9D9"/>
          </a:solidFill>
        </p:spPr>
      </p:sp>
      <p:sp>
        <p:nvSpPr>
          <p:cNvPr id="49" name="Shape 47"/>
          <p:cNvSpPr/>
          <p:nvPr>
            <p:custDataLst>
              <p:tags r:id="rId21"/>
            </p:custDataLst>
          </p:nvPr>
        </p:nvSpPr>
        <p:spPr>
          <a:xfrm>
            <a:off x="2776509" y="1015050"/>
            <a:ext cx="22437" cy="9616"/>
          </a:xfrm>
          <a:custGeom>
            <a:avLst/>
            <a:gdLst/>
            <a:ahLst/>
            <a:cxnLst/>
            <a:rect l="l" t="t" r="r" b="b"/>
            <a:pathLst>
              <a:path w="23299" h="9985">
                <a:moveTo>
                  <a:pt x="16193" y="0"/>
                </a:moveTo>
                <a:cubicBezTo>
                  <a:pt x="18098" y="0"/>
                  <a:pt x="20003" y="0"/>
                  <a:pt x="22860" y="0"/>
                </a:cubicBezTo>
                <a:cubicBezTo>
                  <a:pt x="22860" y="9525"/>
                  <a:pt x="0" y="0"/>
                  <a:pt x="16193" y="0"/>
                </a:cubicBezTo>
                <a:close/>
              </a:path>
            </a:pathLst>
          </a:custGeom>
          <a:solidFill>
            <a:srgbClr val="D9D9D9"/>
          </a:solidFill>
        </p:spPr>
      </p:sp>
      <p:sp>
        <p:nvSpPr>
          <p:cNvPr id="50" name="Shape 48"/>
          <p:cNvSpPr/>
          <p:nvPr>
            <p:custDataLst>
              <p:tags r:id="rId22"/>
            </p:custDataLst>
          </p:nvPr>
        </p:nvSpPr>
        <p:spPr>
          <a:xfrm>
            <a:off x="5654887" y="1025736"/>
            <a:ext cx="65175" cy="51287"/>
          </a:xfrm>
          <a:custGeom>
            <a:avLst/>
            <a:gdLst/>
            <a:ahLst/>
            <a:cxnLst/>
            <a:rect l="l" t="t" r="r" b="b"/>
            <a:pathLst>
              <a:path w="67679" h="53257">
                <a:moveTo>
                  <a:pt x="18098" y="1905"/>
                </a:moveTo>
                <a:cubicBezTo>
                  <a:pt x="21908" y="0"/>
                  <a:pt x="21908" y="2857"/>
                  <a:pt x="21908" y="4763"/>
                </a:cubicBezTo>
                <a:cubicBezTo>
                  <a:pt x="24765" y="11430"/>
                  <a:pt x="34290" y="9525"/>
                  <a:pt x="40005" y="13335"/>
                </a:cubicBezTo>
                <a:cubicBezTo>
                  <a:pt x="46673" y="16193"/>
                  <a:pt x="47625" y="8573"/>
                  <a:pt x="49530" y="8573"/>
                </a:cubicBezTo>
                <a:cubicBezTo>
                  <a:pt x="52388" y="6667"/>
                  <a:pt x="58103" y="13335"/>
                  <a:pt x="67627" y="9525"/>
                </a:cubicBezTo>
                <a:cubicBezTo>
                  <a:pt x="65723" y="13335"/>
                  <a:pt x="51435" y="20003"/>
                  <a:pt x="60960" y="26670"/>
                </a:cubicBezTo>
                <a:cubicBezTo>
                  <a:pt x="59055" y="33337"/>
                  <a:pt x="47625" y="33337"/>
                  <a:pt x="38100" y="31432"/>
                </a:cubicBezTo>
                <a:cubicBezTo>
                  <a:pt x="33337" y="33337"/>
                  <a:pt x="34290" y="35243"/>
                  <a:pt x="38100" y="35243"/>
                </a:cubicBezTo>
                <a:cubicBezTo>
                  <a:pt x="40005" y="41910"/>
                  <a:pt x="20003" y="36195"/>
                  <a:pt x="31432" y="41910"/>
                </a:cubicBezTo>
                <a:cubicBezTo>
                  <a:pt x="31432" y="53340"/>
                  <a:pt x="21908" y="35243"/>
                  <a:pt x="21908" y="44768"/>
                </a:cubicBezTo>
                <a:cubicBezTo>
                  <a:pt x="16193" y="42863"/>
                  <a:pt x="20003" y="35243"/>
                  <a:pt x="9525" y="38100"/>
                </a:cubicBezTo>
                <a:cubicBezTo>
                  <a:pt x="6667" y="29527"/>
                  <a:pt x="8573" y="16193"/>
                  <a:pt x="0" y="13335"/>
                </a:cubicBezTo>
                <a:cubicBezTo>
                  <a:pt x="2857" y="6667"/>
                  <a:pt x="21908" y="13335"/>
                  <a:pt x="18098" y="1905"/>
                </a:cubicBezTo>
                <a:close/>
              </a:path>
            </a:pathLst>
          </a:custGeom>
          <a:solidFill>
            <a:srgbClr val="D9D9D9"/>
          </a:solidFill>
        </p:spPr>
      </p:sp>
      <p:sp>
        <p:nvSpPr>
          <p:cNvPr id="51" name="Shape 49"/>
          <p:cNvSpPr/>
          <p:nvPr>
            <p:custDataLst>
              <p:tags r:id="rId23"/>
            </p:custDataLst>
          </p:nvPr>
        </p:nvSpPr>
        <p:spPr>
          <a:xfrm>
            <a:off x="2560685" y="1033216"/>
            <a:ext cx="18164" cy="11753"/>
          </a:xfrm>
          <a:custGeom>
            <a:avLst/>
            <a:gdLst/>
            <a:ahLst/>
            <a:cxnLst/>
            <a:rect l="l" t="t" r="r" b="b"/>
            <a:pathLst>
              <a:path w="18862" h="12205">
                <a:moveTo>
                  <a:pt x="10478" y="0"/>
                </a:moveTo>
                <a:cubicBezTo>
                  <a:pt x="19050" y="1905"/>
                  <a:pt x="13335" y="3810"/>
                  <a:pt x="13335" y="12383"/>
                </a:cubicBezTo>
                <a:cubicBezTo>
                  <a:pt x="10478" y="10478"/>
                  <a:pt x="6667" y="8573"/>
                  <a:pt x="0" y="8573"/>
                </a:cubicBezTo>
                <a:cubicBezTo>
                  <a:pt x="1905" y="3810"/>
                  <a:pt x="12383" y="6667"/>
                  <a:pt x="10478" y="0"/>
                </a:cubicBezTo>
                <a:close/>
              </a:path>
            </a:pathLst>
          </a:custGeom>
          <a:solidFill>
            <a:srgbClr val="D9D9D9"/>
          </a:solidFill>
        </p:spPr>
      </p:sp>
      <p:sp>
        <p:nvSpPr>
          <p:cNvPr id="52" name="Shape 50"/>
          <p:cNvSpPr/>
          <p:nvPr>
            <p:custDataLst>
              <p:tags r:id="rId24"/>
            </p:custDataLst>
          </p:nvPr>
        </p:nvSpPr>
        <p:spPr>
          <a:xfrm>
            <a:off x="5726471" y="1033216"/>
            <a:ext cx="29917" cy="27780"/>
          </a:xfrm>
          <a:custGeom>
            <a:avLst/>
            <a:gdLst/>
            <a:ahLst/>
            <a:cxnLst/>
            <a:rect l="l" t="t" r="r" b="b"/>
            <a:pathLst>
              <a:path w="31066" h="28847">
                <a:moveTo>
                  <a:pt x="0" y="8573"/>
                </a:moveTo>
                <a:cubicBezTo>
                  <a:pt x="9525" y="0"/>
                  <a:pt x="25718" y="8573"/>
                  <a:pt x="31432" y="15240"/>
                </a:cubicBezTo>
                <a:cubicBezTo>
                  <a:pt x="29527" y="21908"/>
                  <a:pt x="16193" y="17145"/>
                  <a:pt x="18098" y="27622"/>
                </a:cubicBezTo>
                <a:cubicBezTo>
                  <a:pt x="14288" y="28575"/>
                  <a:pt x="13335" y="21908"/>
                  <a:pt x="11430" y="21908"/>
                </a:cubicBezTo>
                <a:cubicBezTo>
                  <a:pt x="11430" y="20003"/>
                  <a:pt x="6667" y="21908"/>
                  <a:pt x="6667" y="21908"/>
                </a:cubicBezTo>
                <a:cubicBezTo>
                  <a:pt x="2857" y="17145"/>
                  <a:pt x="6667" y="10478"/>
                  <a:pt x="0" y="8573"/>
                </a:cubicBezTo>
                <a:close/>
              </a:path>
            </a:pathLst>
          </a:custGeom>
          <a:solidFill>
            <a:srgbClr val="D9D9D9"/>
          </a:solidFill>
        </p:spPr>
      </p:sp>
      <p:sp>
        <p:nvSpPr>
          <p:cNvPr id="53" name="Shape 51"/>
          <p:cNvSpPr/>
          <p:nvPr>
            <p:custDataLst>
              <p:tags r:id="rId25"/>
            </p:custDataLst>
          </p:nvPr>
        </p:nvSpPr>
        <p:spPr>
          <a:xfrm>
            <a:off x="5764935" y="1041762"/>
            <a:ext cx="45943" cy="23506"/>
          </a:xfrm>
          <a:custGeom>
            <a:avLst/>
            <a:gdLst/>
            <a:ahLst/>
            <a:cxnLst/>
            <a:rect l="l" t="t" r="r" b="b"/>
            <a:pathLst>
              <a:path w="47708" h="24409">
                <a:moveTo>
                  <a:pt x="2857" y="2857"/>
                </a:moveTo>
                <a:cubicBezTo>
                  <a:pt x="4763" y="2857"/>
                  <a:pt x="6667" y="2857"/>
                  <a:pt x="9525" y="2857"/>
                </a:cubicBezTo>
                <a:cubicBezTo>
                  <a:pt x="18098" y="0"/>
                  <a:pt x="18098" y="8573"/>
                  <a:pt x="24765" y="9525"/>
                </a:cubicBezTo>
                <a:cubicBezTo>
                  <a:pt x="31432" y="11430"/>
                  <a:pt x="34290" y="13335"/>
                  <a:pt x="39052" y="14288"/>
                </a:cubicBezTo>
                <a:cubicBezTo>
                  <a:pt x="42863" y="18098"/>
                  <a:pt x="47625" y="14288"/>
                  <a:pt x="45720" y="20955"/>
                </a:cubicBezTo>
                <a:cubicBezTo>
                  <a:pt x="27622" y="24765"/>
                  <a:pt x="22860" y="16193"/>
                  <a:pt x="9525" y="14288"/>
                </a:cubicBezTo>
                <a:cubicBezTo>
                  <a:pt x="13335" y="4763"/>
                  <a:pt x="0" y="13335"/>
                  <a:pt x="2857" y="2857"/>
                </a:cubicBezTo>
                <a:close/>
              </a:path>
            </a:pathLst>
          </a:custGeom>
          <a:solidFill>
            <a:srgbClr val="D9D9D9"/>
          </a:solidFill>
        </p:spPr>
      </p:sp>
      <p:sp>
        <p:nvSpPr>
          <p:cNvPr id="54" name="Shape 52"/>
          <p:cNvSpPr/>
          <p:nvPr>
            <p:custDataLst>
              <p:tags r:id="rId26"/>
            </p:custDataLst>
          </p:nvPr>
        </p:nvSpPr>
        <p:spPr>
          <a:xfrm>
            <a:off x="2762620" y="1079158"/>
            <a:ext cx="74791" cy="61970"/>
          </a:xfrm>
          <a:custGeom>
            <a:avLst/>
            <a:gdLst/>
            <a:ahLst/>
            <a:cxnLst/>
            <a:rect l="l" t="t" r="r" b="b"/>
            <a:pathLst>
              <a:path w="77664" h="64351">
                <a:moveTo>
                  <a:pt x="24765" y="13335"/>
                </a:moveTo>
                <a:cubicBezTo>
                  <a:pt x="27622" y="11430"/>
                  <a:pt x="26670" y="9525"/>
                  <a:pt x="24765" y="9525"/>
                </a:cubicBezTo>
                <a:cubicBezTo>
                  <a:pt x="31432" y="2857"/>
                  <a:pt x="54293" y="9525"/>
                  <a:pt x="59055" y="0"/>
                </a:cubicBezTo>
                <a:cubicBezTo>
                  <a:pt x="62865" y="2857"/>
                  <a:pt x="64770" y="6667"/>
                  <a:pt x="64770" y="13335"/>
                </a:cubicBezTo>
                <a:cubicBezTo>
                  <a:pt x="65723" y="20003"/>
                  <a:pt x="59055" y="18098"/>
                  <a:pt x="59055" y="21908"/>
                </a:cubicBezTo>
                <a:cubicBezTo>
                  <a:pt x="60960" y="31432"/>
                  <a:pt x="67627" y="26670"/>
                  <a:pt x="74295" y="24765"/>
                </a:cubicBezTo>
                <a:cubicBezTo>
                  <a:pt x="78105" y="38100"/>
                  <a:pt x="74295" y="36195"/>
                  <a:pt x="78105" y="49530"/>
                </a:cubicBezTo>
                <a:cubicBezTo>
                  <a:pt x="76200" y="51435"/>
                  <a:pt x="69533" y="47625"/>
                  <a:pt x="67627" y="49530"/>
                </a:cubicBezTo>
                <a:cubicBezTo>
                  <a:pt x="67627" y="51435"/>
                  <a:pt x="69533" y="56198"/>
                  <a:pt x="67627" y="56198"/>
                </a:cubicBezTo>
                <a:cubicBezTo>
                  <a:pt x="65723" y="58103"/>
                  <a:pt x="60960" y="56198"/>
                  <a:pt x="59055" y="56198"/>
                </a:cubicBezTo>
                <a:cubicBezTo>
                  <a:pt x="54293" y="56198"/>
                  <a:pt x="54293" y="60960"/>
                  <a:pt x="49530" y="62865"/>
                </a:cubicBezTo>
                <a:cubicBezTo>
                  <a:pt x="42863" y="64770"/>
                  <a:pt x="42863" y="56198"/>
                  <a:pt x="40005" y="52388"/>
                </a:cubicBezTo>
                <a:cubicBezTo>
                  <a:pt x="38100" y="51435"/>
                  <a:pt x="27622" y="51435"/>
                  <a:pt x="31432" y="42863"/>
                </a:cubicBezTo>
                <a:cubicBezTo>
                  <a:pt x="26670" y="44768"/>
                  <a:pt x="24765" y="40957"/>
                  <a:pt x="24765" y="38100"/>
                </a:cubicBezTo>
                <a:cubicBezTo>
                  <a:pt x="20003" y="40005"/>
                  <a:pt x="15240" y="36195"/>
                  <a:pt x="9525" y="34290"/>
                </a:cubicBezTo>
                <a:cubicBezTo>
                  <a:pt x="4763" y="33337"/>
                  <a:pt x="0" y="36195"/>
                  <a:pt x="0" y="27622"/>
                </a:cubicBezTo>
                <a:cubicBezTo>
                  <a:pt x="13335" y="26670"/>
                  <a:pt x="18098" y="33337"/>
                  <a:pt x="31432" y="31432"/>
                </a:cubicBezTo>
                <a:cubicBezTo>
                  <a:pt x="34290" y="29527"/>
                  <a:pt x="33337" y="22860"/>
                  <a:pt x="34290" y="20003"/>
                </a:cubicBezTo>
                <a:cubicBezTo>
                  <a:pt x="34290" y="11430"/>
                  <a:pt x="16193" y="21908"/>
                  <a:pt x="21908" y="9525"/>
                </a:cubicBezTo>
                <a:cubicBezTo>
                  <a:pt x="24765" y="9525"/>
                  <a:pt x="24765" y="11430"/>
                  <a:pt x="24765" y="13335"/>
                </a:cubicBezTo>
                <a:close/>
              </a:path>
            </a:pathLst>
          </a:custGeom>
          <a:solidFill>
            <a:srgbClr val="D9D9D9"/>
          </a:solidFill>
        </p:spPr>
      </p:sp>
      <p:sp>
        <p:nvSpPr>
          <p:cNvPr id="55" name="Shape 53"/>
          <p:cNvSpPr/>
          <p:nvPr>
            <p:custDataLst>
              <p:tags r:id="rId27"/>
            </p:custDataLst>
          </p:nvPr>
        </p:nvSpPr>
        <p:spPr>
          <a:xfrm>
            <a:off x="3028661" y="1085569"/>
            <a:ext cx="44874" cy="21369"/>
          </a:xfrm>
          <a:custGeom>
            <a:avLst/>
            <a:gdLst/>
            <a:ahLst/>
            <a:cxnLst/>
            <a:rect l="l" t="t" r="r" b="b"/>
            <a:pathLst>
              <a:path w="46598" h="22190">
                <a:moveTo>
                  <a:pt x="0" y="3810"/>
                </a:moveTo>
                <a:cubicBezTo>
                  <a:pt x="0" y="0"/>
                  <a:pt x="8573" y="0"/>
                  <a:pt x="11430" y="0"/>
                </a:cubicBezTo>
                <a:cubicBezTo>
                  <a:pt x="22860" y="1905"/>
                  <a:pt x="36195" y="8573"/>
                  <a:pt x="46673" y="10478"/>
                </a:cubicBezTo>
                <a:cubicBezTo>
                  <a:pt x="46673" y="15240"/>
                  <a:pt x="42863" y="17145"/>
                  <a:pt x="42863" y="21908"/>
                </a:cubicBezTo>
                <a:cubicBezTo>
                  <a:pt x="26670" y="21908"/>
                  <a:pt x="20003" y="19050"/>
                  <a:pt x="9525" y="10478"/>
                </a:cubicBezTo>
                <a:cubicBezTo>
                  <a:pt x="6667" y="6667"/>
                  <a:pt x="6667" y="1905"/>
                  <a:pt x="0" y="3810"/>
                </a:cubicBezTo>
                <a:close/>
              </a:path>
            </a:pathLst>
          </a:custGeom>
          <a:solidFill>
            <a:srgbClr val="D9D9D9"/>
          </a:solidFill>
        </p:spPr>
      </p:sp>
      <p:sp>
        <p:nvSpPr>
          <p:cNvPr id="56" name="Shape 54"/>
          <p:cNvSpPr/>
          <p:nvPr>
            <p:custDataLst>
              <p:tags r:id="rId28"/>
            </p:custDataLst>
          </p:nvPr>
        </p:nvSpPr>
        <p:spPr>
          <a:xfrm>
            <a:off x="5696555" y="1085569"/>
            <a:ext cx="29917" cy="11753"/>
          </a:xfrm>
          <a:custGeom>
            <a:avLst/>
            <a:gdLst/>
            <a:ahLst/>
            <a:cxnLst/>
            <a:rect l="l" t="t" r="r" b="b"/>
            <a:pathLst>
              <a:path w="31066" h="12205">
                <a:moveTo>
                  <a:pt x="31432" y="10478"/>
                </a:moveTo>
                <a:cubicBezTo>
                  <a:pt x="25718" y="12383"/>
                  <a:pt x="8573" y="10478"/>
                  <a:pt x="0" y="6667"/>
                </a:cubicBezTo>
                <a:cubicBezTo>
                  <a:pt x="1905" y="1905"/>
                  <a:pt x="9525" y="4763"/>
                  <a:pt x="9525" y="0"/>
                </a:cubicBezTo>
                <a:cubicBezTo>
                  <a:pt x="16193" y="3810"/>
                  <a:pt x="31432" y="0"/>
                  <a:pt x="31432" y="10478"/>
                </a:cubicBezTo>
                <a:close/>
              </a:path>
            </a:pathLst>
          </a:custGeom>
          <a:solidFill>
            <a:srgbClr val="D9D9D9"/>
          </a:solidFill>
        </p:spPr>
      </p:sp>
      <p:sp>
        <p:nvSpPr>
          <p:cNvPr id="57" name="Shape 55"/>
          <p:cNvSpPr/>
          <p:nvPr>
            <p:custDataLst>
              <p:tags r:id="rId29"/>
            </p:custDataLst>
          </p:nvPr>
        </p:nvSpPr>
        <p:spPr>
          <a:xfrm>
            <a:off x="3354537" y="1150745"/>
            <a:ext cx="23506" cy="16027"/>
          </a:xfrm>
          <a:custGeom>
            <a:avLst/>
            <a:gdLst/>
            <a:ahLst/>
            <a:cxnLst/>
            <a:rect l="l" t="t" r="r" b="b"/>
            <a:pathLst>
              <a:path w="24409" h="16643">
                <a:moveTo>
                  <a:pt x="24765" y="13335"/>
                </a:moveTo>
                <a:cubicBezTo>
                  <a:pt x="9525" y="16193"/>
                  <a:pt x="13335" y="2857"/>
                  <a:pt x="0" y="6667"/>
                </a:cubicBezTo>
                <a:cubicBezTo>
                  <a:pt x="4763" y="0"/>
                  <a:pt x="24765" y="2857"/>
                  <a:pt x="24765" y="13335"/>
                </a:cubicBezTo>
                <a:close/>
              </a:path>
            </a:pathLst>
          </a:custGeom>
          <a:solidFill>
            <a:srgbClr val="D9D9D9"/>
          </a:solidFill>
        </p:spPr>
      </p:sp>
      <p:sp>
        <p:nvSpPr>
          <p:cNvPr id="58" name="Shape 56"/>
          <p:cNvSpPr/>
          <p:nvPr>
            <p:custDataLst>
              <p:tags r:id="rId30"/>
            </p:custDataLst>
          </p:nvPr>
        </p:nvSpPr>
        <p:spPr>
          <a:xfrm>
            <a:off x="3338508" y="1166772"/>
            <a:ext cx="33122" cy="19232"/>
          </a:xfrm>
          <a:custGeom>
            <a:avLst/>
            <a:gdLst/>
            <a:ahLst/>
            <a:cxnLst/>
            <a:rect l="l" t="t" r="r" b="b"/>
            <a:pathLst>
              <a:path w="34395" h="19971">
                <a:moveTo>
                  <a:pt x="34290" y="11430"/>
                </a:moveTo>
                <a:cubicBezTo>
                  <a:pt x="31432" y="20003"/>
                  <a:pt x="8573" y="20003"/>
                  <a:pt x="4763" y="11430"/>
                </a:cubicBezTo>
                <a:cubicBezTo>
                  <a:pt x="0" y="0"/>
                  <a:pt x="14288" y="9525"/>
                  <a:pt x="13335" y="1905"/>
                </a:cubicBezTo>
                <a:cubicBezTo>
                  <a:pt x="20003" y="6667"/>
                  <a:pt x="26670" y="9525"/>
                  <a:pt x="34290" y="11430"/>
                </a:cubicBezTo>
                <a:close/>
              </a:path>
            </a:pathLst>
          </a:custGeom>
          <a:solidFill>
            <a:srgbClr val="D9D9D9"/>
          </a:solidFill>
        </p:spPr>
      </p:sp>
      <p:sp>
        <p:nvSpPr>
          <p:cNvPr id="59" name="Shape 57"/>
          <p:cNvSpPr/>
          <p:nvPr>
            <p:custDataLst>
              <p:tags r:id="rId31"/>
            </p:custDataLst>
          </p:nvPr>
        </p:nvSpPr>
        <p:spPr>
          <a:xfrm>
            <a:off x="4581103" y="1180662"/>
            <a:ext cx="22437" cy="18164"/>
          </a:xfrm>
          <a:custGeom>
            <a:avLst/>
            <a:gdLst/>
            <a:ahLst/>
            <a:cxnLst/>
            <a:rect l="l" t="t" r="r" b="b"/>
            <a:pathLst>
              <a:path w="23299" h="18862">
                <a:moveTo>
                  <a:pt x="9525" y="0"/>
                </a:moveTo>
                <a:cubicBezTo>
                  <a:pt x="18098" y="0"/>
                  <a:pt x="21908" y="3810"/>
                  <a:pt x="22860" y="12383"/>
                </a:cubicBezTo>
                <a:cubicBezTo>
                  <a:pt x="15240" y="12383"/>
                  <a:pt x="8573" y="12383"/>
                  <a:pt x="6667" y="19050"/>
                </a:cubicBezTo>
                <a:cubicBezTo>
                  <a:pt x="0" y="19050"/>
                  <a:pt x="4763" y="6667"/>
                  <a:pt x="2857" y="3810"/>
                </a:cubicBezTo>
                <a:cubicBezTo>
                  <a:pt x="8573" y="3810"/>
                  <a:pt x="9525" y="1905"/>
                  <a:pt x="9525" y="0"/>
                </a:cubicBezTo>
                <a:close/>
              </a:path>
            </a:pathLst>
          </a:custGeom>
          <a:solidFill>
            <a:srgbClr val="D9D9D9"/>
          </a:solidFill>
        </p:spPr>
      </p:sp>
      <p:sp>
        <p:nvSpPr>
          <p:cNvPr id="60" name="Shape 58"/>
          <p:cNvSpPr/>
          <p:nvPr>
            <p:custDataLst>
              <p:tags r:id="rId32"/>
            </p:custDataLst>
          </p:nvPr>
        </p:nvSpPr>
        <p:spPr>
          <a:xfrm>
            <a:off x="2694240" y="1192414"/>
            <a:ext cx="22437" cy="16027"/>
          </a:xfrm>
          <a:custGeom>
            <a:avLst/>
            <a:gdLst/>
            <a:ahLst/>
            <a:cxnLst/>
            <a:rect l="l" t="t" r="r" b="b"/>
            <a:pathLst>
              <a:path w="23299" h="16643">
                <a:moveTo>
                  <a:pt x="21908" y="13335"/>
                </a:moveTo>
                <a:cubicBezTo>
                  <a:pt x="11430" y="11430"/>
                  <a:pt x="8573" y="15240"/>
                  <a:pt x="0" y="16193"/>
                </a:cubicBezTo>
                <a:cubicBezTo>
                  <a:pt x="1905" y="9525"/>
                  <a:pt x="22860" y="0"/>
                  <a:pt x="21908" y="13335"/>
                </a:cubicBezTo>
                <a:close/>
              </a:path>
            </a:pathLst>
          </a:custGeom>
          <a:solidFill>
            <a:srgbClr val="D9D9D9"/>
          </a:solidFill>
        </p:spPr>
      </p:sp>
      <p:sp>
        <p:nvSpPr>
          <p:cNvPr id="61" name="Shape 59"/>
          <p:cNvSpPr/>
          <p:nvPr>
            <p:custDataLst>
              <p:tags r:id="rId33"/>
            </p:custDataLst>
          </p:nvPr>
        </p:nvSpPr>
        <p:spPr>
          <a:xfrm>
            <a:off x="3067126" y="1205236"/>
            <a:ext cx="36327" cy="22438"/>
          </a:xfrm>
          <a:custGeom>
            <a:avLst/>
            <a:gdLst/>
            <a:ahLst/>
            <a:cxnLst/>
            <a:rect l="l" t="t" r="r" b="b"/>
            <a:pathLst>
              <a:path w="37723" h="23300">
                <a:moveTo>
                  <a:pt x="31432" y="2857"/>
                </a:moveTo>
                <a:cubicBezTo>
                  <a:pt x="34290" y="6667"/>
                  <a:pt x="38100" y="18098"/>
                  <a:pt x="34290" y="21908"/>
                </a:cubicBezTo>
                <a:cubicBezTo>
                  <a:pt x="20955" y="20003"/>
                  <a:pt x="6667" y="22860"/>
                  <a:pt x="2857" y="15240"/>
                </a:cubicBezTo>
                <a:cubicBezTo>
                  <a:pt x="0" y="4763"/>
                  <a:pt x="13335" y="13335"/>
                  <a:pt x="9525" y="2857"/>
                </a:cubicBezTo>
                <a:cubicBezTo>
                  <a:pt x="18098" y="0"/>
                  <a:pt x="31432" y="8573"/>
                  <a:pt x="31432" y="2857"/>
                </a:cubicBezTo>
                <a:close/>
              </a:path>
            </a:pathLst>
          </a:custGeom>
          <a:solidFill>
            <a:srgbClr val="D9D9D9"/>
          </a:solidFill>
        </p:spPr>
      </p:sp>
      <p:sp>
        <p:nvSpPr>
          <p:cNvPr id="62" name="Shape 60"/>
          <p:cNvSpPr/>
          <p:nvPr>
            <p:custDataLst>
              <p:tags r:id="rId34"/>
            </p:custDataLst>
          </p:nvPr>
        </p:nvSpPr>
        <p:spPr>
          <a:xfrm>
            <a:off x="3053235" y="1267207"/>
            <a:ext cx="43807" cy="20301"/>
          </a:xfrm>
          <a:custGeom>
            <a:avLst/>
            <a:gdLst/>
            <a:ahLst/>
            <a:cxnLst/>
            <a:rect l="l" t="t" r="r" b="b"/>
            <a:pathLst>
              <a:path w="45490" h="21081">
                <a:moveTo>
                  <a:pt x="41910" y="8573"/>
                </a:moveTo>
                <a:cubicBezTo>
                  <a:pt x="45720" y="18098"/>
                  <a:pt x="34290" y="14288"/>
                  <a:pt x="30480" y="14288"/>
                </a:cubicBezTo>
                <a:cubicBezTo>
                  <a:pt x="29527" y="14288"/>
                  <a:pt x="20955" y="20955"/>
                  <a:pt x="18098" y="18098"/>
                </a:cubicBezTo>
                <a:cubicBezTo>
                  <a:pt x="16193" y="14288"/>
                  <a:pt x="9525" y="16193"/>
                  <a:pt x="6667" y="14288"/>
                </a:cubicBezTo>
                <a:cubicBezTo>
                  <a:pt x="0" y="6667"/>
                  <a:pt x="19050" y="9525"/>
                  <a:pt x="8573" y="6667"/>
                </a:cubicBezTo>
                <a:cubicBezTo>
                  <a:pt x="9525" y="1905"/>
                  <a:pt x="18098" y="4763"/>
                  <a:pt x="18098" y="0"/>
                </a:cubicBezTo>
                <a:cubicBezTo>
                  <a:pt x="25718" y="1905"/>
                  <a:pt x="36195" y="2857"/>
                  <a:pt x="41910" y="8573"/>
                </a:cubicBezTo>
                <a:close/>
              </a:path>
            </a:pathLst>
          </a:custGeom>
          <a:solidFill>
            <a:srgbClr val="D9D9D9"/>
          </a:solidFill>
        </p:spPr>
      </p:sp>
      <p:sp>
        <p:nvSpPr>
          <p:cNvPr id="63" name="Shape 61"/>
          <p:cNvSpPr/>
          <p:nvPr>
            <p:custDataLst>
              <p:tags r:id="rId35"/>
            </p:custDataLst>
          </p:nvPr>
        </p:nvSpPr>
        <p:spPr>
          <a:xfrm>
            <a:off x="3054304" y="1298193"/>
            <a:ext cx="20300" cy="9616"/>
          </a:xfrm>
          <a:custGeom>
            <a:avLst/>
            <a:gdLst/>
            <a:ahLst/>
            <a:cxnLst/>
            <a:rect l="l" t="t" r="r" b="b"/>
            <a:pathLst>
              <a:path w="21080" h="9985">
                <a:moveTo>
                  <a:pt x="16193" y="9525"/>
                </a:moveTo>
                <a:cubicBezTo>
                  <a:pt x="9525" y="4763"/>
                  <a:pt x="13335" y="9525"/>
                  <a:pt x="4763" y="9525"/>
                </a:cubicBezTo>
                <a:cubicBezTo>
                  <a:pt x="0" y="0"/>
                  <a:pt x="20955" y="0"/>
                  <a:pt x="16193" y="9525"/>
                </a:cubicBezTo>
                <a:close/>
              </a:path>
            </a:pathLst>
          </a:custGeom>
          <a:solidFill>
            <a:srgbClr val="D9D9D9"/>
          </a:solidFill>
        </p:spPr>
      </p:sp>
      <p:sp>
        <p:nvSpPr>
          <p:cNvPr id="64" name="Shape 62"/>
          <p:cNvSpPr/>
          <p:nvPr>
            <p:custDataLst>
              <p:tags r:id="rId36"/>
            </p:custDataLst>
          </p:nvPr>
        </p:nvSpPr>
        <p:spPr>
          <a:xfrm>
            <a:off x="2988061" y="1313151"/>
            <a:ext cx="23506" cy="13890"/>
          </a:xfrm>
          <a:custGeom>
            <a:avLst/>
            <a:gdLst/>
            <a:ahLst/>
            <a:cxnLst/>
            <a:rect l="l" t="t" r="r" b="b"/>
            <a:pathLst>
              <a:path w="24409" h="14424">
                <a:moveTo>
                  <a:pt x="20955" y="1905"/>
                </a:moveTo>
                <a:cubicBezTo>
                  <a:pt x="20955" y="4763"/>
                  <a:pt x="20955" y="6667"/>
                  <a:pt x="24765" y="6667"/>
                </a:cubicBezTo>
                <a:cubicBezTo>
                  <a:pt x="24765" y="12383"/>
                  <a:pt x="14288" y="7620"/>
                  <a:pt x="11430" y="9525"/>
                </a:cubicBezTo>
                <a:cubicBezTo>
                  <a:pt x="8573" y="14288"/>
                  <a:pt x="11430" y="9525"/>
                  <a:pt x="0" y="9525"/>
                </a:cubicBezTo>
                <a:cubicBezTo>
                  <a:pt x="4763" y="4763"/>
                  <a:pt x="9525" y="0"/>
                  <a:pt x="20955" y="1905"/>
                </a:cubicBezTo>
                <a:close/>
              </a:path>
            </a:pathLst>
          </a:custGeom>
          <a:solidFill>
            <a:srgbClr val="D9D9D9"/>
          </a:solidFill>
        </p:spPr>
      </p:sp>
      <p:sp>
        <p:nvSpPr>
          <p:cNvPr id="65" name="Shape 63"/>
          <p:cNvSpPr/>
          <p:nvPr>
            <p:custDataLst>
              <p:tags r:id="rId37"/>
            </p:custDataLst>
          </p:nvPr>
        </p:nvSpPr>
        <p:spPr>
          <a:xfrm>
            <a:off x="3031866" y="1325972"/>
            <a:ext cx="9616" cy="13890"/>
          </a:xfrm>
          <a:custGeom>
            <a:avLst/>
            <a:gdLst/>
            <a:ahLst/>
            <a:cxnLst/>
            <a:rect l="l" t="t" r="r" b="b"/>
            <a:pathLst>
              <a:path w="9985" h="14424">
                <a:moveTo>
                  <a:pt x="2857" y="0"/>
                </a:moveTo>
                <a:cubicBezTo>
                  <a:pt x="8573" y="1905"/>
                  <a:pt x="9525" y="4763"/>
                  <a:pt x="8573" y="12383"/>
                </a:cubicBezTo>
                <a:cubicBezTo>
                  <a:pt x="0" y="14288"/>
                  <a:pt x="2857" y="4763"/>
                  <a:pt x="2857" y="0"/>
                </a:cubicBezTo>
                <a:close/>
              </a:path>
            </a:pathLst>
          </a:custGeom>
          <a:solidFill>
            <a:srgbClr val="D9D9D9"/>
          </a:solidFill>
        </p:spPr>
      </p:sp>
      <p:sp>
        <p:nvSpPr>
          <p:cNvPr id="66" name="Shape 64"/>
          <p:cNvSpPr/>
          <p:nvPr>
            <p:custDataLst>
              <p:tags r:id="rId38"/>
            </p:custDataLst>
          </p:nvPr>
        </p:nvSpPr>
        <p:spPr>
          <a:xfrm>
            <a:off x="3879139" y="1448845"/>
            <a:ext cx="52354" cy="64108"/>
          </a:xfrm>
          <a:custGeom>
            <a:avLst/>
            <a:gdLst/>
            <a:ahLst/>
            <a:cxnLst/>
            <a:rect l="l" t="t" r="r" b="b"/>
            <a:pathLst>
              <a:path w="54365" h="66571">
                <a:moveTo>
                  <a:pt x="20003" y="0"/>
                </a:moveTo>
                <a:cubicBezTo>
                  <a:pt x="22860" y="0"/>
                  <a:pt x="22860" y="1905"/>
                  <a:pt x="22860" y="2857"/>
                </a:cubicBezTo>
                <a:cubicBezTo>
                  <a:pt x="22860" y="8573"/>
                  <a:pt x="36195" y="0"/>
                  <a:pt x="44768" y="2857"/>
                </a:cubicBezTo>
                <a:cubicBezTo>
                  <a:pt x="45720" y="8573"/>
                  <a:pt x="47625" y="9525"/>
                  <a:pt x="52388" y="9525"/>
                </a:cubicBezTo>
                <a:cubicBezTo>
                  <a:pt x="54293" y="13335"/>
                  <a:pt x="52388" y="15240"/>
                  <a:pt x="51435" y="16193"/>
                </a:cubicBezTo>
                <a:cubicBezTo>
                  <a:pt x="51435" y="18098"/>
                  <a:pt x="45720" y="18098"/>
                  <a:pt x="44768" y="20003"/>
                </a:cubicBezTo>
                <a:cubicBezTo>
                  <a:pt x="44768" y="26670"/>
                  <a:pt x="49530" y="28575"/>
                  <a:pt x="51435" y="35243"/>
                </a:cubicBezTo>
                <a:cubicBezTo>
                  <a:pt x="51435" y="40005"/>
                  <a:pt x="45720" y="42863"/>
                  <a:pt x="47625" y="49530"/>
                </a:cubicBezTo>
                <a:cubicBezTo>
                  <a:pt x="42863" y="49530"/>
                  <a:pt x="38100" y="49530"/>
                  <a:pt x="31432" y="49530"/>
                </a:cubicBezTo>
                <a:cubicBezTo>
                  <a:pt x="27622" y="49530"/>
                  <a:pt x="31432" y="56198"/>
                  <a:pt x="29527" y="60007"/>
                </a:cubicBezTo>
                <a:cubicBezTo>
                  <a:pt x="27622" y="61912"/>
                  <a:pt x="20003" y="60007"/>
                  <a:pt x="22860" y="66675"/>
                </a:cubicBezTo>
                <a:cubicBezTo>
                  <a:pt x="16193" y="66675"/>
                  <a:pt x="9525" y="66675"/>
                  <a:pt x="4763" y="66675"/>
                </a:cubicBezTo>
                <a:cubicBezTo>
                  <a:pt x="6667" y="60007"/>
                  <a:pt x="0" y="44768"/>
                  <a:pt x="9525" y="46673"/>
                </a:cubicBezTo>
                <a:cubicBezTo>
                  <a:pt x="11430" y="38100"/>
                  <a:pt x="4763" y="41910"/>
                  <a:pt x="9525" y="35243"/>
                </a:cubicBezTo>
                <a:cubicBezTo>
                  <a:pt x="13335" y="24765"/>
                  <a:pt x="1905" y="28575"/>
                  <a:pt x="4763" y="20003"/>
                </a:cubicBezTo>
                <a:cubicBezTo>
                  <a:pt x="11430" y="18098"/>
                  <a:pt x="13335" y="21908"/>
                  <a:pt x="16193" y="21908"/>
                </a:cubicBezTo>
                <a:cubicBezTo>
                  <a:pt x="22860" y="21908"/>
                  <a:pt x="18098" y="6667"/>
                  <a:pt x="20003" y="0"/>
                </a:cubicBezTo>
                <a:close/>
              </a:path>
            </a:pathLst>
          </a:custGeom>
          <a:solidFill>
            <a:srgbClr val="D9D9D9"/>
          </a:solidFill>
        </p:spPr>
      </p:sp>
      <p:sp>
        <p:nvSpPr>
          <p:cNvPr id="67" name="Shape 65"/>
          <p:cNvSpPr/>
          <p:nvPr>
            <p:custDataLst>
              <p:tags r:id="rId39"/>
            </p:custDataLst>
          </p:nvPr>
        </p:nvSpPr>
        <p:spPr>
          <a:xfrm>
            <a:off x="2014712" y="1452050"/>
            <a:ext cx="16027" cy="14958"/>
          </a:xfrm>
          <a:custGeom>
            <a:avLst/>
            <a:gdLst/>
            <a:ahLst/>
            <a:cxnLst/>
            <a:rect l="l" t="t" r="r" b="b"/>
            <a:pathLst>
              <a:path w="16643" h="15533">
                <a:moveTo>
                  <a:pt x="15240" y="0"/>
                </a:moveTo>
                <a:cubicBezTo>
                  <a:pt x="16193" y="4763"/>
                  <a:pt x="13335" y="4763"/>
                  <a:pt x="11430" y="6667"/>
                </a:cubicBezTo>
                <a:cubicBezTo>
                  <a:pt x="8573" y="12383"/>
                  <a:pt x="6667" y="15240"/>
                  <a:pt x="0" y="10478"/>
                </a:cubicBezTo>
                <a:cubicBezTo>
                  <a:pt x="1905" y="3810"/>
                  <a:pt x="8573" y="1905"/>
                  <a:pt x="15240" y="0"/>
                </a:cubicBezTo>
                <a:close/>
              </a:path>
            </a:pathLst>
          </a:custGeom>
          <a:solidFill>
            <a:srgbClr val="D9D9D9"/>
          </a:solidFill>
        </p:spPr>
      </p:sp>
      <p:sp>
        <p:nvSpPr>
          <p:cNvPr id="68" name="Shape 66"/>
          <p:cNvSpPr/>
          <p:nvPr>
            <p:custDataLst>
              <p:tags r:id="rId40"/>
            </p:custDataLst>
          </p:nvPr>
        </p:nvSpPr>
        <p:spPr>
          <a:xfrm>
            <a:off x="2400419" y="1464871"/>
            <a:ext cx="19232" cy="28849"/>
          </a:xfrm>
          <a:custGeom>
            <a:avLst/>
            <a:gdLst/>
            <a:ahLst/>
            <a:cxnLst/>
            <a:rect l="l" t="t" r="r" b="b"/>
            <a:pathLst>
              <a:path w="19971" h="29957">
                <a:moveTo>
                  <a:pt x="4763" y="0"/>
                </a:moveTo>
                <a:cubicBezTo>
                  <a:pt x="9525" y="6667"/>
                  <a:pt x="11430" y="18098"/>
                  <a:pt x="20003" y="21908"/>
                </a:cubicBezTo>
                <a:cubicBezTo>
                  <a:pt x="16193" y="29527"/>
                  <a:pt x="8573" y="20003"/>
                  <a:pt x="8573" y="15240"/>
                </a:cubicBezTo>
                <a:cubicBezTo>
                  <a:pt x="0" y="15240"/>
                  <a:pt x="0" y="2857"/>
                  <a:pt x="4763" y="0"/>
                </a:cubicBezTo>
                <a:close/>
              </a:path>
            </a:pathLst>
          </a:custGeom>
          <a:solidFill>
            <a:srgbClr val="D9D9D9"/>
          </a:solidFill>
        </p:spPr>
      </p:sp>
      <p:sp>
        <p:nvSpPr>
          <p:cNvPr id="69" name="Shape 67"/>
          <p:cNvSpPr/>
          <p:nvPr>
            <p:custDataLst>
              <p:tags r:id="rId41"/>
            </p:custDataLst>
          </p:nvPr>
        </p:nvSpPr>
        <p:spPr>
          <a:xfrm>
            <a:off x="5710445" y="1452050"/>
            <a:ext cx="30985" cy="137831"/>
          </a:xfrm>
          <a:custGeom>
            <a:avLst/>
            <a:gdLst/>
            <a:ahLst/>
            <a:cxnLst/>
            <a:rect l="l" t="t" r="r" b="b"/>
            <a:pathLst>
              <a:path w="32175" h="143126">
                <a:moveTo>
                  <a:pt x="10478" y="16193"/>
                </a:moveTo>
                <a:cubicBezTo>
                  <a:pt x="23812" y="0"/>
                  <a:pt x="11430" y="33337"/>
                  <a:pt x="17145" y="38100"/>
                </a:cubicBezTo>
                <a:cubicBezTo>
                  <a:pt x="21908" y="40957"/>
                  <a:pt x="13335" y="42863"/>
                  <a:pt x="20003" y="49530"/>
                </a:cubicBezTo>
                <a:cubicBezTo>
                  <a:pt x="23812" y="54293"/>
                  <a:pt x="20003" y="54293"/>
                  <a:pt x="20003" y="59055"/>
                </a:cubicBezTo>
                <a:cubicBezTo>
                  <a:pt x="20003" y="62865"/>
                  <a:pt x="25718" y="70485"/>
                  <a:pt x="23812" y="83820"/>
                </a:cubicBezTo>
                <a:cubicBezTo>
                  <a:pt x="21908" y="90488"/>
                  <a:pt x="26670" y="92392"/>
                  <a:pt x="32385" y="95250"/>
                </a:cubicBezTo>
                <a:cubicBezTo>
                  <a:pt x="32385" y="101918"/>
                  <a:pt x="23812" y="101918"/>
                  <a:pt x="20003" y="99060"/>
                </a:cubicBezTo>
                <a:cubicBezTo>
                  <a:pt x="19050" y="106680"/>
                  <a:pt x="19050" y="120015"/>
                  <a:pt x="20003" y="120015"/>
                </a:cubicBezTo>
                <a:cubicBezTo>
                  <a:pt x="20003" y="120015"/>
                  <a:pt x="13335" y="120015"/>
                  <a:pt x="13335" y="120015"/>
                </a:cubicBezTo>
                <a:cubicBezTo>
                  <a:pt x="13335" y="126683"/>
                  <a:pt x="21908" y="128588"/>
                  <a:pt x="20003" y="141923"/>
                </a:cubicBezTo>
                <a:cubicBezTo>
                  <a:pt x="10478" y="138113"/>
                  <a:pt x="11430" y="142875"/>
                  <a:pt x="3810" y="138113"/>
                </a:cubicBezTo>
                <a:cubicBezTo>
                  <a:pt x="10478" y="129540"/>
                  <a:pt x="3810" y="128588"/>
                  <a:pt x="6667" y="120015"/>
                </a:cubicBezTo>
                <a:cubicBezTo>
                  <a:pt x="6667" y="115253"/>
                  <a:pt x="4763" y="111442"/>
                  <a:pt x="1905" y="110490"/>
                </a:cubicBezTo>
                <a:cubicBezTo>
                  <a:pt x="3810" y="103823"/>
                  <a:pt x="10478" y="90488"/>
                  <a:pt x="6667" y="74295"/>
                </a:cubicBezTo>
                <a:cubicBezTo>
                  <a:pt x="6667" y="67627"/>
                  <a:pt x="1905" y="63818"/>
                  <a:pt x="1905" y="59055"/>
                </a:cubicBezTo>
                <a:cubicBezTo>
                  <a:pt x="0" y="49530"/>
                  <a:pt x="8573" y="42863"/>
                  <a:pt x="1905" y="38100"/>
                </a:cubicBezTo>
                <a:cubicBezTo>
                  <a:pt x="3810" y="33337"/>
                  <a:pt x="4763" y="29527"/>
                  <a:pt x="10478" y="27622"/>
                </a:cubicBezTo>
                <a:cubicBezTo>
                  <a:pt x="10478" y="22860"/>
                  <a:pt x="10478" y="20003"/>
                  <a:pt x="13335" y="18098"/>
                </a:cubicBezTo>
                <a:cubicBezTo>
                  <a:pt x="13335" y="16193"/>
                  <a:pt x="11430" y="16193"/>
                  <a:pt x="10478" y="16193"/>
                </a:cubicBezTo>
                <a:close/>
              </a:path>
            </a:pathLst>
          </a:custGeom>
          <a:solidFill>
            <a:srgbClr val="D9D9D9"/>
          </a:solidFill>
        </p:spPr>
      </p:sp>
      <p:sp>
        <p:nvSpPr>
          <p:cNvPr id="70" name="Shape 68"/>
          <p:cNvSpPr/>
          <p:nvPr>
            <p:custDataLst>
              <p:tags r:id="rId42"/>
            </p:custDataLst>
          </p:nvPr>
        </p:nvSpPr>
        <p:spPr>
          <a:xfrm>
            <a:off x="1991207" y="1467009"/>
            <a:ext cx="7480" cy="13890"/>
          </a:xfrm>
          <a:custGeom>
            <a:avLst/>
            <a:gdLst/>
            <a:ahLst/>
            <a:cxnLst/>
            <a:rect l="l" t="t" r="r" b="b"/>
            <a:pathLst>
              <a:path w="7767" h="14424">
                <a:moveTo>
                  <a:pt x="2857" y="1905"/>
                </a:moveTo>
                <a:cubicBezTo>
                  <a:pt x="7620" y="0"/>
                  <a:pt x="6667" y="14288"/>
                  <a:pt x="0" y="9525"/>
                </a:cubicBezTo>
                <a:cubicBezTo>
                  <a:pt x="0" y="7620"/>
                  <a:pt x="0" y="6667"/>
                  <a:pt x="0" y="2857"/>
                </a:cubicBezTo>
                <a:cubicBezTo>
                  <a:pt x="1905" y="4763"/>
                  <a:pt x="1905" y="2857"/>
                  <a:pt x="2857" y="1905"/>
                </a:cubicBezTo>
                <a:close/>
              </a:path>
            </a:pathLst>
          </a:custGeom>
          <a:solidFill>
            <a:srgbClr val="D9D9D9"/>
          </a:solidFill>
        </p:spPr>
      </p:sp>
      <p:sp>
        <p:nvSpPr>
          <p:cNvPr id="71" name="Shape 69"/>
          <p:cNvSpPr/>
          <p:nvPr>
            <p:custDataLst>
              <p:tags r:id="rId43"/>
            </p:custDataLst>
          </p:nvPr>
        </p:nvSpPr>
        <p:spPr>
          <a:xfrm>
            <a:off x="3282951" y="1514021"/>
            <a:ext cx="88680" cy="74792"/>
          </a:xfrm>
          <a:custGeom>
            <a:avLst/>
            <a:gdLst/>
            <a:ahLst/>
            <a:cxnLst/>
            <a:rect l="l" t="t" r="r" b="b"/>
            <a:pathLst>
              <a:path w="92087" h="77665">
                <a:moveTo>
                  <a:pt x="40957" y="0"/>
                </a:moveTo>
                <a:cubicBezTo>
                  <a:pt x="44768" y="1905"/>
                  <a:pt x="44768" y="6667"/>
                  <a:pt x="49530" y="6667"/>
                </a:cubicBezTo>
                <a:cubicBezTo>
                  <a:pt x="47625" y="13335"/>
                  <a:pt x="39052" y="13335"/>
                  <a:pt x="45720" y="20003"/>
                </a:cubicBezTo>
                <a:cubicBezTo>
                  <a:pt x="44768" y="26670"/>
                  <a:pt x="54293" y="22860"/>
                  <a:pt x="59055" y="24765"/>
                </a:cubicBezTo>
                <a:cubicBezTo>
                  <a:pt x="60960" y="26670"/>
                  <a:pt x="65723" y="36195"/>
                  <a:pt x="77152" y="31432"/>
                </a:cubicBezTo>
                <a:cubicBezTo>
                  <a:pt x="77152" y="40005"/>
                  <a:pt x="81915" y="40957"/>
                  <a:pt x="74295" y="42863"/>
                </a:cubicBezTo>
                <a:cubicBezTo>
                  <a:pt x="74295" y="47625"/>
                  <a:pt x="80962" y="44768"/>
                  <a:pt x="83820" y="46673"/>
                </a:cubicBezTo>
                <a:cubicBezTo>
                  <a:pt x="85725" y="49530"/>
                  <a:pt x="80962" y="59055"/>
                  <a:pt x="88583" y="56198"/>
                </a:cubicBezTo>
                <a:cubicBezTo>
                  <a:pt x="92392" y="65723"/>
                  <a:pt x="80962" y="62865"/>
                  <a:pt x="83820" y="71438"/>
                </a:cubicBezTo>
                <a:cubicBezTo>
                  <a:pt x="80962" y="71438"/>
                  <a:pt x="80962" y="67627"/>
                  <a:pt x="80962" y="65723"/>
                </a:cubicBezTo>
                <a:cubicBezTo>
                  <a:pt x="69533" y="65723"/>
                  <a:pt x="70485" y="69533"/>
                  <a:pt x="62865" y="65723"/>
                </a:cubicBezTo>
                <a:cubicBezTo>
                  <a:pt x="57150" y="69533"/>
                  <a:pt x="49530" y="69533"/>
                  <a:pt x="49530" y="78105"/>
                </a:cubicBezTo>
                <a:cubicBezTo>
                  <a:pt x="44768" y="78105"/>
                  <a:pt x="45720" y="71438"/>
                  <a:pt x="42863" y="67627"/>
                </a:cubicBezTo>
                <a:cubicBezTo>
                  <a:pt x="40957" y="65723"/>
                  <a:pt x="36195" y="67627"/>
                  <a:pt x="34290" y="65723"/>
                </a:cubicBezTo>
                <a:cubicBezTo>
                  <a:pt x="31432" y="62865"/>
                  <a:pt x="29527" y="58103"/>
                  <a:pt x="20955" y="56198"/>
                </a:cubicBezTo>
                <a:cubicBezTo>
                  <a:pt x="11430" y="54293"/>
                  <a:pt x="11430" y="60960"/>
                  <a:pt x="0" y="59055"/>
                </a:cubicBezTo>
                <a:cubicBezTo>
                  <a:pt x="2857" y="56198"/>
                  <a:pt x="2857" y="53340"/>
                  <a:pt x="2857" y="46673"/>
                </a:cubicBezTo>
                <a:cubicBezTo>
                  <a:pt x="13335" y="51435"/>
                  <a:pt x="6667" y="36195"/>
                  <a:pt x="16193" y="40957"/>
                </a:cubicBezTo>
                <a:cubicBezTo>
                  <a:pt x="11430" y="33337"/>
                  <a:pt x="20003" y="31432"/>
                  <a:pt x="20955" y="27622"/>
                </a:cubicBezTo>
                <a:cubicBezTo>
                  <a:pt x="22860" y="24765"/>
                  <a:pt x="20955" y="18098"/>
                  <a:pt x="24765" y="13335"/>
                </a:cubicBezTo>
                <a:cubicBezTo>
                  <a:pt x="26670" y="11430"/>
                  <a:pt x="29527" y="13335"/>
                  <a:pt x="31432" y="13335"/>
                </a:cubicBezTo>
                <a:cubicBezTo>
                  <a:pt x="33337" y="11430"/>
                  <a:pt x="29527" y="8573"/>
                  <a:pt x="31432" y="6667"/>
                </a:cubicBezTo>
                <a:cubicBezTo>
                  <a:pt x="34290" y="4763"/>
                  <a:pt x="40957" y="6667"/>
                  <a:pt x="40957" y="0"/>
                </a:cubicBezTo>
                <a:close/>
              </a:path>
            </a:pathLst>
          </a:custGeom>
          <a:solidFill>
            <a:srgbClr val="D9D9D9"/>
          </a:solidFill>
        </p:spPr>
      </p:sp>
      <p:sp>
        <p:nvSpPr>
          <p:cNvPr id="72" name="Shape 70"/>
          <p:cNvSpPr/>
          <p:nvPr>
            <p:custDataLst>
              <p:tags r:id="rId44"/>
            </p:custDataLst>
          </p:nvPr>
        </p:nvSpPr>
        <p:spPr>
          <a:xfrm>
            <a:off x="3234870" y="1537527"/>
            <a:ext cx="22437" cy="19232"/>
          </a:xfrm>
          <a:custGeom>
            <a:avLst/>
            <a:gdLst/>
            <a:ahLst/>
            <a:cxnLst/>
            <a:rect l="l" t="t" r="r" b="b"/>
            <a:pathLst>
              <a:path w="23299" h="19971">
                <a:moveTo>
                  <a:pt x="0" y="0"/>
                </a:moveTo>
                <a:cubicBezTo>
                  <a:pt x="11430" y="0"/>
                  <a:pt x="11430" y="9525"/>
                  <a:pt x="22860" y="9525"/>
                </a:cubicBezTo>
                <a:cubicBezTo>
                  <a:pt x="20003" y="20003"/>
                  <a:pt x="1905" y="9525"/>
                  <a:pt x="0" y="0"/>
                </a:cubicBezTo>
                <a:close/>
              </a:path>
            </a:pathLst>
          </a:custGeom>
          <a:solidFill>
            <a:srgbClr val="D9D9D9"/>
          </a:solidFill>
        </p:spPr>
      </p:sp>
      <p:sp>
        <p:nvSpPr>
          <p:cNvPr id="73" name="Shape 71"/>
          <p:cNvSpPr/>
          <p:nvPr>
            <p:custDataLst>
              <p:tags r:id="rId45"/>
            </p:custDataLst>
          </p:nvPr>
        </p:nvSpPr>
        <p:spPr>
          <a:xfrm>
            <a:off x="5699761" y="1612319"/>
            <a:ext cx="61969" cy="44875"/>
          </a:xfrm>
          <a:custGeom>
            <a:avLst/>
            <a:gdLst/>
            <a:ahLst/>
            <a:cxnLst/>
            <a:rect l="l" t="t" r="r" b="b"/>
            <a:pathLst>
              <a:path w="64350" h="46599">
                <a:moveTo>
                  <a:pt x="18098" y="0"/>
                </a:moveTo>
                <a:cubicBezTo>
                  <a:pt x="21908" y="0"/>
                  <a:pt x="21908" y="1905"/>
                  <a:pt x="21908" y="2857"/>
                </a:cubicBezTo>
                <a:cubicBezTo>
                  <a:pt x="21908" y="11430"/>
                  <a:pt x="33337" y="6667"/>
                  <a:pt x="34290" y="15240"/>
                </a:cubicBezTo>
                <a:cubicBezTo>
                  <a:pt x="44768" y="11430"/>
                  <a:pt x="52388" y="16193"/>
                  <a:pt x="64770" y="11430"/>
                </a:cubicBezTo>
                <a:cubicBezTo>
                  <a:pt x="64770" y="21908"/>
                  <a:pt x="52388" y="21908"/>
                  <a:pt x="52388" y="31432"/>
                </a:cubicBezTo>
                <a:cubicBezTo>
                  <a:pt x="47625" y="31432"/>
                  <a:pt x="47625" y="28575"/>
                  <a:pt x="42863" y="28575"/>
                </a:cubicBezTo>
                <a:cubicBezTo>
                  <a:pt x="36195" y="26670"/>
                  <a:pt x="33337" y="41910"/>
                  <a:pt x="31432" y="33337"/>
                </a:cubicBezTo>
                <a:cubicBezTo>
                  <a:pt x="27622" y="35243"/>
                  <a:pt x="27622" y="40005"/>
                  <a:pt x="27622" y="42863"/>
                </a:cubicBezTo>
                <a:cubicBezTo>
                  <a:pt x="20003" y="46673"/>
                  <a:pt x="20003" y="24765"/>
                  <a:pt x="13335" y="36195"/>
                </a:cubicBezTo>
                <a:cubicBezTo>
                  <a:pt x="0" y="28575"/>
                  <a:pt x="9525" y="4763"/>
                  <a:pt x="18098" y="0"/>
                </a:cubicBezTo>
                <a:close/>
              </a:path>
            </a:pathLst>
          </a:custGeom>
          <a:solidFill>
            <a:srgbClr val="D9D9D9"/>
          </a:solidFill>
        </p:spPr>
      </p:sp>
      <p:sp>
        <p:nvSpPr>
          <p:cNvPr id="74" name="Shape 72"/>
          <p:cNvSpPr/>
          <p:nvPr>
            <p:custDataLst>
              <p:tags r:id="rId46"/>
            </p:custDataLst>
          </p:nvPr>
        </p:nvSpPr>
        <p:spPr>
          <a:xfrm>
            <a:off x="5590780" y="1664673"/>
            <a:ext cx="119666" cy="104709"/>
          </a:xfrm>
          <a:custGeom>
            <a:avLst/>
            <a:gdLst/>
            <a:ahLst/>
            <a:cxnLst/>
            <a:rect l="l" t="t" r="r" b="b"/>
            <a:pathLst>
              <a:path w="124263" h="108732">
                <a:moveTo>
                  <a:pt x="109537" y="0"/>
                </a:moveTo>
                <a:cubicBezTo>
                  <a:pt x="114300" y="0"/>
                  <a:pt x="114300" y="2857"/>
                  <a:pt x="119062" y="2857"/>
                </a:cubicBezTo>
                <a:cubicBezTo>
                  <a:pt x="119062" y="26670"/>
                  <a:pt x="123825" y="36195"/>
                  <a:pt x="119062" y="49530"/>
                </a:cubicBezTo>
                <a:cubicBezTo>
                  <a:pt x="116205" y="49530"/>
                  <a:pt x="116205" y="45720"/>
                  <a:pt x="116205" y="44768"/>
                </a:cubicBezTo>
                <a:cubicBezTo>
                  <a:pt x="107633" y="45720"/>
                  <a:pt x="116205" y="56198"/>
                  <a:pt x="116205" y="62865"/>
                </a:cubicBezTo>
                <a:cubicBezTo>
                  <a:pt x="112395" y="60960"/>
                  <a:pt x="112395" y="59055"/>
                  <a:pt x="109537" y="59055"/>
                </a:cubicBezTo>
                <a:cubicBezTo>
                  <a:pt x="109537" y="69533"/>
                  <a:pt x="109537" y="79058"/>
                  <a:pt x="109537" y="90488"/>
                </a:cubicBezTo>
                <a:cubicBezTo>
                  <a:pt x="107633" y="88583"/>
                  <a:pt x="106680" y="87630"/>
                  <a:pt x="104775" y="87630"/>
                </a:cubicBezTo>
                <a:cubicBezTo>
                  <a:pt x="98108" y="83820"/>
                  <a:pt x="96202" y="92392"/>
                  <a:pt x="95250" y="92392"/>
                </a:cubicBezTo>
                <a:cubicBezTo>
                  <a:pt x="93345" y="94298"/>
                  <a:pt x="91440" y="90488"/>
                  <a:pt x="88583" y="90488"/>
                </a:cubicBezTo>
                <a:cubicBezTo>
                  <a:pt x="88583" y="88583"/>
                  <a:pt x="80010" y="92392"/>
                  <a:pt x="77152" y="92392"/>
                </a:cubicBezTo>
                <a:cubicBezTo>
                  <a:pt x="75248" y="94298"/>
                  <a:pt x="68580" y="97155"/>
                  <a:pt x="60960" y="95250"/>
                </a:cubicBezTo>
                <a:cubicBezTo>
                  <a:pt x="55245" y="95250"/>
                  <a:pt x="59055" y="106680"/>
                  <a:pt x="55245" y="108585"/>
                </a:cubicBezTo>
                <a:cubicBezTo>
                  <a:pt x="48577" y="105727"/>
                  <a:pt x="42863" y="101918"/>
                  <a:pt x="42863" y="92392"/>
                </a:cubicBezTo>
                <a:cubicBezTo>
                  <a:pt x="37147" y="88583"/>
                  <a:pt x="37147" y="99060"/>
                  <a:pt x="37147" y="99060"/>
                </a:cubicBezTo>
                <a:cubicBezTo>
                  <a:pt x="32385" y="100965"/>
                  <a:pt x="31432" y="95250"/>
                  <a:pt x="31432" y="95250"/>
                </a:cubicBezTo>
                <a:cubicBezTo>
                  <a:pt x="20003" y="97155"/>
                  <a:pt x="8573" y="106680"/>
                  <a:pt x="0" y="101918"/>
                </a:cubicBezTo>
                <a:cubicBezTo>
                  <a:pt x="2857" y="99060"/>
                  <a:pt x="2857" y="95250"/>
                  <a:pt x="2857" y="90488"/>
                </a:cubicBezTo>
                <a:cubicBezTo>
                  <a:pt x="6667" y="87630"/>
                  <a:pt x="9525" y="92392"/>
                  <a:pt x="9525" y="92392"/>
                </a:cubicBezTo>
                <a:cubicBezTo>
                  <a:pt x="13335" y="92392"/>
                  <a:pt x="11430" y="87630"/>
                  <a:pt x="13335" y="87630"/>
                </a:cubicBezTo>
                <a:cubicBezTo>
                  <a:pt x="22860" y="85725"/>
                  <a:pt x="42863" y="88583"/>
                  <a:pt x="55245" y="83820"/>
                </a:cubicBezTo>
                <a:cubicBezTo>
                  <a:pt x="50483" y="69533"/>
                  <a:pt x="63818" y="74295"/>
                  <a:pt x="60960" y="62865"/>
                </a:cubicBezTo>
                <a:cubicBezTo>
                  <a:pt x="66675" y="65723"/>
                  <a:pt x="68580" y="63818"/>
                  <a:pt x="66675" y="56198"/>
                </a:cubicBezTo>
                <a:cubicBezTo>
                  <a:pt x="73343" y="62865"/>
                  <a:pt x="80010" y="51435"/>
                  <a:pt x="84773" y="59055"/>
                </a:cubicBezTo>
                <a:cubicBezTo>
                  <a:pt x="86678" y="58103"/>
                  <a:pt x="83820" y="47625"/>
                  <a:pt x="84773" y="45720"/>
                </a:cubicBezTo>
                <a:cubicBezTo>
                  <a:pt x="88583" y="44768"/>
                  <a:pt x="88583" y="52388"/>
                  <a:pt x="88583" y="52388"/>
                </a:cubicBezTo>
                <a:cubicBezTo>
                  <a:pt x="91440" y="54293"/>
                  <a:pt x="98108" y="51435"/>
                  <a:pt x="91440" y="38100"/>
                </a:cubicBezTo>
                <a:cubicBezTo>
                  <a:pt x="102870" y="34290"/>
                  <a:pt x="96202" y="20955"/>
                  <a:pt x="100965" y="13335"/>
                </a:cubicBezTo>
                <a:cubicBezTo>
                  <a:pt x="102870" y="8573"/>
                  <a:pt x="114300" y="8573"/>
                  <a:pt x="109537" y="0"/>
                </a:cubicBezTo>
                <a:close/>
              </a:path>
            </a:pathLst>
          </a:custGeom>
          <a:solidFill>
            <a:srgbClr val="D9D9D9"/>
          </a:solidFill>
        </p:spPr>
      </p:sp>
      <p:sp>
        <p:nvSpPr>
          <p:cNvPr id="75" name="Shape 73"/>
          <p:cNvSpPr/>
          <p:nvPr>
            <p:custDataLst>
              <p:tags r:id="rId47"/>
            </p:custDataLst>
          </p:nvPr>
        </p:nvSpPr>
        <p:spPr>
          <a:xfrm>
            <a:off x="4104579" y="1671083"/>
            <a:ext cx="21369" cy="23506"/>
          </a:xfrm>
          <a:custGeom>
            <a:avLst/>
            <a:gdLst/>
            <a:ahLst/>
            <a:cxnLst/>
            <a:rect l="l" t="t" r="r" b="b"/>
            <a:pathLst>
              <a:path w="22190" h="24409">
                <a:moveTo>
                  <a:pt x="6667" y="0"/>
                </a:moveTo>
                <a:cubicBezTo>
                  <a:pt x="21908" y="0"/>
                  <a:pt x="17145" y="24765"/>
                  <a:pt x="0" y="20955"/>
                </a:cubicBezTo>
                <a:cubicBezTo>
                  <a:pt x="6667" y="20003"/>
                  <a:pt x="0" y="1905"/>
                  <a:pt x="6667" y="0"/>
                </a:cubicBezTo>
                <a:close/>
              </a:path>
            </a:pathLst>
          </a:custGeom>
          <a:solidFill>
            <a:srgbClr val="D9D9D9"/>
          </a:solidFill>
        </p:spPr>
      </p:sp>
      <p:sp>
        <p:nvSpPr>
          <p:cNvPr id="76" name="Shape 74"/>
          <p:cNvSpPr/>
          <p:nvPr>
            <p:custDataLst>
              <p:tags r:id="rId48"/>
            </p:custDataLst>
          </p:nvPr>
        </p:nvSpPr>
        <p:spPr>
          <a:xfrm>
            <a:off x="4155865" y="1704206"/>
            <a:ext cx="29917" cy="22438"/>
          </a:xfrm>
          <a:custGeom>
            <a:avLst/>
            <a:gdLst/>
            <a:ahLst/>
            <a:cxnLst/>
            <a:rect l="l" t="t" r="r" b="b"/>
            <a:pathLst>
              <a:path w="31066" h="23300">
                <a:moveTo>
                  <a:pt x="24765" y="4763"/>
                </a:moveTo>
                <a:cubicBezTo>
                  <a:pt x="29527" y="8573"/>
                  <a:pt x="31432" y="13335"/>
                  <a:pt x="31432" y="21908"/>
                </a:cubicBezTo>
                <a:cubicBezTo>
                  <a:pt x="27622" y="20003"/>
                  <a:pt x="18098" y="22860"/>
                  <a:pt x="14288" y="21908"/>
                </a:cubicBezTo>
                <a:cubicBezTo>
                  <a:pt x="14288" y="21908"/>
                  <a:pt x="16193" y="18098"/>
                  <a:pt x="14288" y="18098"/>
                </a:cubicBezTo>
                <a:cubicBezTo>
                  <a:pt x="11430" y="16193"/>
                  <a:pt x="2857" y="20003"/>
                  <a:pt x="2857" y="15240"/>
                </a:cubicBezTo>
                <a:cubicBezTo>
                  <a:pt x="0" y="0"/>
                  <a:pt x="24765" y="15240"/>
                  <a:pt x="24765" y="4763"/>
                </a:cubicBezTo>
                <a:close/>
              </a:path>
            </a:pathLst>
          </a:custGeom>
          <a:solidFill>
            <a:srgbClr val="D9D9D9"/>
          </a:solidFill>
        </p:spPr>
      </p:sp>
      <p:sp>
        <p:nvSpPr>
          <p:cNvPr id="77" name="Shape 75"/>
          <p:cNvSpPr/>
          <p:nvPr>
            <p:custDataLst>
              <p:tags r:id="rId49"/>
            </p:custDataLst>
          </p:nvPr>
        </p:nvSpPr>
        <p:spPr>
          <a:xfrm>
            <a:off x="4395195" y="1746944"/>
            <a:ext cx="22437" cy="11753"/>
          </a:xfrm>
          <a:custGeom>
            <a:avLst/>
            <a:gdLst/>
            <a:ahLst/>
            <a:cxnLst/>
            <a:rect l="l" t="t" r="r" b="b"/>
            <a:pathLst>
              <a:path w="23299" h="12205">
                <a:moveTo>
                  <a:pt x="0" y="10478"/>
                </a:moveTo>
                <a:cubicBezTo>
                  <a:pt x="0" y="1905"/>
                  <a:pt x="4763" y="0"/>
                  <a:pt x="13335" y="1905"/>
                </a:cubicBezTo>
                <a:cubicBezTo>
                  <a:pt x="22860" y="0"/>
                  <a:pt x="16193" y="6667"/>
                  <a:pt x="9525" y="4763"/>
                </a:cubicBezTo>
                <a:cubicBezTo>
                  <a:pt x="6667" y="6667"/>
                  <a:pt x="6667" y="12383"/>
                  <a:pt x="0" y="10478"/>
                </a:cubicBezTo>
                <a:close/>
              </a:path>
            </a:pathLst>
          </a:custGeom>
          <a:solidFill>
            <a:srgbClr val="D9D9D9"/>
          </a:solidFill>
        </p:spPr>
      </p:sp>
      <p:sp>
        <p:nvSpPr>
          <p:cNvPr id="78" name="Shape 76"/>
          <p:cNvSpPr/>
          <p:nvPr>
            <p:custDataLst>
              <p:tags r:id="rId50"/>
            </p:custDataLst>
          </p:nvPr>
        </p:nvSpPr>
        <p:spPr>
          <a:xfrm>
            <a:off x="5601464" y="1765108"/>
            <a:ext cx="22437" cy="13890"/>
          </a:xfrm>
          <a:custGeom>
            <a:avLst/>
            <a:gdLst/>
            <a:ahLst/>
            <a:cxnLst/>
            <a:rect l="l" t="t" r="r" b="b"/>
            <a:pathLst>
              <a:path w="23299" h="14424">
                <a:moveTo>
                  <a:pt x="20003" y="1905"/>
                </a:moveTo>
                <a:cubicBezTo>
                  <a:pt x="22860" y="11430"/>
                  <a:pt x="9525" y="2857"/>
                  <a:pt x="13335" y="12383"/>
                </a:cubicBezTo>
                <a:cubicBezTo>
                  <a:pt x="4763" y="14288"/>
                  <a:pt x="0" y="12383"/>
                  <a:pt x="1905" y="4763"/>
                </a:cubicBezTo>
                <a:cubicBezTo>
                  <a:pt x="8573" y="12383"/>
                  <a:pt x="9525" y="0"/>
                  <a:pt x="20003" y="1905"/>
                </a:cubicBezTo>
                <a:close/>
              </a:path>
            </a:pathLst>
          </a:custGeom>
          <a:solidFill>
            <a:srgbClr val="D9D9D9"/>
          </a:solidFill>
        </p:spPr>
      </p:sp>
      <p:sp>
        <p:nvSpPr>
          <p:cNvPr id="79" name="Shape 77"/>
          <p:cNvSpPr/>
          <p:nvPr>
            <p:custDataLst>
              <p:tags r:id="rId51"/>
            </p:custDataLst>
          </p:nvPr>
        </p:nvSpPr>
        <p:spPr>
          <a:xfrm>
            <a:off x="5563001" y="1766177"/>
            <a:ext cx="32053" cy="33122"/>
          </a:xfrm>
          <a:custGeom>
            <a:avLst/>
            <a:gdLst/>
            <a:ahLst/>
            <a:cxnLst/>
            <a:rect l="l" t="t" r="r" b="b"/>
            <a:pathLst>
              <a:path w="33284" h="34395">
                <a:moveTo>
                  <a:pt x="28575" y="6667"/>
                </a:moveTo>
                <a:cubicBezTo>
                  <a:pt x="33337" y="14288"/>
                  <a:pt x="20003" y="22860"/>
                  <a:pt x="28575" y="27622"/>
                </a:cubicBezTo>
                <a:cubicBezTo>
                  <a:pt x="28575" y="34290"/>
                  <a:pt x="15240" y="27622"/>
                  <a:pt x="9525" y="29527"/>
                </a:cubicBezTo>
                <a:cubicBezTo>
                  <a:pt x="9525" y="18098"/>
                  <a:pt x="11430" y="13335"/>
                  <a:pt x="0" y="18098"/>
                </a:cubicBezTo>
                <a:cubicBezTo>
                  <a:pt x="0" y="2857"/>
                  <a:pt x="16193" y="0"/>
                  <a:pt x="28575" y="6667"/>
                </a:cubicBezTo>
                <a:close/>
              </a:path>
            </a:pathLst>
          </a:custGeom>
          <a:solidFill>
            <a:srgbClr val="D9D9D9"/>
          </a:solidFill>
        </p:spPr>
      </p:sp>
      <p:sp>
        <p:nvSpPr>
          <p:cNvPr id="80" name="Shape 78"/>
          <p:cNvSpPr/>
          <p:nvPr>
            <p:custDataLst>
              <p:tags r:id="rId52"/>
            </p:custDataLst>
          </p:nvPr>
        </p:nvSpPr>
        <p:spPr>
          <a:xfrm>
            <a:off x="5451883" y="1883706"/>
            <a:ext cx="19232" cy="29918"/>
          </a:xfrm>
          <a:custGeom>
            <a:avLst/>
            <a:gdLst/>
            <a:ahLst/>
            <a:cxnLst/>
            <a:rect l="l" t="t" r="r" b="b"/>
            <a:pathLst>
              <a:path w="19971" h="31067">
                <a:moveTo>
                  <a:pt x="18098" y="13335"/>
                </a:moveTo>
                <a:cubicBezTo>
                  <a:pt x="18098" y="20955"/>
                  <a:pt x="6667" y="18098"/>
                  <a:pt x="11430" y="31432"/>
                </a:cubicBezTo>
                <a:cubicBezTo>
                  <a:pt x="8573" y="31432"/>
                  <a:pt x="2857" y="31432"/>
                  <a:pt x="0" y="31432"/>
                </a:cubicBezTo>
                <a:cubicBezTo>
                  <a:pt x="0" y="25718"/>
                  <a:pt x="9525" y="14288"/>
                  <a:pt x="1905" y="9525"/>
                </a:cubicBezTo>
                <a:cubicBezTo>
                  <a:pt x="4763" y="2857"/>
                  <a:pt x="20003" y="0"/>
                  <a:pt x="18098" y="13335"/>
                </a:cubicBezTo>
                <a:close/>
              </a:path>
            </a:pathLst>
          </a:custGeom>
          <a:solidFill>
            <a:srgbClr val="D9D9D9"/>
          </a:solidFill>
        </p:spPr>
      </p:sp>
      <p:sp>
        <p:nvSpPr>
          <p:cNvPr id="81" name="Shape 79"/>
          <p:cNvSpPr/>
          <p:nvPr>
            <p:custDataLst>
              <p:tags r:id="rId53"/>
            </p:custDataLst>
          </p:nvPr>
        </p:nvSpPr>
        <p:spPr>
          <a:xfrm>
            <a:off x="2668597" y="1897597"/>
            <a:ext cx="12820" cy="9616"/>
          </a:xfrm>
          <a:custGeom>
            <a:avLst/>
            <a:gdLst/>
            <a:ahLst/>
            <a:cxnLst/>
            <a:rect l="l" t="t" r="r" b="b"/>
            <a:pathLst>
              <a:path w="13313" h="9985">
                <a:moveTo>
                  <a:pt x="0" y="4763"/>
                </a:moveTo>
                <a:cubicBezTo>
                  <a:pt x="0" y="0"/>
                  <a:pt x="6667" y="1905"/>
                  <a:pt x="11430" y="1905"/>
                </a:cubicBezTo>
                <a:cubicBezTo>
                  <a:pt x="13335" y="6667"/>
                  <a:pt x="8573" y="6667"/>
                  <a:pt x="8573" y="9525"/>
                </a:cubicBezTo>
                <a:cubicBezTo>
                  <a:pt x="6667" y="9525"/>
                  <a:pt x="4763" y="9525"/>
                  <a:pt x="1905" y="9525"/>
                </a:cubicBezTo>
                <a:cubicBezTo>
                  <a:pt x="2857" y="6667"/>
                  <a:pt x="1905" y="4763"/>
                  <a:pt x="0" y="4763"/>
                </a:cubicBezTo>
                <a:close/>
              </a:path>
            </a:pathLst>
          </a:custGeom>
          <a:solidFill>
            <a:srgbClr val="D9D9D9"/>
          </a:solidFill>
        </p:spPr>
      </p:sp>
      <p:sp>
        <p:nvSpPr>
          <p:cNvPr id="82" name="Shape 80"/>
          <p:cNvSpPr/>
          <p:nvPr>
            <p:custDataLst>
              <p:tags r:id="rId54"/>
            </p:custDataLst>
          </p:nvPr>
        </p:nvSpPr>
        <p:spPr>
          <a:xfrm>
            <a:off x="2981650" y="1907213"/>
            <a:ext cx="120734" cy="48081"/>
          </a:xfrm>
          <a:custGeom>
            <a:avLst/>
            <a:gdLst/>
            <a:ahLst/>
            <a:cxnLst/>
            <a:rect l="l" t="t" r="r" b="b"/>
            <a:pathLst>
              <a:path w="125372" h="49928">
                <a:moveTo>
                  <a:pt x="123825" y="35243"/>
                </a:moveTo>
                <a:cubicBezTo>
                  <a:pt x="125730" y="49530"/>
                  <a:pt x="97155" y="33337"/>
                  <a:pt x="95250" y="42863"/>
                </a:cubicBezTo>
                <a:cubicBezTo>
                  <a:pt x="89535" y="42863"/>
                  <a:pt x="94298" y="29527"/>
                  <a:pt x="89535" y="28575"/>
                </a:cubicBezTo>
                <a:cubicBezTo>
                  <a:pt x="79058" y="24765"/>
                  <a:pt x="67627" y="24765"/>
                  <a:pt x="56198" y="21908"/>
                </a:cubicBezTo>
                <a:cubicBezTo>
                  <a:pt x="54293" y="20003"/>
                  <a:pt x="52388" y="16193"/>
                  <a:pt x="52388" y="13335"/>
                </a:cubicBezTo>
                <a:cubicBezTo>
                  <a:pt x="40005" y="13335"/>
                  <a:pt x="31432" y="11430"/>
                  <a:pt x="21908" y="13335"/>
                </a:cubicBezTo>
                <a:cubicBezTo>
                  <a:pt x="15240" y="13335"/>
                  <a:pt x="8573" y="21908"/>
                  <a:pt x="0" y="18098"/>
                </a:cubicBezTo>
                <a:cubicBezTo>
                  <a:pt x="0" y="9525"/>
                  <a:pt x="13335" y="13335"/>
                  <a:pt x="13335" y="2857"/>
                </a:cubicBezTo>
                <a:cubicBezTo>
                  <a:pt x="21908" y="1905"/>
                  <a:pt x="36195" y="6667"/>
                  <a:pt x="40005" y="0"/>
                </a:cubicBezTo>
                <a:cubicBezTo>
                  <a:pt x="54293" y="2857"/>
                  <a:pt x="36195" y="2857"/>
                  <a:pt x="49530" y="6667"/>
                </a:cubicBezTo>
                <a:cubicBezTo>
                  <a:pt x="49530" y="6667"/>
                  <a:pt x="58103" y="9525"/>
                  <a:pt x="59055" y="9525"/>
                </a:cubicBezTo>
                <a:cubicBezTo>
                  <a:pt x="60960" y="13335"/>
                  <a:pt x="70485" y="13335"/>
                  <a:pt x="82867" y="13335"/>
                </a:cubicBezTo>
                <a:cubicBezTo>
                  <a:pt x="80962" y="22860"/>
                  <a:pt x="99060" y="15240"/>
                  <a:pt x="92392" y="28575"/>
                </a:cubicBezTo>
                <a:cubicBezTo>
                  <a:pt x="97155" y="24765"/>
                  <a:pt x="100965" y="24765"/>
                  <a:pt x="101918" y="31432"/>
                </a:cubicBezTo>
                <a:cubicBezTo>
                  <a:pt x="108585" y="33337"/>
                  <a:pt x="121920" y="28575"/>
                  <a:pt x="123825" y="35243"/>
                </a:cubicBezTo>
                <a:close/>
              </a:path>
            </a:pathLst>
          </a:custGeom>
          <a:solidFill>
            <a:srgbClr val="D9D9D9"/>
          </a:solidFill>
        </p:spPr>
      </p:sp>
      <p:sp>
        <p:nvSpPr>
          <p:cNvPr id="83" name="Shape 81"/>
          <p:cNvSpPr/>
          <p:nvPr>
            <p:custDataLst>
              <p:tags r:id="rId55"/>
            </p:custDataLst>
          </p:nvPr>
        </p:nvSpPr>
        <p:spPr>
          <a:xfrm>
            <a:off x="3123752" y="1948883"/>
            <a:ext cx="49149" cy="26712"/>
          </a:xfrm>
          <a:custGeom>
            <a:avLst/>
            <a:gdLst/>
            <a:ahLst/>
            <a:cxnLst/>
            <a:rect l="l" t="t" r="r" b="b"/>
            <a:pathLst>
              <a:path w="51037" h="27738">
                <a:moveTo>
                  <a:pt x="1905" y="0"/>
                </a:moveTo>
                <a:cubicBezTo>
                  <a:pt x="8573" y="4763"/>
                  <a:pt x="20003" y="1905"/>
                  <a:pt x="26670" y="2857"/>
                </a:cubicBezTo>
                <a:cubicBezTo>
                  <a:pt x="27622" y="2857"/>
                  <a:pt x="36195" y="14288"/>
                  <a:pt x="39052" y="6667"/>
                </a:cubicBezTo>
                <a:cubicBezTo>
                  <a:pt x="44768" y="8573"/>
                  <a:pt x="40957" y="16193"/>
                  <a:pt x="51435" y="13335"/>
                </a:cubicBezTo>
                <a:cubicBezTo>
                  <a:pt x="51435" y="27622"/>
                  <a:pt x="18098" y="20955"/>
                  <a:pt x="8573" y="20003"/>
                </a:cubicBezTo>
                <a:cubicBezTo>
                  <a:pt x="6667" y="16193"/>
                  <a:pt x="15240" y="16193"/>
                  <a:pt x="15240" y="16193"/>
                </a:cubicBezTo>
                <a:cubicBezTo>
                  <a:pt x="15240" y="11430"/>
                  <a:pt x="0" y="11430"/>
                  <a:pt x="1905" y="0"/>
                </a:cubicBezTo>
                <a:close/>
              </a:path>
            </a:pathLst>
          </a:custGeom>
          <a:solidFill>
            <a:srgbClr val="D9D9D9"/>
          </a:solidFill>
        </p:spPr>
      </p:sp>
      <p:sp>
        <p:nvSpPr>
          <p:cNvPr id="84" name="Shape 82"/>
          <p:cNvSpPr/>
          <p:nvPr>
            <p:custDataLst>
              <p:tags r:id="rId56"/>
            </p:custDataLst>
          </p:nvPr>
        </p:nvSpPr>
        <p:spPr>
          <a:xfrm>
            <a:off x="5312986" y="1952088"/>
            <a:ext cx="23506" cy="17096"/>
          </a:xfrm>
          <a:custGeom>
            <a:avLst/>
            <a:gdLst/>
            <a:ahLst/>
            <a:cxnLst/>
            <a:rect l="l" t="t" r="r" b="b"/>
            <a:pathLst>
              <a:path w="24409" h="17753">
                <a:moveTo>
                  <a:pt x="20955" y="0"/>
                </a:moveTo>
                <a:cubicBezTo>
                  <a:pt x="24765" y="11430"/>
                  <a:pt x="13335" y="9525"/>
                  <a:pt x="14288" y="18098"/>
                </a:cubicBezTo>
                <a:cubicBezTo>
                  <a:pt x="8573" y="16193"/>
                  <a:pt x="0" y="16193"/>
                  <a:pt x="0" y="6667"/>
                </a:cubicBezTo>
                <a:cubicBezTo>
                  <a:pt x="4763" y="7620"/>
                  <a:pt x="4763" y="2857"/>
                  <a:pt x="6667" y="0"/>
                </a:cubicBezTo>
                <a:cubicBezTo>
                  <a:pt x="11430" y="0"/>
                  <a:pt x="16193" y="0"/>
                  <a:pt x="20955" y="0"/>
                </a:cubicBezTo>
                <a:close/>
              </a:path>
            </a:pathLst>
          </a:custGeom>
          <a:solidFill>
            <a:srgbClr val="D9D9D9"/>
          </a:solidFill>
        </p:spPr>
      </p:sp>
      <p:sp>
        <p:nvSpPr>
          <p:cNvPr id="85" name="Shape 83"/>
          <p:cNvSpPr/>
          <p:nvPr>
            <p:custDataLst>
              <p:tags r:id="rId57"/>
            </p:custDataLst>
          </p:nvPr>
        </p:nvSpPr>
        <p:spPr>
          <a:xfrm>
            <a:off x="3105589" y="1958499"/>
            <a:ext cx="18164" cy="13890"/>
          </a:xfrm>
          <a:custGeom>
            <a:avLst/>
            <a:gdLst/>
            <a:ahLst/>
            <a:cxnLst/>
            <a:rect l="l" t="t" r="r" b="b"/>
            <a:pathLst>
              <a:path w="18862" h="14424">
                <a:moveTo>
                  <a:pt x="16193" y="14288"/>
                </a:moveTo>
                <a:cubicBezTo>
                  <a:pt x="12383" y="12383"/>
                  <a:pt x="7620" y="11430"/>
                  <a:pt x="0" y="11430"/>
                </a:cubicBezTo>
                <a:cubicBezTo>
                  <a:pt x="1905" y="6667"/>
                  <a:pt x="19050" y="0"/>
                  <a:pt x="16193" y="14288"/>
                </a:cubicBezTo>
                <a:close/>
              </a:path>
            </a:pathLst>
          </a:custGeom>
          <a:solidFill>
            <a:srgbClr val="D9D9D9"/>
          </a:solidFill>
        </p:spPr>
      </p:sp>
      <p:sp>
        <p:nvSpPr>
          <p:cNvPr id="86" name="Shape 84"/>
          <p:cNvSpPr/>
          <p:nvPr>
            <p:custDataLst>
              <p:tags r:id="rId58"/>
            </p:custDataLst>
          </p:nvPr>
        </p:nvSpPr>
        <p:spPr>
          <a:xfrm>
            <a:off x="3056441" y="1962773"/>
            <a:ext cx="23506" cy="14958"/>
          </a:xfrm>
          <a:custGeom>
            <a:avLst/>
            <a:gdLst/>
            <a:ahLst/>
            <a:cxnLst/>
            <a:rect l="l" t="t" r="r" b="b"/>
            <a:pathLst>
              <a:path w="24409" h="15533">
                <a:moveTo>
                  <a:pt x="2857" y="4763"/>
                </a:moveTo>
                <a:cubicBezTo>
                  <a:pt x="8573" y="6667"/>
                  <a:pt x="24765" y="0"/>
                  <a:pt x="20955" y="10478"/>
                </a:cubicBezTo>
                <a:cubicBezTo>
                  <a:pt x="14288" y="8573"/>
                  <a:pt x="0" y="15240"/>
                  <a:pt x="2857" y="4763"/>
                </a:cubicBezTo>
                <a:close/>
              </a:path>
            </a:pathLst>
          </a:custGeom>
          <a:solidFill>
            <a:srgbClr val="D9D9D9"/>
          </a:solidFill>
        </p:spPr>
      </p:sp>
      <p:sp>
        <p:nvSpPr>
          <p:cNvPr id="87" name="Shape 85"/>
          <p:cNvSpPr/>
          <p:nvPr>
            <p:custDataLst>
              <p:tags r:id="rId59"/>
            </p:custDataLst>
          </p:nvPr>
        </p:nvSpPr>
        <p:spPr>
          <a:xfrm>
            <a:off x="5444403" y="1969183"/>
            <a:ext cx="33122" cy="58765"/>
          </a:xfrm>
          <a:custGeom>
            <a:avLst/>
            <a:gdLst/>
            <a:ahLst/>
            <a:cxnLst/>
            <a:rect l="l" t="t" r="r" b="b"/>
            <a:pathLst>
              <a:path w="34395" h="61023">
                <a:moveTo>
                  <a:pt x="16193" y="0"/>
                </a:moveTo>
                <a:cubicBezTo>
                  <a:pt x="20955" y="0"/>
                  <a:pt x="24765" y="0"/>
                  <a:pt x="29527" y="0"/>
                </a:cubicBezTo>
                <a:cubicBezTo>
                  <a:pt x="32385" y="6667"/>
                  <a:pt x="32385" y="15240"/>
                  <a:pt x="34290" y="21908"/>
                </a:cubicBezTo>
                <a:cubicBezTo>
                  <a:pt x="29527" y="22860"/>
                  <a:pt x="32385" y="33337"/>
                  <a:pt x="26670" y="31432"/>
                </a:cubicBezTo>
                <a:cubicBezTo>
                  <a:pt x="26670" y="36195"/>
                  <a:pt x="26670" y="40005"/>
                  <a:pt x="22860" y="40957"/>
                </a:cubicBezTo>
                <a:cubicBezTo>
                  <a:pt x="20955" y="44768"/>
                  <a:pt x="26670" y="56198"/>
                  <a:pt x="20003" y="56198"/>
                </a:cubicBezTo>
                <a:cubicBezTo>
                  <a:pt x="9525" y="60960"/>
                  <a:pt x="18098" y="47625"/>
                  <a:pt x="9525" y="45720"/>
                </a:cubicBezTo>
                <a:cubicBezTo>
                  <a:pt x="6667" y="45720"/>
                  <a:pt x="4763" y="38100"/>
                  <a:pt x="1905" y="34290"/>
                </a:cubicBezTo>
                <a:cubicBezTo>
                  <a:pt x="0" y="26670"/>
                  <a:pt x="11430" y="27622"/>
                  <a:pt x="8573" y="16193"/>
                </a:cubicBezTo>
                <a:cubicBezTo>
                  <a:pt x="14288" y="22860"/>
                  <a:pt x="14288" y="8573"/>
                  <a:pt x="16193" y="0"/>
                </a:cubicBezTo>
                <a:close/>
              </a:path>
            </a:pathLst>
          </a:custGeom>
          <a:solidFill>
            <a:srgbClr val="D9D9D9"/>
          </a:solidFill>
        </p:spPr>
      </p:sp>
      <p:sp>
        <p:nvSpPr>
          <p:cNvPr id="88" name="Shape 86"/>
          <p:cNvSpPr/>
          <p:nvPr>
            <p:custDataLst>
              <p:tags r:id="rId60"/>
            </p:custDataLst>
          </p:nvPr>
        </p:nvSpPr>
        <p:spPr>
          <a:xfrm>
            <a:off x="5477525" y="2018333"/>
            <a:ext cx="44874" cy="45944"/>
          </a:xfrm>
          <a:custGeom>
            <a:avLst/>
            <a:gdLst/>
            <a:ahLst/>
            <a:cxnLst/>
            <a:rect l="l" t="t" r="r" b="b"/>
            <a:pathLst>
              <a:path w="46598" h="47709">
                <a:moveTo>
                  <a:pt x="24765" y="4763"/>
                </a:moveTo>
                <a:cubicBezTo>
                  <a:pt x="16193" y="15240"/>
                  <a:pt x="33337" y="11430"/>
                  <a:pt x="35243" y="15240"/>
                </a:cubicBezTo>
                <a:cubicBezTo>
                  <a:pt x="36195" y="16193"/>
                  <a:pt x="31432" y="16193"/>
                  <a:pt x="31432" y="16193"/>
                </a:cubicBezTo>
                <a:cubicBezTo>
                  <a:pt x="31432" y="18098"/>
                  <a:pt x="35243" y="22860"/>
                  <a:pt x="35243" y="22860"/>
                </a:cubicBezTo>
                <a:cubicBezTo>
                  <a:pt x="38100" y="29527"/>
                  <a:pt x="46673" y="29527"/>
                  <a:pt x="46673" y="38100"/>
                </a:cubicBezTo>
                <a:cubicBezTo>
                  <a:pt x="40005" y="38100"/>
                  <a:pt x="41910" y="42863"/>
                  <a:pt x="41910" y="47625"/>
                </a:cubicBezTo>
                <a:cubicBezTo>
                  <a:pt x="38100" y="45720"/>
                  <a:pt x="31432" y="42863"/>
                  <a:pt x="31432" y="47625"/>
                </a:cubicBezTo>
                <a:cubicBezTo>
                  <a:pt x="22860" y="45720"/>
                  <a:pt x="24765" y="34290"/>
                  <a:pt x="16193" y="33337"/>
                </a:cubicBezTo>
                <a:cubicBezTo>
                  <a:pt x="16193" y="29527"/>
                  <a:pt x="21908" y="29527"/>
                  <a:pt x="21908" y="26670"/>
                </a:cubicBezTo>
                <a:cubicBezTo>
                  <a:pt x="15240" y="20955"/>
                  <a:pt x="9525" y="11430"/>
                  <a:pt x="0" y="8573"/>
                </a:cubicBezTo>
                <a:cubicBezTo>
                  <a:pt x="8573" y="0"/>
                  <a:pt x="15240" y="2857"/>
                  <a:pt x="24765" y="4763"/>
                </a:cubicBezTo>
                <a:close/>
              </a:path>
            </a:pathLst>
          </a:custGeom>
          <a:solidFill>
            <a:srgbClr val="D9D9D9"/>
          </a:solidFill>
        </p:spPr>
      </p:sp>
      <p:sp>
        <p:nvSpPr>
          <p:cNvPr id="89" name="Shape 87"/>
          <p:cNvSpPr/>
          <p:nvPr>
            <p:custDataLst>
              <p:tags r:id="rId61"/>
            </p:custDataLst>
          </p:nvPr>
        </p:nvSpPr>
        <p:spPr>
          <a:xfrm>
            <a:off x="5460430" y="2037565"/>
            <a:ext cx="9616" cy="6411"/>
          </a:xfrm>
          <a:custGeom>
            <a:avLst/>
            <a:gdLst/>
            <a:ahLst/>
            <a:cxnLst/>
            <a:rect l="l" t="t" r="r" b="b"/>
            <a:pathLst>
              <a:path w="9985" h="6657">
                <a:moveTo>
                  <a:pt x="0" y="0"/>
                </a:moveTo>
                <a:cubicBezTo>
                  <a:pt x="2857" y="0"/>
                  <a:pt x="6667" y="0"/>
                  <a:pt x="9525" y="0"/>
                </a:cubicBezTo>
                <a:cubicBezTo>
                  <a:pt x="9525" y="2857"/>
                  <a:pt x="9525" y="4763"/>
                  <a:pt x="9525" y="6667"/>
                </a:cubicBezTo>
                <a:cubicBezTo>
                  <a:pt x="6667" y="6667"/>
                  <a:pt x="2857" y="6667"/>
                  <a:pt x="0" y="6667"/>
                </a:cubicBezTo>
                <a:cubicBezTo>
                  <a:pt x="0" y="4763"/>
                  <a:pt x="0" y="2857"/>
                  <a:pt x="0" y="0"/>
                </a:cubicBezTo>
                <a:close/>
              </a:path>
            </a:pathLst>
          </a:custGeom>
          <a:solidFill>
            <a:srgbClr val="D9D9D9"/>
          </a:solidFill>
        </p:spPr>
      </p:sp>
      <p:sp>
        <p:nvSpPr>
          <p:cNvPr id="90" name="Shape 88"/>
          <p:cNvSpPr/>
          <p:nvPr>
            <p:custDataLst>
              <p:tags r:id="rId62"/>
            </p:custDataLst>
          </p:nvPr>
        </p:nvSpPr>
        <p:spPr>
          <a:xfrm>
            <a:off x="5474320" y="2045044"/>
            <a:ext cx="25643" cy="38464"/>
          </a:xfrm>
          <a:custGeom>
            <a:avLst/>
            <a:gdLst/>
            <a:ahLst/>
            <a:cxnLst/>
            <a:rect l="l" t="t" r="r" b="b"/>
            <a:pathLst>
              <a:path w="26628" h="39942">
                <a:moveTo>
                  <a:pt x="24765" y="33337"/>
                </a:moveTo>
                <a:cubicBezTo>
                  <a:pt x="26670" y="40005"/>
                  <a:pt x="15240" y="33337"/>
                  <a:pt x="9525" y="35243"/>
                </a:cubicBezTo>
                <a:cubicBezTo>
                  <a:pt x="9525" y="26670"/>
                  <a:pt x="13335" y="16193"/>
                  <a:pt x="0" y="20003"/>
                </a:cubicBezTo>
                <a:cubicBezTo>
                  <a:pt x="11430" y="0"/>
                  <a:pt x="11430" y="35243"/>
                  <a:pt x="24765" y="33337"/>
                </a:cubicBezTo>
                <a:close/>
              </a:path>
            </a:pathLst>
          </a:custGeom>
          <a:solidFill>
            <a:srgbClr val="D9D9D9"/>
          </a:solidFill>
        </p:spPr>
      </p:sp>
      <p:sp>
        <p:nvSpPr>
          <p:cNvPr id="91" name="Shape 89"/>
          <p:cNvSpPr/>
          <p:nvPr>
            <p:custDataLst>
              <p:tags r:id="rId63"/>
            </p:custDataLst>
          </p:nvPr>
        </p:nvSpPr>
        <p:spPr>
          <a:xfrm>
            <a:off x="4964675" y="2077099"/>
            <a:ext cx="25643" cy="42738"/>
          </a:xfrm>
          <a:custGeom>
            <a:avLst/>
            <a:gdLst/>
            <a:ahLst/>
            <a:cxnLst/>
            <a:rect l="l" t="t" r="r" b="b"/>
            <a:pathLst>
              <a:path w="26628" h="44380">
                <a:moveTo>
                  <a:pt x="4763" y="1905"/>
                </a:moveTo>
                <a:cubicBezTo>
                  <a:pt x="9525" y="0"/>
                  <a:pt x="11430" y="8573"/>
                  <a:pt x="13335" y="11430"/>
                </a:cubicBezTo>
                <a:cubicBezTo>
                  <a:pt x="15240" y="13335"/>
                  <a:pt x="16193" y="11430"/>
                  <a:pt x="16193" y="15240"/>
                </a:cubicBezTo>
                <a:cubicBezTo>
                  <a:pt x="16193" y="18098"/>
                  <a:pt x="21908" y="18098"/>
                  <a:pt x="22860" y="20955"/>
                </a:cubicBezTo>
                <a:cubicBezTo>
                  <a:pt x="24765" y="24765"/>
                  <a:pt x="20003" y="22860"/>
                  <a:pt x="20003" y="22860"/>
                </a:cubicBezTo>
                <a:cubicBezTo>
                  <a:pt x="20003" y="26670"/>
                  <a:pt x="26670" y="29527"/>
                  <a:pt x="22860" y="39052"/>
                </a:cubicBezTo>
                <a:cubicBezTo>
                  <a:pt x="18098" y="38100"/>
                  <a:pt x="16193" y="40957"/>
                  <a:pt x="16193" y="44768"/>
                </a:cubicBezTo>
                <a:cubicBezTo>
                  <a:pt x="0" y="39052"/>
                  <a:pt x="1905" y="20955"/>
                  <a:pt x="4763" y="1905"/>
                </a:cubicBezTo>
                <a:close/>
              </a:path>
            </a:pathLst>
          </a:custGeom>
          <a:solidFill>
            <a:srgbClr val="D9D9D9"/>
          </a:solidFill>
        </p:spPr>
      </p:sp>
      <p:sp>
        <p:nvSpPr>
          <p:cNvPr id="92" name="Shape 90"/>
          <p:cNvSpPr/>
          <p:nvPr>
            <p:custDataLst>
              <p:tags r:id="rId64"/>
            </p:custDataLst>
          </p:nvPr>
        </p:nvSpPr>
        <p:spPr>
          <a:xfrm>
            <a:off x="5496758" y="2079234"/>
            <a:ext cx="32053" cy="49149"/>
          </a:xfrm>
          <a:custGeom>
            <a:avLst/>
            <a:gdLst/>
            <a:ahLst/>
            <a:cxnLst/>
            <a:rect l="l" t="t" r="r" b="b"/>
            <a:pathLst>
              <a:path w="33284" h="51037">
                <a:moveTo>
                  <a:pt x="26670" y="0"/>
                </a:moveTo>
                <a:cubicBezTo>
                  <a:pt x="26670" y="11430"/>
                  <a:pt x="26670" y="20955"/>
                  <a:pt x="33337" y="24765"/>
                </a:cubicBezTo>
                <a:cubicBezTo>
                  <a:pt x="33337" y="27622"/>
                  <a:pt x="28575" y="27622"/>
                  <a:pt x="22860" y="27622"/>
                </a:cubicBezTo>
                <a:cubicBezTo>
                  <a:pt x="29527" y="33337"/>
                  <a:pt x="21908" y="38100"/>
                  <a:pt x="22860" y="49530"/>
                </a:cubicBezTo>
                <a:cubicBezTo>
                  <a:pt x="15240" y="51435"/>
                  <a:pt x="16193" y="40957"/>
                  <a:pt x="8573" y="40957"/>
                </a:cubicBezTo>
                <a:cubicBezTo>
                  <a:pt x="6667" y="34290"/>
                  <a:pt x="11430" y="33337"/>
                  <a:pt x="11430" y="27622"/>
                </a:cubicBezTo>
                <a:cubicBezTo>
                  <a:pt x="11430" y="26670"/>
                  <a:pt x="6667" y="22860"/>
                  <a:pt x="11430" y="20955"/>
                </a:cubicBezTo>
                <a:cubicBezTo>
                  <a:pt x="11430" y="18098"/>
                  <a:pt x="8573" y="20003"/>
                  <a:pt x="8573" y="20955"/>
                </a:cubicBezTo>
                <a:cubicBezTo>
                  <a:pt x="0" y="20955"/>
                  <a:pt x="8573" y="9525"/>
                  <a:pt x="15240" y="13335"/>
                </a:cubicBezTo>
                <a:cubicBezTo>
                  <a:pt x="15240" y="8573"/>
                  <a:pt x="18098" y="4763"/>
                  <a:pt x="21908" y="2857"/>
                </a:cubicBezTo>
                <a:cubicBezTo>
                  <a:pt x="21908" y="2857"/>
                  <a:pt x="22860" y="0"/>
                  <a:pt x="26670" y="0"/>
                </a:cubicBezTo>
                <a:close/>
              </a:path>
            </a:pathLst>
          </a:custGeom>
          <a:solidFill>
            <a:srgbClr val="D9D9D9"/>
          </a:solidFill>
        </p:spPr>
      </p:sp>
      <p:sp>
        <p:nvSpPr>
          <p:cNvPr id="93" name="Shape 91"/>
          <p:cNvSpPr/>
          <p:nvPr>
            <p:custDataLst>
              <p:tags r:id="rId65"/>
            </p:custDataLst>
          </p:nvPr>
        </p:nvSpPr>
        <p:spPr>
          <a:xfrm>
            <a:off x="5473252" y="2087782"/>
            <a:ext cx="23506" cy="21369"/>
          </a:xfrm>
          <a:custGeom>
            <a:avLst/>
            <a:gdLst/>
            <a:ahLst/>
            <a:cxnLst/>
            <a:rect l="l" t="t" r="r" b="b"/>
            <a:pathLst>
              <a:path w="24409" h="22190">
                <a:moveTo>
                  <a:pt x="14288" y="0"/>
                </a:moveTo>
                <a:cubicBezTo>
                  <a:pt x="20955" y="0"/>
                  <a:pt x="24765" y="3810"/>
                  <a:pt x="24765" y="10478"/>
                </a:cubicBezTo>
                <a:cubicBezTo>
                  <a:pt x="18098" y="8573"/>
                  <a:pt x="18098" y="12383"/>
                  <a:pt x="20955" y="12383"/>
                </a:cubicBezTo>
                <a:cubicBezTo>
                  <a:pt x="18098" y="15240"/>
                  <a:pt x="9525" y="20955"/>
                  <a:pt x="1905" y="21908"/>
                </a:cubicBezTo>
                <a:cubicBezTo>
                  <a:pt x="0" y="8573"/>
                  <a:pt x="14288" y="12383"/>
                  <a:pt x="14288" y="0"/>
                </a:cubicBezTo>
                <a:close/>
              </a:path>
            </a:pathLst>
          </a:custGeom>
          <a:solidFill>
            <a:srgbClr val="D9D9D9"/>
          </a:solidFill>
        </p:spPr>
      </p:sp>
      <p:sp>
        <p:nvSpPr>
          <p:cNvPr id="94" name="Shape 92"/>
          <p:cNvSpPr/>
          <p:nvPr>
            <p:custDataLst>
              <p:tags r:id="rId66"/>
            </p:custDataLst>
          </p:nvPr>
        </p:nvSpPr>
        <p:spPr>
          <a:xfrm>
            <a:off x="5539495" y="2164711"/>
            <a:ext cx="16027" cy="29918"/>
          </a:xfrm>
          <a:custGeom>
            <a:avLst/>
            <a:gdLst/>
            <a:ahLst/>
            <a:cxnLst/>
            <a:rect l="l" t="t" r="r" b="b"/>
            <a:pathLst>
              <a:path w="16643" h="31067">
                <a:moveTo>
                  <a:pt x="2857" y="0"/>
                </a:moveTo>
                <a:cubicBezTo>
                  <a:pt x="11430" y="0"/>
                  <a:pt x="6667" y="13335"/>
                  <a:pt x="16193" y="9525"/>
                </a:cubicBezTo>
                <a:cubicBezTo>
                  <a:pt x="13335" y="18098"/>
                  <a:pt x="15240" y="31432"/>
                  <a:pt x="0" y="27622"/>
                </a:cubicBezTo>
                <a:cubicBezTo>
                  <a:pt x="0" y="24765"/>
                  <a:pt x="4763" y="25718"/>
                  <a:pt x="6667" y="24765"/>
                </a:cubicBezTo>
                <a:cubicBezTo>
                  <a:pt x="1905" y="13335"/>
                  <a:pt x="1905" y="16193"/>
                  <a:pt x="2857" y="0"/>
                </a:cubicBezTo>
                <a:close/>
              </a:path>
            </a:pathLst>
          </a:custGeom>
          <a:solidFill>
            <a:srgbClr val="D9D9D9"/>
          </a:solidFill>
        </p:spPr>
      </p:sp>
      <p:sp>
        <p:nvSpPr>
          <p:cNvPr id="95" name="Shape 93"/>
          <p:cNvSpPr/>
          <p:nvPr>
            <p:custDataLst>
              <p:tags r:id="rId67"/>
            </p:custDataLst>
          </p:nvPr>
        </p:nvSpPr>
        <p:spPr>
          <a:xfrm>
            <a:off x="5448677" y="2172190"/>
            <a:ext cx="60901" cy="19232"/>
          </a:xfrm>
          <a:custGeom>
            <a:avLst/>
            <a:gdLst/>
            <a:ahLst/>
            <a:cxnLst/>
            <a:rect l="l" t="t" r="r" b="b"/>
            <a:pathLst>
              <a:path w="63241" h="19971">
                <a:moveTo>
                  <a:pt x="61912" y="8573"/>
                </a:moveTo>
                <a:cubicBezTo>
                  <a:pt x="62865" y="16193"/>
                  <a:pt x="49530" y="16193"/>
                  <a:pt x="42863" y="16193"/>
                </a:cubicBezTo>
                <a:cubicBezTo>
                  <a:pt x="29527" y="18098"/>
                  <a:pt x="11430" y="15240"/>
                  <a:pt x="0" y="20003"/>
                </a:cubicBezTo>
                <a:cubicBezTo>
                  <a:pt x="1905" y="0"/>
                  <a:pt x="44768" y="20003"/>
                  <a:pt x="51435" y="4763"/>
                </a:cubicBezTo>
                <a:cubicBezTo>
                  <a:pt x="55245" y="6667"/>
                  <a:pt x="56198" y="8573"/>
                  <a:pt x="61912" y="8573"/>
                </a:cubicBezTo>
                <a:close/>
              </a:path>
            </a:pathLst>
          </a:custGeom>
          <a:solidFill>
            <a:srgbClr val="D9D9D9"/>
          </a:solidFill>
        </p:spPr>
      </p:sp>
      <p:sp>
        <p:nvSpPr>
          <p:cNvPr id="96" name="Shape 94"/>
          <p:cNvSpPr/>
          <p:nvPr>
            <p:custDataLst>
              <p:tags r:id="rId68"/>
            </p:custDataLst>
          </p:nvPr>
        </p:nvSpPr>
        <p:spPr>
          <a:xfrm>
            <a:off x="5579027" y="2195697"/>
            <a:ext cx="38463" cy="24575"/>
          </a:xfrm>
          <a:custGeom>
            <a:avLst/>
            <a:gdLst/>
            <a:ahLst/>
            <a:cxnLst/>
            <a:rect l="l" t="t" r="r" b="b"/>
            <a:pathLst>
              <a:path w="39941" h="25519">
                <a:moveTo>
                  <a:pt x="40005" y="17145"/>
                </a:moveTo>
                <a:cubicBezTo>
                  <a:pt x="36195" y="19050"/>
                  <a:pt x="35243" y="20003"/>
                  <a:pt x="33337" y="23812"/>
                </a:cubicBezTo>
                <a:cubicBezTo>
                  <a:pt x="26670" y="19050"/>
                  <a:pt x="21908" y="25718"/>
                  <a:pt x="15240" y="23812"/>
                </a:cubicBezTo>
                <a:cubicBezTo>
                  <a:pt x="13335" y="23812"/>
                  <a:pt x="15240" y="20003"/>
                  <a:pt x="11430" y="20003"/>
                </a:cubicBezTo>
                <a:cubicBezTo>
                  <a:pt x="8573" y="20003"/>
                  <a:pt x="4763" y="13335"/>
                  <a:pt x="0" y="12383"/>
                </a:cubicBezTo>
                <a:cubicBezTo>
                  <a:pt x="0" y="6667"/>
                  <a:pt x="9525" y="8573"/>
                  <a:pt x="15240" y="4763"/>
                </a:cubicBezTo>
                <a:cubicBezTo>
                  <a:pt x="15240" y="4763"/>
                  <a:pt x="22860" y="0"/>
                  <a:pt x="24765" y="1905"/>
                </a:cubicBezTo>
                <a:cubicBezTo>
                  <a:pt x="24765" y="1905"/>
                  <a:pt x="24765" y="4763"/>
                  <a:pt x="24765" y="4763"/>
                </a:cubicBezTo>
                <a:cubicBezTo>
                  <a:pt x="26670" y="4763"/>
                  <a:pt x="28575" y="1905"/>
                  <a:pt x="26670" y="1905"/>
                </a:cubicBezTo>
                <a:cubicBezTo>
                  <a:pt x="33337" y="3810"/>
                  <a:pt x="38100" y="10478"/>
                  <a:pt x="40005" y="17145"/>
                </a:cubicBezTo>
                <a:close/>
              </a:path>
            </a:pathLst>
          </a:custGeom>
          <a:solidFill>
            <a:srgbClr val="D9D9D9"/>
          </a:solidFill>
        </p:spPr>
      </p:sp>
      <p:sp>
        <p:nvSpPr>
          <p:cNvPr id="97" name="Shape 95"/>
          <p:cNvSpPr/>
          <p:nvPr>
            <p:custDataLst>
              <p:tags r:id="rId69"/>
            </p:custDataLst>
          </p:nvPr>
        </p:nvSpPr>
        <p:spPr>
          <a:xfrm>
            <a:off x="5599327" y="2208518"/>
            <a:ext cx="215825" cy="114326"/>
          </a:xfrm>
          <a:custGeom>
            <a:avLst/>
            <a:gdLst/>
            <a:ahLst/>
            <a:cxnLst/>
            <a:rect l="l" t="t" r="r" b="b"/>
            <a:pathLst>
              <a:path w="224117" h="118718">
                <a:moveTo>
                  <a:pt x="72390" y="59055"/>
                </a:moveTo>
                <a:cubicBezTo>
                  <a:pt x="67627" y="59055"/>
                  <a:pt x="69533" y="51435"/>
                  <a:pt x="60960" y="52388"/>
                </a:cubicBezTo>
                <a:cubicBezTo>
                  <a:pt x="59055" y="47625"/>
                  <a:pt x="56198" y="44768"/>
                  <a:pt x="54293" y="40957"/>
                </a:cubicBezTo>
                <a:cubicBezTo>
                  <a:pt x="40957" y="40005"/>
                  <a:pt x="27622" y="38100"/>
                  <a:pt x="20955" y="31432"/>
                </a:cubicBezTo>
                <a:cubicBezTo>
                  <a:pt x="11430" y="34290"/>
                  <a:pt x="15240" y="31432"/>
                  <a:pt x="2857" y="31432"/>
                </a:cubicBezTo>
                <a:cubicBezTo>
                  <a:pt x="1905" y="26670"/>
                  <a:pt x="4763" y="20003"/>
                  <a:pt x="0" y="20003"/>
                </a:cubicBezTo>
                <a:cubicBezTo>
                  <a:pt x="1905" y="13335"/>
                  <a:pt x="4763" y="20003"/>
                  <a:pt x="8573" y="20003"/>
                </a:cubicBezTo>
                <a:cubicBezTo>
                  <a:pt x="13335" y="18098"/>
                  <a:pt x="15240" y="15240"/>
                  <a:pt x="18098" y="16193"/>
                </a:cubicBezTo>
                <a:cubicBezTo>
                  <a:pt x="24765" y="16193"/>
                  <a:pt x="27622" y="21908"/>
                  <a:pt x="33337" y="21908"/>
                </a:cubicBezTo>
                <a:cubicBezTo>
                  <a:pt x="40005" y="24765"/>
                  <a:pt x="40957" y="15240"/>
                  <a:pt x="45720" y="13335"/>
                </a:cubicBezTo>
                <a:cubicBezTo>
                  <a:pt x="52388" y="8573"/>
                  <a:pt x="63818" y="9525"/>
                  <a:pt x="70485" y="2857"/>
                </a:cubicBezTo>
                <a:cubicBezTo>
                  <a:pt x="76200" y="0"/>
                  <a:pt x="74295" y="8573"/>
                  <a:pt x="76200" y="9525"/>
                </a:cubicBezTo>
                <a:cubicBezTo>
                  <a:pt x="82867" y="13335"/>
                  <a:pt x="100965" y="8573"/>
                  <a:pt x="100965" y="20003"/>
                </a:cubicBezTo>
                <a:cubicBezTo>
                  <a:pt x="103823" y="21908"/>
                  <a:pt x="106680" y="16193"/>
                  <a:pt x="106680" y="16193"/>
                </a:cubicBezTo>
                <a:cubicBezTo>
                  <a:pt x="110490" y="16193"/>
                  <a:pt x="110490" y="21908"/>
                  <a:pt x="113348" y="21908"/>
                </a:cubicBezTo>
                <a:cubicBezTo>
                  <a:pt x="117157" y="24765"/>
                  <a:pt x="123825" y="20003"/>
                  <a:pt x="128588" y="21908"/>
                </a:cubicBezTo>
                <a:cubicBezTo>
                  <a:pt x="130493" y="22860"/>
                  <a:pt x="131445" y="31432"/>
                  <a:pt x="140017" y="27622"/>
                </a:cubicBezTo>
                <a:cubicBezTo>
                  <a:pt x="144780" y="33337"/>
                  <a:pt x="141923" y="33337"/>
                  <a:pt x="140017" y="38100"/>
                </a:cubicBezTo>
                <a:cubicBezTo>
                  <a:pt x="144780" y="38100"/>
                  <a:pt x="146685" y="36195"/>
                  <a:pt x="146685" y="34290"/>
                </a:cubicBezTo>
                <a:cubicBezTo>
                  <a:pt x="149542" y="34290"/>
                  <a:pt x="149542" y="40005"/>
                  <a:pt x="149542" y="44768"/>
                </a:cubicBezTo>
                <a:cubicBezTo>
                  <a:pt x="153353" y="49530"/>
                  <a:pt x="160020" y="49530"/>
                  <a:pt x="164783" y="52388"/>
                </a:cubicBezTo>
                <a:cubicBezTo>
                  <a:pt x="167640" y="54293"/>
                  <a:pt x="180022" y="62865"/>
                  <a:pt x="189548" y="62865"/>
                </a:cubicBezTo>
                <a:cubicBezTo>
                  <a:pt x="191453" y="67627"/>
                  <a:pt x="187643" y="67627"/>
                  <a:pt x="186690" y="70485"/>
                </a:cubicBezTo>
                <a:cubicBezTo>
                  <a:pt x="187643" y="76200"/>
                  <a:pt x="194310" y="74295"/>
                  <a:pt x="196215" y="77152"/>
                </a:cubicBezTo>
                <a:cubicBezTo>
                  <a:pt x="198120" y="79058"/>
                  <a:pt x="194310" y="82867"/>
                  <a:pt x="196215" y="83820"/>
                </a:cubicBezTo>
                <a:cubicBezTo>
                  <a:pt x="199072" y="87630"/>
                  <a:pt x="204787" y="90488"/>
                  <a:pt x="207645" y="95250"/>
                </a:cubicBezTo>
                <a:cubicBezTo>
                  <a:pt x="212408" y="101918"/>
                  <a:pt x="216218" y="110490"/>
                  <a:pt x="223838" y="112395"/>
                </a:cubicBezTo>
                <a:cubicBezTo>
                  <a:pt x="217170" y="119062"/>
                  <a:pt x="205740" y="112395"/>
                  <a:pt x="202883" y="112395"/>
                </a:cubicBezTo>
                <a:cubicBezTo>
                  <a:pt x="196215" y="110490"/>
                  <a:pt x="192405" y="107633"/>
                  <a:pt x="184785" y="99060"/>
                </a:cubicBezTo>
                <a:cubicBezTo>
                  <a:pt x="180975" y="97155"/>
                  <a:pt x="180022" y="94298"/>
                  <a:pt x="178117" y="92392"/>
                </a:cubicBezTo>
                <a:cubicBezTo>
                  <a:pt x="176212" y="90488"/>
                  <a:pt x="174308" y="94298"/>
                  <a:pt x="174308" y="88583"/>
                </a:cubicBezTo>
                <a:cubicBezTo>
                  <a:pt x="174308" y="88583"/>
                  <a:pt x="166688" y="80962"/>
                  <a:pt x="164783" y="80962"/>
                </a:cubicBezTo>
                <a:cubicBezTo>
                  <a:pt x="158115" y="77152"/>
                  <a:pt x="148590" y="82867"/>
                  <a:pt x="140017" y="77152"/>
                </a:cubicBezTo>
                <a:cubicBezTo>
                  <a:pt x="133350" y="83820"/>
                  <a:pt x="131445" y="95250"/>
                  <a:pt x="128588" y="105727"/>
                </a:cubicBezTo>
                <a:cubicBezTo>
                  <a:pt x="126683" y="100965"/>
                  <a:pt x="115253" y="101918"/>
                  <a:pt x="110490" y="99060"/>
                </a:cubicBezTo>
                <a:cubicBezTo>
                  <a:pt x="106680" y="95250"/>
                  <a:pt x="112395" y="90488"/>
                  <a:pt x="100965" y="95250"/>
                </a:cubicBezTo>
                <a:cubicBezTo>
                  <a:pt x="106680" y="80962"/>
                  <a:pt x="85725" y="92392"/>
                  <a:pt x="88583" y="80962"/>
                </a:cubicBezTo>
                <a:cubicBezTo>
                  <a:pt x="80962" y="82867"/>
                  <a:pt x="74295" y="82867"/>
                  <a:pt x="76200" y="92392"/>
                </a:cubicBezTo>
                <a:cubicBezTo>
                  <a:pt x="72390" y="90488"/>
                  <a:pt x="72390" y="85725"/>
                  <a:pt x="67627" y="87630"/>
                </a:cubicBezTo>
                <a:cubicBezTo>
                  <a:pt x="67627" y="80962"/>
                  <a:pt x="72390" y="80962"/>
                  <a:pt x="76200" y="77152"/>
                </a:cubicBezTo>
                <a:cubicBezTo>
                  <a:pt x="80962" y="74295"/>
                  <a:pt x="83820" y="74295"/>
                  <a:pt x="82867" y="65723"/>
                </a:cubicBezTo>
                <a:cubicBezTo>
                  <a:pt x="80962" y="62865"/>
                  <a:pt x="79058" y="70485"/>
                  <a:pt x="79058" y="70485"/>
                </a:cubicBezTo>
                <a:cubicBezTo>
                  <a:pt x="74295" y="69533"/>
                  <a:pt x="76200" y="51435"/>
                  <a:pt x="72390" y="59055"/>
                </a:cubicBezTo>
                <a:close/>
              </a:path>
            </a:pathLst>
          </a:custGeom>
          <a:solidFill>
            <a:srgbClr val="D9D9D9"/>
          </a:solidFill>
        </p:spPr>
      </p:sp>
      <p:sp>
        <p:nvSpPr>
          <p:cNvPr id="98" name="Shape 96"/>
          <p:cNvSpPr/>
          <p:nvPr>
            <p:custDataLst>
              <p:tags r:id="rId70"/>
            </p:custDataLst>
          </p:nvPr>
        </p:nvSpPr>
        <p:spPr>
          <a:xfrm>
            <a:off x="5549110" y="2223476"/>
            <a:ext cx="22437" cy="18164"/>
          </a:xfrm>
          <a:custGeom>
            <a:avLst/>
            <a:gdLst/>
            <a:ahLst/>
            <a:cxnLst/>
            <a:rect l="l" t="t" r="r" b="b"/>
            <a:pathLst>
              <a:path w="23299" h="18862">
                <a:moveTo>
                  <a:pt x="21908" y="6667"/>
                </a:moveTo>
                <a:cubicBezTo>
                  <a:pt x="22860" y="19050"/>
                  <a:pt x="4763" y="9525"/>
                  <a:pt x="0" y="9525"/>
                </a:cubicBezTo>
                <a:cubicBezTo>
                  <a:pt x="2857" y="6667"/>
                  <a:pt x="18098" y="0"/>
                  <a:pt x="21908" y="6667"/>
                </a:cubicBezTo>
                <a:close/>
              </a:path>
            </a:pathLst>
          </a:custGeom>
          <a:solidFill>
            <a:srgbClr val="D9D9D9"/>
          </a:solidFill>
        </p:spPr>
      </p:sp>
      <p:sp>
        <p:nvSpPr>
          <p:cNvPr id="99" name="Shape 97"/>
          <p:cNvSpPr/>
          <p:nvPr>
            <p:custDataLst>
              <p:tags r:id="rId71"/>
            </p:custDataLst>
          </p:nvPr>
        </p:nvSpPr>
        <p:spPr>
          <a:xfrm>
            <a:off x="5522399" y="2227750"/>
            <a:ext cx="13890" cy="7480"/>
          </a:xfrm>
          <a:custGeom>
            <a:avLst/>
            <a:gdLst/>
            <a:ahLst/>
            <a:cxnLst/>
            <a:rect l="l" t="t" r="r" b="b"/>
            <a:pathLst>
              <a:path w="14424" h="7767">
                <a:moveTo>
                  <a:pt x="0" y="4763"/>
                </a:moveTo>
                <a:cubicBezTo>
                  <a:pt x="0" y="0"/>
                  <a:pt x="14288" y="1905"/>
                  <a:pt x="9525" y="7620"/>
                </a:cubicBezTo>
                <a:cubicBezTo>
                  <a:pt x="7620" y="7620"/>
                  <a:pt x="4763" y="7620"/>
                  <a:pt x="2857" y="7620"/>
                </a:cubicBezTo>
                <a:cubicBezTo>
                  <a:pt x="2857" y="6667"/>
                  <a:pt x="1905" y="4763"/>
                  <a:pt x="0" y="4763"/>
                </a:cubicBezTo>
                <a:close/>
              </a:path>
            </a:pathLst>
          </a:custGeom>
          <a:solidFill>
            <a:srgbClr val="D9D9D9"/>
          </a:solidFill>
        </p:spPr>
      </p:sp>
      <p:sp>
        <p:nvSpPr>
          <p:cNvPr id="100" name="Shape 98"/>
          <p:cNvSpPr/>
          <p:nvPr>
            <p:custDataLst>
              <p:tags r:id="rId72"/>
            </p:custDataLst>
          </p:nvPr>
        </p:nvSpPr>
        <p:spPr>
          <a:xfrm>
            <a:off x="5796986" y="2244846"/>
            <a:ext cx="42737" cy="30986"/>
          </a:xfrm>
          <a:custGeom>
            <a:avLst/>
            <a:gdLst/>
            <a:ahLst/>
            <a:cxnLst/>
            <a:rect l="l" t="t" r="r" b="b"/>
            <a:pathLst>
              <a:path w="44379" h="32176">
                <a:moveTo>
                  <a:pt x="34290" y="0"/>
                </a:moveTo>
                <a:cubicBezTo>
                  <a:pt x="38100" y="0"/>
                  <a:pt x="40957" y="0"/>
                  <a:pt x="44768" y="0"/>
                </a:cubicBezTo>
                <a:cubicBezTo>
                  <a:pt x="42863" y="1905"/>
                  <a:pt x="44768" y="6667"/>
                  <a:pt x="44768" y="8573"/>
                </a:cubicBezTo>
                <a:cubicBezTo>
                  <a:pt x="42863" y="11430"/>
                  <a:pt x="38100" y="10478"/>
                  <a:pt x="38100" y="11430"/>
                </a:cubicBezTo>
                <a:cubicBezTo>
                  <a:pt x="36195" y="15240"/>
                  <a:pt x="42863" y="19050"/>
                  <a:pt x="38100" y="21908"/>
                </a:cubicBezTo>
                <a:cubicBezTo>
                  <a:pt x="34290" y="19050"/>
                  <a:pt x="31432" y="19050"/>
                  <a:pt x="31432" y="25718"/>
                </a:cubicBezTo>
                <a:cubicBezTo>
                  <a:pt x="20955" y="21908"/>
                  <a:pt x="0" y="32385"/>
                  <a:pt x="2857" y="15240"/>
                </a:cubicBezTo>
                <a:cubicBezTo>
                  <a:pt x="20003" y="21908"/>
                  <a:pt x="29527" y="13335"/>
                  <a:pt x="34290" y="0"/>
                </a:cubicBezTo>
                <a:close/>
              </a:path>
            </a:pathLst>
          </a:custGeom>
          <a:solidFill>
            <a:srgbClr val="D9D9D9"/>
          </a:solidFill>
        </p:spPr>
      </p:sp>
      <p:sp>
        <p:nvSpPr>
          <p:cNvPr id="101" name="Shape 99"/>
          <p:cNvSpPr/>
          <p:nvPr>
            <p:custDataLst>
              <p:tags r:id="rId73"/>
            </p:custDataLst>
          </p:nvPr>
        </p:nvSpPr>
        <p:spPr>
          <a:xfrm>
            <a:off x="5412349" y="2290789"/>
            <a:ext cx="23506" cy="11753"/>
          </a:xfrm>
          <a:custGeom>
            <a:avLst/>
            <a:gdLst/>
            <a:ahLst/>
            <a:cxnLst/>
            <a:rect l="l" t="t" r="r" b="b"/>
            <a:pathLst>
              <a:path w="24409" h="12205">
                <a:moveTo>
                  <a:pt x="24765" y="1905"/>
                </a:moveTo>
                <a:cubicBezTo>
                  <a:pt x="20003" y="6667"/>
                  <a:pt x="13335" y="12383"/>
                  <a:pt x="0" y="10478"/>
                </a:cubicBezTo>
                <a:cubicBezTo>
                  <a:pt x="1905" y="0"/>
                  <a:pt x="14288" y="1905"/>
                  <a:pt x="24765" y="1905"/>
                </a:cubicBezTo>
                <a:close/>
              </a:path>
            </a:pathLst>
          </a:custGeom>
          <a:solidFill>
            <a:srgbClr val="D9D9D9"/>
          </a:solidFill>
        </p:spPr>
      </p:sp>
      <p:sp>
        <p:nvSpPr>
          <p:cNvPr id="102" name="Shape 100"/>
          <p:cNvSpPr/>
          <p:nvPr>
            <p:custDataLst>
              <p:tags r:id="rId74"/>
            </p:custDataLst>
          </p:nvPr>
        </p:nvSpPr>
        <p:spPr>
          <a:xfrm>
            <a:off x="5448677" y="2290789"/>
            <a:ext cx="24574" cy="8548"/>
          </a:xfrm>
          <a:custGeom>
            <a:avLst/>
            <a:gdLst/>
            <a:ahLst/>
            <a:cxnLst/>
            <a:rect l="l" t="t" r="r" b="b"/>
            <a:pathLst>
              <a:path w="25518" h="8876">
                <a:moveTo>
                  <a:pt x="25718" y="1905"/>
                </a:moveTo>
                <a:cubicBezTo>
                  <a:pt x="21908" y="8573"/>
                  <a:pt x="10478" y="6667"/>
                  <a:pt x="0" y="6667"/>
                </a:cubicBezTo>
                <a:cubicBezTo>
                  <a:pt x="3810" y="0"/>
                  <a:pt x="13335" y="0"/>
                  <a:pt x="25718" y="1905"/>
                </a:cubicBezTo>
                <a:close/>
              </a:path>
            </a:pathLst>
          </a:custGeom>
          <a:solidFill>
            <a:srgbClr val="D9D9D9"/>
          </a:solidFill>
        </p:spPr>
      </p:sp>
      <p:sp>
        <p:nvSpPr>
          <p:cNvPr id="103" name="Shape 101"/>
          <p:cNvSpPr/>
          <p:nvPr>
            <p:custDataLst>
              <p:tags r:id="rId75"/>
            </p:custDataLst>
          </p:nvPr>
        </p:nvSpPr>
        <p:spPr>
          <a:xfrm>
            <a:off x="5493551" y="2290789"/>
            <a:ext cx="39532" cy="25643"/>
          </a:xfrm>
          <a:custGeom>
            <a:avLst/>
            <a:gdLst/>
            <a:ahLst/>
            <a:cxnLst/>
            <a:rect l="l" t="t" r="r" b="b"/>
            <a:pathLst>
              <a:path w="41051" h="26628">
                <a:moveTo>
                  <a:pt x="39052" y="1905"/>
                </a:moveTo>
                <a:cubicBezTo>
                  <a:pt x="40957" y="6667"/>
                  <a:pt x="38100" y="11430"/>
                  <a:pt x="36195" y="13335"/>
                </a:cubicBezTo>
                <a:cubicBezTo>
                  <a:pt x="34290" y="15240"/>
                  <a:pt x="31432" y="11430"/>
                  <a:pt x="29527" y="13335"/>
                </a:cubicBezTo>
                <a:cubicBezTo>
                  <a:pt x="26670" y="18098"/>
                  <a:pt x="16193" y="26670"/>
                  <a:pt x="2857" y="26670"/>
                </a:cubicBezTo>
                <a:cubicBezTo>
                  <a:pt x="0" y="18098"/>
                  <a:pt x="8573" y="18098"/>
                  <a:pt x="11430" y="16193"/>
                </a:cubicBezTo>
                <a:cubicBezTo>
                  <a:pt x="13335" y="15240"/>
                  <a:pt x="16193" y="11430"/>
                  <a:pt x="18098" y="9525"/>
                </a:cubicBezTo>
                <a:cubicBezTo>
                  <a:pt x="20003" y="8573"/>
                  <a:pt x="22860" y="8573"/>
                  <a:pt x="24765" y="2857"/>
                </a:cubicBezTo>
                <a:cubicBezTo>
                  <a:pt x="32385" y="6667"/>
                  <a:pt x="31432" y="0"/>
                  <a:pt x="39052" y="1905"/>
                </a:cubicBezTo>
                <a:close/>
              </a:path>
            </a:pathLst>
          </a:custGeom>
          <a:solidFill>
            <a:srgbClr val="D9D9D9"/>
          </a:solidFill>
        </p:spPr>
      </p:sp>
      <p:sp>
        <p:nvSpPr>
          <p:cNvPr id="104" name="Shape 102"/>
          <p:cNvSpPr/>
          <p:nvPr>
            <p:custDataLst>
              <p:tags r:id="rId76"/>
            </p:custDataLst>
          </p:nvPr>
        </p:nvSpPr>
        <p:spPr>
          <a:xfrm>
            <a:off x="6092946" y="2629491"/>
            <a:ext cx="21369" cy="29918"/>
          </a:xfrm>
          <a:custGeom>
            <a:avLst/>
            <a:gdLst/>
            <a:ahLst/>
            <a:cxnLst/>
            <a:rect l="l" t="t" r="r" b="b"/>
            <a:pathLst>
              <a:path w="22190" h="31067">
                <a:moveTo>
                  <a:pt x="3810" y="0"/>
                </a:moveTo>
                <a:cubicBezTo>
                  <a:pt x="6667" y="0"/>
                  <a:pt x="4763" y="2857"/>
                  <a:pt x="6667" y="6667"/>
                </a:cubicBezTo>
                <a:cubicBezTo>
                  <a:pt x="3810" y="9525"/>
                  <a:pt x="20955" y="11430"/>
                  <a:pt x="15240" y="14288"/>
                </a:cubicBezTo>
                <a:cubicBezTo>
                  <a:pt x="10478" y="20955"/>
                  <a:pt x="21908" y="16193"/>
                  <a:pt x="19050" y="31432"/>
                </a:cubicBezTo>
                <a:cubicBezTo>
                  <a:pt x="13335" y="31432"/>
                  <a:pt x="10478" y="25718"/>
                  <a:pt x="10478" y="31432"/>
                </a:cubicBezTo>
                <a:cubicBezTo>
                  <a:pt x="4763" y="25718"/>
                  <a:pt x="3810" y="13335"/>
                  <a:pt x="0" y="6667"/>
                </a:cubicBezTo>
                <a:cubicBezTo>
                  <a:pt x="3810" y="6667"/>
                  <a:pt x="1905" y="2857"/>
                  <a:pt x="3810" y="0"/>
                </a:cubicBezTo>
                <a:close/>
              </a:path>
            </a:pathLst>
          </a:custGeom>
          <a:solidFill>
            <a:srgbClr val="D9D9D9"/>
          </a:solidFill>
        </p:spPr>
      </p:sp>
      <p:sp>
        <p:nvSpPr>
          <p:cNvPr id="105" name="Shape 103"/>
          <p:cNvSpPr/>
          <p:nvPr>
            <p:custDataLst>
              <p:tags r:id="rId77"/>
            </p:custDataLst>
          </p:nvPr>
        </p:nvSpPr>
        <p:spPr>
          <a:xfrm>
            <a:off x="6098288" y="2656202"/>
            <a:ext cx="49149" cy="65176"/>
          </a:xfrm>
          <a:custGeom>
            <a:avLst/>
            <a:gdLst/>
            <a:ahLst/>
            <a:cxnLst/>
            <a:rect l="l" t="t" r="r" b="b"/>
            <a:pathLst>
              <a:path w="51037" h="67680">
                <a:moveTo>
                  <a:pt x="16193" y="0"/>
                </a:moveTo>
                <a:cubicBezTo>
                  <a:pt x="20003" y="0"/>
                  <a:pt x="20003" y="1905"/>
                  <a:pt x="20003" y="2857"/>
                </a:cubicBezTo>
                <a:cubicBezTo>
                  <a:pt x="20003" y="8573"/>
                  <a:pt x="26670" y="2857"/>
                  <a:pt x="26670" y="2857"/>
                </a:cubicBezTo>
                <a:cubicBezTo>
                  <a:pt x="34290" y="8573"/>
                  <a:pt x="31432" y="20003"/>
                  <a:pt x="51435" y="15240"/>
                </a:cubicBezTo>
                <a:cubicBezTo>
                  <a:pt x="51435" y="20003"/>
                  <a:pt x="51435" y="24765"/>
                  <a:pt x="51435" y="31432"/>
                </a:cubicBezTo>
                <a:cubicBezTo>
                  <a:pt x="47625" y="31432"/>
                  <a:pt x="44768" y="31432"/>
                  <a:pt x="40957" y="31432"/>
                </a:cubicBezTo>
                <a:cubicBezTo>
                  <a:pt x="40957" y="34290"/>
                  <a:pt x="40957" y="36195"/>
                  <a:pt x="38100" y="36195"/>
                </a:cubicBezTo>
                <a:cubicBezTo>
                  <a:pt x="44768" y="44768"/>
                  <a:pt x="36195" y="46673"/>
                  <a:pt x="34290" y="54293"/>
                </a:cubicBezTo>
                <a:cubicBezTo>
                  <a:pt x="34290" y="58103"/>
                  <a:pt x="24765" y="59055"/>
                  <a:pt x="31432" y="60960"/>
                </a:cubicBezTo>
                <a:cubicBezTo>
                  <a:pt x="33337" y="67627"/>
                  <a:pt x="20955" y="62865"/>
                  <a:pt x="16193" y="64770"/>
                </a:cubicBezTo>
                <a:cubicBezTo>
                  <a:pt x="18098" y="59055"/>
                  <a:pt x="13335" y="59055"/>
                  <a:pt x="13335" y="54293"/>
                </a:cubicBezTo>
                <a:cubicBezTo>
                  <a:pt x="13335" y="49530"/>
                  <a:pt x="16193" y="49530"/>
                  <a:pt x="20003" y="49530"/>
                </a:cubicBezTo>
                <a:cubicBezTo>
                  <a:pt x="15240" y="44768"/>
                  <a:pt x="13335" y="36195"/>
                  <a:pt x="1905" y="40005"/>
                </a:cubicBezTo>
                <a:cubicBezTo>
                  <a:pt x="0" y="31432"/>
                  <a:pt x="9525" y="31432"/>
                  <a:pt x="13335" y="27622"/>
                </a:cubicBezTo>
                <a:cubicBezTo>
                  <a:pt x="15240" y="11430"/>
                  <a:pt x="13335" y="11430"/>
                  <a:pt x="16193" y="0"/>
                </a:cubicBezTo>
                <a:close/>
              </a:path>
            </a:pathLst>
          </a:custGeom>
          <a:solidFill>
            <a:srgbClr val="D9D9D9"/>
          </a:solidFill>
        </p:spPr>
      </p:sp>
      <p:sp>
        <p:nvSpPr>
          <p:cNvPr id="106" name="Shape 104"/>
          <p:cNvSpPr/>
          <p:nvPr>
            <p:custDataLst>
              <p:tags r:id="rId78"/>
            </p:custDataLst>
          </p:nvPr>
        </p:nvSpPr>
        <p:spPr>
          <a:xfrm>
            <a:off x="5754250" y="2709624"/>
            <a:ext cx="39532" cy="42738"/>
          </a:xfrm>
          <a:custGeom>
            <a:avLst/>
            <a:gdLst/>
            <a:ahLst/>
            <a:cxnLst/>
            <a:rect l="l" t="t" r="r" b="b"/>
            <a:pathLst>
              <a:path w="41051" h="44380">
                <a:moveTo>
                  <a:pt x="39052" y="1905"/>
                </a:moveTo>
                <a:cubicBezTo>
                  <a:pt x="38100" y="8573"/>
                  <a:pt x="40957" y="13335"/>
                  <a:pt x="39052" y="20003"/>
                </a:cubicBezTo>
                <a:cubicBezTo>
                  <a:pt x="39052" y="20955"/>
                  <a:pt x="36195" y="16193"/>
                  <a:pt x="36195" y="15240"/>
                </a:cubicBezTo>
                <a:cubicBezTo>
                  <a:pt x="36195" y="15240"/>
                  <a:pt x="34290" y="15240"/>
                  <a:pt x="32385" y="18098"/>
                </a:cubicBezTo>
                <a:cubicBezTo>
                  <a:pt x="31432" y="20955"/>
                  <a:pt x="34290" y="27622"/>
                  <a:pt x="32385" y="33337"/>
                </a:cubicBezTo>
                <a:cubicBezTo>
                  <a:pt x="32385" y="33337"/>
                  <a:pt x="27622" y="31432"/>
                  <a:pt x="26670" y="33337"/>
                </a:cubicBezTo>
                <a:cubicBezTo>
                  <a:pt x="26670" y="33337"/>
                  <a:pt x="27622" y="38100"/>
                  <a:pt x="26670" y="39052"/>
                </a:cubicBezTo>
                <a:cubicBezTo>
                  <a:pt x="24765" y="40957"/>
                  <a:pt x="18098" y="39052"/>
                  <a:pt x="18098" y="44768"/>
                </a:cubicBezTo>
                <a:cubicBezTo>
                  <a:pt x="15240" y="42863"/>
                  <a:pt x="13335" y="39052"/>
                  <a:pt x="11430" y="36195"/>
                </a:cubicBezTo>
                <a:cubicBezTo>
                  <a:pt x="9525" y="34290"/>
                  <a:pt x="6667" y="31432"/>
                  <a:pt x="4763" y="29527"/>
                </a:cubicBezTo>
                <a:cubicBezTo>
                  <a:pt x="2857" y="22860"/>
                  <a:pt x="6667" y="15240"/>
                  <a:pt x="0" y="11430"/>
                </a:cubicBezTo>
                <a:cubicBezTo>
                  <a:pt x="2857" y="6667"/>
                  <a:pt x="15240" y="6667"/>
                  <a:pt x="24765" y="4763"/>
                </a:cubicBezTo>
                <a:cubicBezTo>
                  <a:pt x="29527" y="2857"/>
                  <a:pt x="32385" y="0"/>
                  <a:pt x="39052" y="1905"/>
                </a:cubicBezTo>
                <a:close/>
              </a:path>
            </a:pathLst>
          </a:custGeom>
          <a:solidFill>
            <a:srgbClr val="D9D9D9"/>
          </a:solidFill>
        </p:spPr>
      </p:sp>
      <p:sp>
        <p:nvSpPr>
          <p:cNvPr id="107" name="Shape 105"/>
          <p:cNvSpPr/>
          <p:nvPr>
            <p:custDataLst>
              <p:tags r:id="rId79"/>
            </p:custDataLst>
          </p:nvPr>
        </p:nvSpPr>
        <p:spPr>
          <a:xfrm>
            <a:off x="3125890" y="821659"/>
            <a:ext cx="726539" cy="541709"/>
          </a:xfrm>
          <a:custGeom>
            <a:avLst/>
            <a:gdLst/>
            <a:ahLst/>
            <a:cxnLst/>
            <a:rect l="l" t="t" r="r" b="b"/>
            <a:pathLst>
              <a:path w="754451" h="562520">
                <a:moveTo>
                  <a:pt x="510540" y="57150"/>
                </a:moveTo>
                <a:cubicBezTo>
                  <a:pt x="510540" y="60960"/>
                  <a:pt x="517207" y="59055"/>
                  <a:pt x="517207" y="63818"/>
                </a:cubicBezTo>
                <a:cubicBezTo>
                  <a:pt x="520065" y="65723"/>
                  <a:pt x="525780" y="60960"/>
                  <a:pt x="525780" y="60960"/>
                </a:cubicBezTo>
                <a:cubicBezTo>
                  <a:pt x="530543" y="59055"/>
                  <a:pt x="530543" y="63818"/>
                  <a:pt x="535305" y="63818"/>
                </a:cubicBezTo>
                <a:cubicBezTo>
                  <a:pt x="537210" y="62865"/>
                  <a:pt x="539115" y="60960"/>
                  <a:pt x="541973" y="60960"/>
                </a:cubicBezTo>
                <a:cubicBezTo>
                  <a:pt x="543878" y="59055"/>
                  <a:pt x="546735" y="60960"/>
                  <a:pt x="550545" y="60960"/>
                </a:cubicBezTo>
                <a:cubicBezTo>
                  <a:pt x="561975" y="57150"/>
                  <a:pt x="575310" y="52388"/>
                  <a:pt x="584835" y="57150"/>
                </a:cubicBezTo>
                <a:cubicBezTo>
                  <a:pt x="581025" y="63818"/>
                  <a:pt x="568643" y="59055"/>
                  <a:pt x="564833" y="65723"/>
                </a:cubicBezTo>
                <a:cubicBezTo>
                  <a:pt x="566738" y="72390"/>
                  <a:pt x="571500" y="65723"/>
                  <a:pt x="571500" y="65723"/>
                </a:cubicBezTo>
                <a:cubicBezTo>
                  <a:pt x="578168" y="67627"/>
                  <a:pt x="578168" y="70485"/>
                  <a:pt x="586740" y="65723"/>
                </a:cubicBezTo>
                <a:cubicBezTo>
                  <a:pt x="589598" y="65723"/>
                  <a:pt x="591503" y="63818"/>
                  <a:pt x="593408" y="63818"/>
                </a:cubicBezTo>
                <a:cubicBezTo>
                  <a:pt x="594360" y="62865"/>
                  <a:pt x="607695" y="57150"/>
                  <a:pt x="609600" y="57150"/>
                </a:cubicBezTo>
                <a:cubicBezTo>
                  <a:pt x="614363" y="65723"/>
                  <a:pt x="605790" y="54293"/>
                  <a:pt x="611505" y="54293"/>
                </a:cubicBezTo>
                <a:cubicBezTo>
                  <a:pt x="612457" y="54293"/>
                  <a:pt x="621030" y="54293"/>
                  <a:pt x="621030" y="54293"/>
                </a:cubicBezTo>
                <a:cubicBezTo>
                  <a:pt x="622935" y="52388"/>
                  <a:pt x="627698" y="49530"/>
                  <a:pt x="636270" y="51435"/>
                </a:cubicBezTo>
                <a:cubicBezTo>
                  <a:pt x="636270" y="56198"/>
                  <a:pt x="637223" y="59055"/>
                  <a:pt x="632460" y="60960"/>
                </a:cubicBezTo>
                <a:cubicBezTo>
                  <a:pt x="632460" y="62865"/>
                  <a:pt x="629603" y="63818"/>
                  <a:pt x="627698" y="65723"/>
                </a:cubicBezTo>
                <a:cubicBezTo>
                  <a:pt x="623888" y="70485"/>
                  <a:pt x="622935" y="77152"/>
                  <a:pt x="614363" y="75248"/>
                </a:cubicBezTo>
                <a:cubicBezTo>
                  <a:pt x="616268" y="85725"/>
                  <a:pt x="621030" y="72390"/>
                  <a:pt x="627698" y="75248"/>
                </a:cubicBezTo>
                <a:cubicBezTo>
                  <a:pt x="630555" y="77152"/>
                  <a:pt x="629603" y="70485"/>
                  <a:pt x="630555" y="69533"/>
                </a:cubicBezTo>
                <a:cubicBezTo>
                  <a:pt x="634365" y="67627"/>
                  <a:pt x="645795" y="70485"/>
                  <a:pt x="645795" y="63818"/>
                </a:cubicBezTo>
                <a:cubicBezTo>
                  <a:pt x="652463" y="74295"/>
                  <a:pt x="672465" y="59055"/>
                  <a:pt x="677227" y="65723"/>
                </a:cubicBezTo>
                <a:cubicBezTo>
                  <a:pt x="679133" y="63818"/>
                  <a:pt x="681990" y="60960"/>
                  <a:pt x="684848" y="57150"/>
                </a:cubicBezTo>
                <a:cubicBezTo>
                  <a:pt x="695325" y="60960"/>
                  <a:pt x="701993" y="54293"/>
                  <a:pt x="709613" y="54293"/>
                </a:cubicBezTo>
                <a:cubicBezTo>
                  <a:pt x="708660" y="54293"/>
                  <a:pt x="711518" y="57150"/>
                  <a:pt x="713423" y="57150"/>
                </a:cubicBezTo>
                <a:cubicBezTo>
                  <a:pt x="715328" y="57150"/>
                  <a:pt x="726757" y="56198"/>
                  <a:pt x="727710" y="57150"/>
                </a:cubicBezTo>
                <a:cubicBezTo>
                  <a:pt x="731520" y="60960"/>
                  <a:pt x="729615" y="56198"/>
                  <a:pt x="734377" y="57150"/>
                </a:cubicBezTo>
                <a:cubicBezTo>
                  <a:pt x="740093" y="59055"/>
                  <a:pt x="745807" y="63818"/>
                  <a:pt x="752475" y="63818"/>
                </a:cubicBezTo>
                <a:cubicBezTo>
                  <a:pt x="754380" y="69533"/>
                  <a:pt x="749618" y="67627"/>
                  <a:pt x="745807" y="69533"/>
                </a:cubicBezTo>
                <a:cubicBezTo>
                  <a:pt x="744855" y="70485"/>
                  <a:pt x="742950" y="74295"/>
                  <a:pt x="741045" y="75248"/>
                </a:cubicBezTo>
                <a:cubicBezTo>
                  <a:pt x="733425" y="79058"/>
                  <a:pt x="720090" y="77152"/>
                  <a:pt x="720090" y="87630"/>
                </a:cubicBezTo>
                <a:cubicBezTo>
                  <a:pt x="711518" y="87630"/>
                  <a:pt x="701993" y="87630"/>
                  <a:pt x="698182" y="90488"/>
                </a:cubicBezTo>
                <a:cubicBezTo>
                  <a:pt x="701993" y="95250"/>
                  <a:pt x="708660" y="97155"/>
                  <a:pt x="695325" y="97155"/>
                </a:cubicBezTo>
                <a:cubicBezTo>
                  <a:pt x="695325" y="100013"/>
                  <a:pt x="700088" y="100013"/>
                  <a:pt x="702945" y="100013"/>
                </a:cubicBezTo>
                <a:cubicBezTo>
                  <a:pt x="698182" y="108585"/>
                  <a:pt x="683895" y="106680"/>
                  <a:pt x="681990" y="118110"/>
                </a:cubicBezTo>
                <a:cubicBezTo>
                  <a:pt x="677227" y="118110"/>
                  <a:pt x="683895" y="113348"/>
                  <a:pt x="681990" y="111442"/>
                </a:cubicBezTo>
                <a:cubicBezTo>
                  <a:pt x="680085" y="111442"/>
                  <a:pt x="672465" y="117157"/>
                  <a:pt x="666750" y="118110"/>
                </a:cubicBezTo>
                <a:cubicBezTo>
                  <a:pt x="666750" y="121920"/>
                  <a:pt x="670560" y="120015"/>
                  <a:pt x="673418" y="121920"/>
                </a:cubicBezTo>
                <a:cubicBezTo>
                  <a:pt x="665798" y="128588"/>
                  <a:pt x="670560" y="126683"/>
                  <a:pt x="666750" y="136208"/>
                </a:cubicBezTo>
                <a:cubicBezTo>
                  <a:pt x="666750" y="140017"/>
                  <a:pt x="655320" y="141923"/>
                  <a:pt x="654368" y="142875"/>
                </a:cubicBezTo>
                <a:cubicBezTo>
                  <a:pt x="654368" y="144780"/>
                  <a:pt x="655320" y="151448"/>
                  <a:pt x="654368" y="153353"/>
                </a:cubicBezTo>
                <a:cubicBezTo>
                  <a:pt x="652463" y="154305"/>
                  <a:pt x="645795" y="153353"/>
                  <a:pt x="641985" y="154305"/>
                </a:cubicBezTo>
                <a:cubicBezTo>
                  <a:pt x="643890" y="160020"/>
                  <a:pt x="647700" y="160020"/>
                  <a:pt x="648652" y="164783"/>
                </a:cubicBezTo>
                <a:cubicBezTo>
                  <a:pt x="650558" y="171450"/>
                  <a:pt x="657225" y="167640"/>
                  <a:pt x="660082" y="171450"/>
                </a:cubicBezTo>
                <a:cubicBezTo>
                  <a:pt x="661987" y="171450"/>
                  <a:pt x="660082" y="176212"/>
                  <a:pt x="660082" y="176212"/>
                </a:cubicBezTo>
                <a:cubicBezTo>
                  <a:pt x="663893" y="179070"/>
                  <a:pt x="668655" y="177165"/>
                  <a:pt x="670560" y="179070"/>
                </a:cubicBezTo>
                <a:cubicBezTo>
                  <a:pt x="670560" y="185738"/>
                  <a:pt x="673418" y="185738"/>
                  <a:pt x="673418" y="192405"/>
                </a:cubicBezTo>
                <a:cubicBezTo>
                  <a:pt x="663893" y="195263"/>
                  <a:pt x="654368" y="192405"/>
                  <a:pt x="641985" y="199072"/>
                </a:cubicBezTo>
                <a:cubicBezTo>
                  <a:pt x="650558" y="205740"/>
                  <a:pt x="657225" y="215265"/>
                  <a:pt x="673418" y="213360"/>
                </a:cubicBezTo>
                <a:cubicBezTo>
                  <a:pt x="672465" y="219075"/>
                  <a:pt x="675323" y="219075"/>
                  <a:pt x="679133" y="220028"/>
                </a:cubicBezTo>
                <a:cubicBezTo>
                  <a:pt x="680085" y="226695"/>
                  <a:pt x="673418" y="223838"/>
                  <a:pt x="673418" y="228600"/>
                </a:cubicBezTo>
                <a:cubicBezTo>
                  <a:pt x="673418" y="231458"/>
                  <a:pt x="668655" y="235267"/>
                  <a:pt x="663893" y="235267"/>
                </a:cubicBezTo>
                <a:cubicBezTo>
                  <a:pt x="660082" y="246698"/>
                  <a:pt x="675323" y="240030"/>
                  <a:pt x="673418" y="249555"/>
                </a:cubicBezTo>
                <a:cubicBezTo>
                  <a:pt x="666750" y="249555"/>
                  <a:pt x="666750" y="253365"/>
                  <a:pt x="670560" y="253365"/>
                </a:cubicBezTo>
                <a:cubicBezTo>
                  <a:pt x="666750" y="262890"/>
                  <a:pt x="660082" y="251460"/>
                  <a:pt x="654368" y="253365"/>
                </a:cubicBezTo>
                <a:cubicBezTo>
                  <a:pt x="648652" y="253365"/>
                  <a:pt x="652463" y="262890"/>
                  <a:pt x="645795" y="262890"/>
                </a:cubicBezTo>
                <a:cubicBezTo>
                  <a:pt x="645795" y="267653"/>
                  <a:pt x="647700" y="269558"/>
                  <a:pt x="652463" y="271463"/>
                </a:cubicBezTo>
                <a:cubicBezTo>
                  <a:pt x="650558" y="276225"/>
                  <a:pt x="643890" y="273368"/>
                  <a:pt x="639127" y="274320"/>
                </a:cubicBezTo>
                <a:cubicBezTo>
                  <a:pt x="630555" y="276225"/>
                  <a:pt x="622935" y="282892"/>
                  <a:pt x="614363" y="284797"/>
                </a:cubicBezTo>
                <a:cubicBezTo>
                  <a:pt x="614363" y="287655"/>
                  <a:pt x="621030" y="285750"/>
                  <a:pt x="623888" y="287655"/>
                </a:cubicBezTo>
                <a:cubicBezTo>
                  <a:pt x="627698" y="289560"/>
                  <a:pt x="629603" y="299085"/>
                  <a:pt x="636270" y="296228"/>
                </a:cubicBezTo>
                <a:cubicBezTo>
                  <a:pt x="639127" y="302895"/>
                  <a:pt x="630555" y="302895"/>
                  <a:pt x="630555" y="305753"/>
                </a:cubicBezTo>
                <a:cubicBezTo>
                  <a:pt x="629603" y="309562"/>
                  <a:pt x="634365" y="319088"/>
                  <a:pt x="627698" y="320993"/>
                </a:cubicBezTo>
                <a:cubicBezTo>
                  <a:pt x="630555" y="332423"/>
                  <a:pt x="652463" y="328613"/>
                  <a:pt x="654368" y="341947"/>
                </a:cubicBezTo>
                <a:cubicBezTo>
                  <a:pt x="650558" y="341947"/>
                  <a:pt x="641985" y="343853"/>
                  <a:pt x="641985" y="339090"/>
                </a:cubicBezTo>
                <a:cubicBezTo>
                  <a:pt x="639127" y="340043"/>
                  <a:pt x="641032" y="341947"/>
                  <a:pt x="641985" y="341947"/>
                </a:cubicBezTo>
                <a:cubicBezTo>
                  <a:pt x="634365" y="352425"/>
                  <a:pt x="629603" y="350520"/>
                  <a:pt x="614363" y="348615"/>
                </a:cubicBezTo>
                <a:cubicBezTo>
                  <a:pt x="619125" y="337185"/>
                  <a:pt x="601028" y="346710"/>
                  <a:pt x="605790" y="335280"/>
                </a:cubicBezTo>
                <a:cubicBezTo>
                  <a:pt x="596265" y="334328"/>
                  <a:pt x="596265" y="341947"/>
                  <a:pt x="586740" y="339090"/>
                </a:cubicBezTo>
                <a:cubicBezTo>
                  <a:pt x="591503" y="343853"/>
                  <a:pt x="589598" y="345757"/>
                  <a:pt x="584835" y="345757"/>
                </a:cubicBezTo>
                <a:cubicBezTo>
                  <a:pt x="584835" y="350520"/>
                  <a:pt x="602932" y="350520"/>
                  <a:pt x="586740" y="352425"/>
                </a:cubicBezTo>
                <a:cubicBezTo>
                  <a:pt x="589598" y="358140"/>
                  <a:pt x="598170" y="353378"/>
                  <a:pt x="602932" y="355282"/>
                </a:cubicBezTo>
                <a:cubicBezTo>
                  <a:pt x="609600" y="355282"/>
                  <a:pt x="618173" y="360045"/>
                  <a:pt x="627698" y="357188"/>
                </a:cubicBezTo>
                <a:cubicBezTo>
                  <a:pt x="621030" y="366712"/>
                  <a:pt x="612457" y="375285"/>
                  <a:pt x="605790" y="381953"/>
                </a:cubicBezTo>
                <a:cubicBezTo>
                  <a:pt x="598170" y="380047"/>
                  <a:pt x="593408" y="382905"/>
                  <a:pt x="586740" y="384810"/>
                </a:cubicBezTo>
                <a:cubicBezTo>
                  <a:pt x="586740" y="384810"/>
                  <a:pt x="581025" y="384810"/>
                  <a:pt x="581025" y="384810"/>
                </a:cubicBezTo>
                <a:cubicBezTo>
                  <a:pt x="578168" y="388620"/>
                  <a:pt x="580072" y="384810"/>
                  <a:pt x="575310" y="384810"/>
                </a:cubicBezTo>
                <a:cubicBezTo>
                  <a:pt x="566738" y="384810"/>
                  <a:pt x="558165" y="391478"/>
                  <a:pt x="546735" y="391478"/>
                </a:cubicBezTo>
                <a:cubicBezTo>
                  <a:pt x="541973" y="391478"/>
                  <a:pt x="546735" y="394335"/>
                  <a:pt x="546735" y="394335"/>
                </a:cubicBezTo>
                <a:cubicBezTo>
                  <a:pt x="543878" y="401003"/>
                  <a:pt x="541973" y="396240"/>
                  <a:pt x="532448" y="398145"/>
                </a:cubicBezTo>
                <a:cubicBezTo>
                  <a:pt x="532448" y="400050"/>
                  <a:pt x="535305" y="400050"/>
                  <a:pt x="539115" y="401003"/>
                </a:cubicBezTo>
                <a:cubicBezTo>
                  <a:pt x="539115" y="404813"/>
                  <a:pt x="515302" y="407670"/>
                  <a:pt x="519112" y="398145"/>
                </a:cubicBezTo>
                <a:cubicBezTo>
                  <a:pt x="517207" y="400050"/>
                  <a:pt x="508635" y="398145"/>
                  <a:pt x="507683" y="401003"/>
                </a:cubicBezTo>
                <a:cubicBezTo>
                  <a:pt x="505778" y="402907"/>
                  <a:pt x="508635" y="409575"/>
                  <a:pt x="507683" y="412432"/>
                </a:cubicBezTo>
                <a:cubicBezTo>
                  <a:pt x="507683" y="412432"/>
                  <a:pt x="499110" y="409575"/>
                  <a:pt x="497205" y="412432"/>
                </a:cubicBezTo>
                <a:cubicBezTo>
                  <a:pt x="497205" y="414338"/>
                  <a:pt x="501968" y="418148"/>
                  <a:pt x="501015" y="422910"/>
                </a:cubicBezTo>
                <a:cubicBezTo>
                  <a:pt x="497205" y="425768"/>
                  <a:pt x="496253" y="422910"/>
                  <a:pt x="492443" y="422910"/>
                </a:cubicBezTo>
                <a:cubicBezTo>
                  <a:pt x="492443" y="424815"/>
                  <a:pt x="492443" y="427672"/>
                  <a:pt x="492443" y="430530"/>
                </a:cubicBezTo>
                <a:cubicBezTo>
                  <a:pt x="490537" y="430530"/>
                  <a:pt x="487680" y="430530"/>
                  <a:pt x="485775" y="430530"/>
                </a:cubicBezTo>
                <a:cubicBezTo>
                  <a:pt x="482917" y="432435"/>
                  <a:pt x="485775" y="436245"/>
                  <a:pt x="482917" y="437197"/>
                </a:cubicBezTo>
                <a:cubicBezTo>
                  <a:pt x="478155" y="439103"/>
                  <a:pt x="464820" y="436245"/>
                  <a:pt x="467678" y="445770"/>
                </a:cubicBezTo>
                <a:cubicBezTo>
                  <a:pt x="454343" y="448628"/>
                  <a:pt x="440055" y="450533"/>
                  <a:pt x="424815" y="448628"/>
                </a:cubicBezTo>
                <a:cubicBezTo>
                  <a:pt x="418148" y="454343"/>
                  <a:pt x="415290" y="468630"/>
                  <a:pt x="406718" y="461962"/>
                </a:cubicBezTo>
                <a:cubicBezTo>
                  <a:pt x="406718" y="463868"/>
                  <a:pt x="410528" y="466725"/>
                  <a:pt x="408622" y="470535"/>
                </a:cubicBezTo>
                <a:cubicBezTo>
                  <a:pt x="408622" y="472440"/>
                  <a:pt x="403860" y="470535"/>
                  <a:pt x="403860" y="470535"/>
                </a:cubicBezTo>
                <a:cubicBezTo>
                  <a:pt x="401955" y="472440"/>
                  <a:pt x="406718" y="475298"/>
                  <a:pt x="406718" y="477203"/>
                </a:cubicBezTo>
                <a:cubicBezTo>
                  <a:pt x="406718" y="477203"/>
                  <a:pt x="403860" y="479108"/>
                  <a:pt x="403860" y="480060"/>
                </a:cubicBezTo>
                <a:cubicBezTo>
                  <a:pt x="403860" y="483870"/>
                  <a:pt x="393383" y="490537"/>
                  <a:pt x="400050" y="491490"/>
                </a:cubicBezTo>
                <a:cubicBezTo>
                  <a:pt x="400050" y="496253"/>
                  <a:pt x="395287" y="493395"/>
                  <a:pt x="393383" y="495300"/>
                </a:cubicBezTo>
                <a:cubicBezTo>
                  <a:pt x="392430" y="496253"/>
                  <a:pt x="388620" y="500063"/>
                  <a:pt x="386715" y="501968"/>
                </a:cubicBezTo>
                <a:cubicBezTo>
                  <a:pt x="386715" y="502920"/>
                  <a:pt x="388620" y="506730"/>
                  <a:pt x="386715" y="508635"/>
                </a:cubicBezTo>
                <a:cubicBezTo>
                  <a:pt x="383857" y="511492"/>
                  <a:pt x="386715" y="514350"/>
                  <a:pt x="383857" y="520065"/>
                </a:cubicBezTo>
                <a:cubicBezTo>
                  <a:pt x="383857" y="521018"/>
                  <a:pt x="379095" y="520065"/>
                  <a:pt x="379095" y="520065"/>
                </a:cubicBezTo>
                <a:cubicBezTo>
                  <a:pt x="379095" y="521018"/>
                  <a:pt x="380047" y="524828"/>
                  <a:pt x="381953" y="526732"/>
                </a:cubicBezTo>
                <a:cubicBezTo>
                  <a:pt x="381953" y="531495"/>
                  <a:pt x="379095" y="531495"/>
                  <a:pt x="379095" y="536258"/>
                </a:cubicBezTo>
                <a:cubicBezTo>
                  <a:pt x="379095" y="538163"/>
                  <a:pt x="380047" y="542925"/>
                  <a:pt x="381953" y="541020"/>
                </a:cubicBezTo>
                <a:cubicBezTo>
                  <a:pt x="377190" y="552450"/>
                  <a:pt x="372428" y="556260"/>
                  <a:pt x="361950" y="562928"/>
                </a:cubicBezTo>
                <a:cubicBezTo>
                  <a:pt x="352425" y="562928"/>
                  <a:pt x="347663" y="556260"/>
                  <a:pt x="340995" y="550545"/>
                </a:cubicBezTo>
                <a:cubicBezTo>
                  <a:pt x="332423" y="562928"/>
                  <a:pt x="314325" y="544830"/>
                  <a:pt x="316230" y="544830"/>
                </a:cubicBezTo>
                <a:cubicBezTo>
                  <a:pt x="314325" y="544830"/>
                  <a:pt x="313372" y="550545"/>
                  <a:pt x="314325" y="550545"/>
                </a:cubicBezTo>
                <a:cubicBezTo>
                  <a:pt x="309562" y="549593"/>
                  <a:pt x="309562" y="544830"/>
                  <a:pt x="307658" y="541020"/>
                </a:cubicBezTo>
                <a:cubicBezTo>
                  <a:pt x="304800" y="538163"/>
                  <a:pt x="296228" y="538163"/>
                  <a:pt x="298133" y="529590"/>
                </a:cubicBezTo>
                <a:cubicBezTo>
                  <a:pt x="295275" y="524828"/>
                  <a:pt x="289560" y="522922"/>
                  <a:pt x="286703" y="520065"/>
                </a:cubicBezTo>
                <a:cubicBezTo>
                  <a:pt x="286703" y="516255"/>
                  <a:pt x="289560" y="518160"/>
                  <a:pt x="293370" y="516255"/>
                </a:cubicBezTo>
                <a:cubicBezTo>
                  <a:pt x="291465" y="509587"/>
                  <a:pt x="284797" y="513397"/>
                  <a:pt x="280035" y="508635"/>
                </a:cubicBezTo>
                <a:cubicBezTo>
                  <a:pt x="278130" y="504825"/>
                  <a:pt x="278130" y="500063"/>
                  <a:pt x="273368" y="498157"/>
                </a:cubicBezTo>
                <a:cubicBezTo>
                  <a:pt x="268605" y="504825"/>
                  <a:pt x="273368" y="493395"/>
                  <a:pt x="273368" y="495300"/>
                </a:cubicBezTo>
                <a:cubicBezTo>
                  <a:pt x="273368" y="491490"/>
                  <a:pt x="270510" y="495300"/>
                  <a:pt x="268605" y="491490"/>
                </a:cubicBezTo>
                <a:cubicBezTo>
                  <a:pt x="264795" y="488632"/>
                  <a:pt x="270510" y="483870"/>
                  <a:pt x="264795" y="483870"/>
                </a:cubicBezTo>
                <a:cubicBezTo>
                  <a:pt x="259080" y="483870"/>
                  <a:pt x="263843" y="470535"/>
                  <a:pt x="259080" y="477203"/>
                </a:cubicBezTo>
                <a:cubicBezTo>
                  <a:pt x="255270" y="475298"/>
                  <a:pt x="255270" y="470535"/>
                  <a:pt x="248602" y="470535"/>
                </a:cubicBezTo>
                <a:cubicBezTo>
                  <a:pt x="250507" y="466725"/>
                  <a:pt x="255270" y="465772"/>
                  <a:pt x="255270" y="461962"/>
                </a:cubicBezTo>
                <a:cubicBezTo>
                  <a:pt x="255270" y="457200"/>
                  <a:pt x="248602" y="459105"/>
                  <a:pt x="243840" y="459105"/>
                </a:cubicBezTo>
                <a:cubicBezTo>
                  <a:pt x="240030" y="447675"/>
                  <a:pt x="241935" y="442913"/>
                  <a:pt x="246698" y="430530"/>
                </a:cubicBezTo>
                <a:cubicBezTo>
                  <a:pt x="239078" y="425768"/>
                  <a:pt x="252412" y="421005"/>
                  <a:pt x="240030" y="422910"/>
                </a:cubicBezTo>
                <a:cubicBezTo>
                  <a:pt x="239078" y="418148"/>
                  <a:pt x="245745" y="421005"/>
                  <a:pt x="246698" y="419100"/>
                </a:cubicBezTo>
                <a:cubicBezTo>
                  <a:pt x="246698" y="418148"/>
                  <a:pt x="245745" y="412432"/>
                  <a:pt x="246698" y="412432"/>
                </a:cubicBezTo>
                <a:cubicBezTo>
                  <a:pt x="248602" y="412432"/>
                  <a:pt x="250507" y="416243"/>
                  <a:pt x="252412" y="416243"/>
                </a:cubicBezTo>
                <a:cubicBezTo>
                  <a:pt x="252412" y="409575"/>
                  <a:pt x="252412" y="402907"/>
                  <a:pt x="252412" y="398145"/>
                </a:cubicBezTo>
                <a:cubicBezTo>
                  <a:pt x="257175" y="398145"/>
                  <a:pt x="260033" y="394335"/>
                  <a:pt x="261937" y="391478"/>
                </a:cubicBezTo>
                <a:cubicBezTo>
                  <a:pt x="264795" y="391478"/>
                  <a:pt x="263843" y="394335"/>
                  <a:pt x="264795" y="398145"/>
                </a:cubicBezTo>
                <a:cubicBezTo>
                  <a:pt x="268605" y="394335"/>
                  <a:pt x="268605" y="389573"/>
                  <a:pt x="273368" y="391478"/>
                </a:cubicBezTo>
                <a:cubicBezTo>
                  <a:pt x="277178" y="388620"/>
                  <a:pt x="270510" y="386715"/>
                  <a:pt x="270510" y="384810"/>
                </a:cubicBezTo>
                <a:cubicBezTo>
                  <a:pt x="271463" y="381953"/>
                  <a:pt x="280035" y="381953"/>
                  <a:pt x="280035" y="378143"/>
                </a:cubicBezTo>
                <a:cubicBezTo>
                  <a:pt x="281940" y="373380"/>
                  <a:pt x="270510" y="371475"/>
                  <a:pt x="277178" y="363855"/>
                </a:cubicBezTo>
                <a:cubicBezTo>
                  <a:pt x="263843" y="371475"/>
                  <a:pt x="282892" y="357188"/>
                  <a:pt x="261937" y="360045"/>
                </a:cubicBezTo>
                <a:cubicBezTo>
                  <a:pt x="260033" y="350520"/>
                  <a:pt x="270510" y="352425"/>
                  <a:pt x="280035" y="352425"/>
                </a:cubicBezTo>
                <a:cubicBezTo>
                  <a:pt x="280035" y="348615"/>
                  <a:pt x="273368" y="348615"/>
                  <a:pt x="273368" y="345757"/>
                </a:cubicBezTo>
                <a:cubicBezTo>
                  <a:pt x="275273" y="341947"/>
                  <a:pt x="270510" y="343853"/>
                  <a:pt x="268605" y="341947"/>
                </a:cubicBezTo>
                <a:cubicBezTo>
                  <a:pt x="266700" y="341947"/>
                  <a:pt x="268605" y="337185"/>
                  <a:pt x="268605" y="335280"/>
                </a:cubicBezTo>
                <a:cubicBezTo>
                  <a:pt x="266700" y="335280"/>
                  <a:pt x="260033" y="330518"/>
                  <a:pt x="259080" y="330518"/>
                </a:cubicBezTo>
                <a:cubicBezTo>
                  <a:pt x="257175" y="330518"/>
                  <a:pt x="253365" y="321945"/>
                  <a:pt x="248602" y="317182"/>
                </a:cubicBezTo>
                <a:cubicBezTo>
                  <a:pt x="245745" y="321945"/>
                  <a:pt x="243840" y="327660"/>
                  <a:pt x="240030" y="317182"/>
                </a:cubicBezTo>
                <a:cubicBezTo>
                  <a:pt x="237172" y="319088"/>
                  <a:pt x="237172" y="323850"/>
                  <a:pt x="237172" y="327660"/>
                </a:cubicBezTo>
                <a:cubicBezTo>
                  <a:pt x="232410" y="327660"/>
                  <a:pt x="227647" y="327660"/>
                  <a:pt x="221933" y="327660"/>
                </a:cubicBezTo>
                <a:cubicBezTo>
                  <a:pt x="212408" y="314325"/>
                  <a:pt x="219075" y="303848"/>
                  <a:pt x="221933" y="289560"/>
                </a:cubicBezTo>
                <a:cubicBezTo>
                  <a:pt x="220980" y="287655"/>
                  <a:pt x="219075" y="284797"/>
                  <a:pt x="219075" y="280987"/>
                </a:cubicBezTo>
                <a:cubicBezTo>
                  <a:pt x="216218" y="280987"/>
                  <a:pt x="216218" y="284797"/>
                  <a:pt x="216218" y="287655"/>
                </a:cubicBezTo>
                <a:cubicBezTo>
                  <a:pt x="207645" y="287655"/>
                  <a:pt x="219075" y="269558"/>
                  <a:pt x="205740" y="274320"/>
                </a:cubicBezTo>
                <a:cubicBezTo>
                  <a:pt x="210503" y="269558"/>
                  <a:pt x="210503" y="266700"/>
                  <a:pt x="205740" y="262890"/>
                </a:cubicBezTo>
                <a:cubicBezTo>
                  <a:pt x="205740" y="258128"/>
                  <a:pt x="200978" y="260033"/>
                  <a:pt x="198120" y="260033"/>
                </a:cubicBezTo>
                <a:cubicBezTo>
                  <a:pt x="194310" y="255270"/>
                  <a:pt x="196215" y="248602"/>
                  <a:pt x="194310" y="243840"/>
                </a:cubicBezTo>
                <a:cubicBezTo>
                  <a:pt x="192405" y="240030"/>
                  <a:pt x="184785" y="240030"/>
                  <a:pt x="187643" y="231458"/>
                </a:cubicBezTo>
                <a:cubicBezTo>
                  <a:pt x="182880" y="233362"/>
                  <a:pt x="180975" y="230505"/>
                  <a:pt x="180022" y="228600"/>
                </a:cubicBezTo>
                <a:cubicBezTo>
                  <a:pt x="178117" y="228600"/>
                  <a:pt x="173355" y="230505"/>
                  <a:pt x="173355" y="228600"/>
                </a:cubicBezTo>
                <a:cubicBezTo>
                  <a:pt x="169545" y="223838"/>
                  <a:pt x="144780" y="226695"/>
                  <a:pt x="138113" y="217170"/>
                </a:cubicBezTo>
                <a:cubicBezTo>
                  <a:pt x="126683" y="221933"/>
                  <a:pt x="101918" y="208597"/>
                  <a:pt x="95250" y="217170"/>
                </a:cubicBezTo>
                <a:cubicBezTo>
                  <a:pt x="92392" y="221933"/>
                  <a:pt x="92392" y="215265"/>
                  <a:pt x="87630" y="217170"/>
                </a:cubicBezTo>
                <a:cubicBezTo>
                  <a:pt x="79058" y="217170"/>
                  <a:pt x="72390" y="221933"/>
                  <a:pt x="65723" y="221933"/>
                </a:cubicBezTo>
                <a:cubicBezTo>
                  <a:pt x="65723" y="221933"/>
                  <a:pt x="63818" y="220028"/>
                  <a:pt x="62865" y="220028"/>
                </a:cubicBezTo>
                <a:cubicBezTo>
                  <a:pt x="59055" y="219075"/>
                  <a:pt x="56198" y="220028"/>
                  <a:pt x="52388" y="220028"/>
                </a:cubicBezTo>
                <a:cubicBezTo>
                  <a:pt x="52388" y="213360"/>
                  <a:pt x="51435" y="212408"/>
                  <a:pt x="45720" y="210503"/>
                </a:cubicBezTo>
                <a:cubicBezTo>
                  <a:pt x="45720" y="205740"/>
                  <a:pt x="54293" y="208597"/>
                  <a:pt x="56198" y="207645"/>
                </a:cubicBezTo>
                <a:cubicBezTo>
                  <a:pt x="58103" y="205740"/>
                  <a:pt x="47625" y="199072"/>
                  <a:pt x="62865" y="200978"/>
                </a:cubicBezTo>
                <a:cubicBezTo>
                  <a:pt x="58103" y="192405"/>
                  <a:pt x="34290" y="201930"/>
                  <a:pt x="27622" y="195263"/>
                </a:cubicBezTo>
                <a:cubicBezTo>
                  <a:pt x="34290" y="179070"/>
                  <a:pt x="54293" y="195263"/>
                  <a:pt x="65723" y="182880"/>
                </a:cubicBezTo>
                <a:cubicBezTo>
                  <a:pt x="59055" y="176212"/>
                  <a:pt x="40005" y="180975"/>
                  <a:pt x="31432" y="182880"/>
                </a:cubicBezTo>
                <a:cubicBezTo>
                  <a:pt x="27622" y="179070"/>
                  <a:pt x="29527" y="177165"/>
                  <a:pt x="31432" y="174308"/>
                </a:cubicBezTo>
                <a:cubicBezTo>
                  <a:pt x="29527" y="172403"/>
                  <a:pt x="27622" y="174308"/>
                  <a:pt x="27622" y="176212"/>
                </a:cubicBezTo>
                <a:cubicBezTo>
                  <a:pt x="24765" y="176212"/>
                  <a:pt x="26670" y="172403"/>
                  <a:pt x="24765" y="171450"/>
                </a:cubicBezTo>
                <a:cubicBezTo>
                  <a:pt x="13335" y="172403"/>
                  <a:pt x="8573" y="167640"/>
                  <a:pt x="0" y="164783"/>
                </a:cubicBezTo>
                <a:cubicBezTo>
                  <a:pt x="6667" y="144780"/>
                  <a:pt x="31432" y="149542"/>
                  <a:pt x="45720" y="146685"/>
                </a:cubicBezTo>
                <a:cubicBezTo>
                  <a:pt x="51435" y="144780"/>
                  <a:pt x="49530" y="146685"/>
                  <a:pt x="52388" y="142875"/>
                </a:cubicBezTo>
                <a:cubicBezTo>
                  <a:pt x="52388" y="142875"/>
                  <a:pt x="58103" y="140017"/>
                  <a:pt x="56198" y="140017"/>
                </a:cubicBezTo>
                <a:cubicBezTo>
                  <a:pt x="63818" y="136208"/>
                  <a:pt x="76200" y="140017"/>
                  <a:pt x="80962" y="136208"/>
                </a:cubicBezTo>
                <a:cubicBezTo>
                  <a:pt x="83820" y="135255"/>
                  <a:pt x="80962" y="133350"/>
                  <a:pt x="83820" y="131445"/>
                </a:cubicBezTo>
                <a:cubicBezTo>
                  <a:pt x="85725" y="128588"/>
                  <a:pt x="90488" y="129540"/>
                  <a:pt x="92392" y="128588"/>
                </a:cubicBezTo>
                <a:cubicBezTo>
                  <a:pt x="95250" y="124777"/>
                  <a:pt x="97155" y="121920"/>
                  <a:pt x="101918" y="118110"/>
                </a:cubicBezTo>
                <a:cubicBezTo>
                  <a:pt x="105727" y="108585"/>
                  <a:pt x="92392" y="117157"/>
                  <a:pt x="95250" y="106680"/>
                </a:cubicBezTo>
                <a:cubicBezTo>
                  <a:pt x="90488" y="101918"/>
                  <a:pt x="90488" y="111442"/>
                  <a:pt x="90488" y="111442"/>
                </a:cubicBezTo>
                <a:cubicBezTo>
                  <a:pt x="87630" y="113348"/>
                  <a:pt x="74295" y="105727"/>
                  <a:pt x="65723" y="108585"/>
                </a:cubicBezTo>
                <a:cubicBezTo>
                  <a:pt x="60960" y="100013"/>
                  <a:pt x="72390" y="105727"/>
                  <a:pt x="74295" y="103823"/>
                </a:cubicBezTo>
                <a:cubicBezTo>
                  <a:pt x="74295" y="101918"/>
                  <a:pt x="74295" y="100013"/>
                  <a:pt x="74295" y="100013"/>
                </a:cubicBezTo>
                <a:cubicBezTo>
                  <a:pt x="76200" y="99060"/>
                  <a:pt x="79058" y="100013"/>
                  <a:pt x="80962" y="100013"/>
                </a:cubicBezTo>
                <a:cubicBezTo>
                  <a:pt x="80962" y="99060"/>
                  <a:pt x="81915" y="93345"/>
                  <a:pt x="83820" y="93345"/>
                </a:cubicBezTo>
                <a:cubicBezTo>
                  <a:pt x="87630" y="92392"/>
                  <a:pt x="85725" y="97155"/>
                  <a:pt x="87630" y="97155"/>
                </a:cubicBezTo>
                <a:cubicBezTo>
                  <a:pt x="87630" y="97155"/>
                  <a:pt x="97155" y="95250"/>
                  <a:pt x="95250" y="87630"/>
                </a:cubicBezTo>
                <a:cubicBezTo>
                  <a:pt x="101918" y="87630"/>
                  <a:pt x="101918" y="92392"/>
                  <a:pt x="108585" y="90488"/>
                </a:cubicBezTo>
                <a:cubicBezTo>
                  <a:pt x="113348" y="90488"/>
                  <a:pt x="108585" y="87630"/>
                  <a:pt x="108585" y="87630"/>
                </a:cubicBezTo>
                <a:cubicBezTo>
                  <a:pt x="108585" y="83820"/>
                  <a:pt x="115253" y="85725"/>
                  <a:pt x="113348" y="79058"/>
                </a:cubicBezTo>
                <a:cubicBezTo>
                  <a:pt x="121920" y="79058"/>
                  <a:pt x="128588" y="79058"/>
                  <a:pt x="137160" y="79058"/>
                </a:cubicBezTo>
                <a:cubicBezTo>
                  <a:pt x="142875" y="79058"/>
                  <a:pt x="137160" y="65723"/>
                  <a:pt x="138113" y="60960"/>
                </a:cubicBezTo>
                <a:cubicBezTo>
                  <a:pt x="149542" y="62865"/>
                  <a:pt x="160020" y="65723"/>
                  <a:pt x="169545" y="60960"/>
                </a:cubicBezTo>
                <a:cubicBezTo>
                  <a:pt x="169545" y="57150"/>
                  <a:pt x="166688" y="57150"/>
                  <a:pt x="162878" y="57150"/>
                </a:cubicBezTo>
                <a:cubicBezTo>
                  <a:pt x="166688" y="52388"/>
                  <a:pt x="176212" y="54293"/>
                  <a:pt x="180975" y="51435"/>
                </a:cubicBezTo>
                <a:cubicBezTo>
                  <a:pt x="189548" y="45720"/>
                  <a:pt x="212408" y="49530"/>
                  <a:pt x="230505" y="47625"/>
                </a:cubicBezTo>
                <a:cubicBezTo>
                  <a:pt x="235267" y="47625"/>
                  <a:pt x="237172" y="44768"/>
                  <a:pt x="240030" y="44768"/>
                </a:cubicBezTo>
                <a:cubicBezTo>
                  <a:pt x="248602" y="44768"/>
                  <a:pt x="255270" y="47625"/>
                  <a:pt x="261937" y="44768"/>
                </a:cubicBezTo>
                <a:cubicBezTo>
                  <a:pt x="260033" y="47625"/>
                  <a:pt x="263843" y="56198"/>
                  <a:pt x="264795" y="54293"/>
                </a:cubicBezTo>
                <a:cubicBezTo>
                  <a:pt x="268605" y="49530"/>
                  <a:pt x="264795" y="52388"/>
                  <a:pt x="273368" y="60960"/>
                </a:cubicBezTo>
                <a:cubicBezTo>
                  <a:pt x="280035" y="59055"/>
                  <a:pt x="268605" y="51435"/>
                  <a:pt x="282892" y="54293"/>
                </a:cubicBezTo>
                <a:cubicBezTo>
                  <a:pt x="278130" y="49530"/>
                  <a:pt x="288608" y="42863"/>
                  <a:pt x="273368" y="40957"/>
                </a:cubicBezTo>
                <a:cubicBezTo>
                  <a:pt x="275273" y="36195"/>
                  <a:pt x="298133" y="26670"/>
                  <a:pt x="298133" y="39052"/>
                </a:cubicBezTo>
                <a:cubicBezTo>
                  <a:pt x="307658" y="39052"/>
                  <a:pt x="306705" y="34290"/>
                  <a:pt x="314325" y="39052"/>
                </a:cubicBezTo>
                <a:cubicBezTo>
                  <a:pt x="318135" y="40957"/>
                  <a:pt x="320040" y="42863"/>
                  <a:pt x="322897" y="44768"/>
                </a:cubicBezTo>
                <a:cubicBezTo>
                  <a:pt x="325755" y="47625"/>
                  <a:pt x="336233" y="47625"/>
                  <a:pt x="347663" y="51435"/>
                </a:cubicBezTo>
                <a:cubicBezTo>
                  <a:pt x="347663" y="47625"/>
                  <a:pt x="343853" y="49530"/>
                  <a:pt x="340995" y="47625"/>
                </a:cubicBezTo>
                <a:cubicBezTo>
                  <a:pt x="342900" y="44768"/>
                  <a:pt x="345757" y="40957"/>
                  <a:pt x="350520" y="40957"/>
                </a:cubicBezTo>
                <a:cubicBezTo>
                  <a:pt x="345757" y="34290"/>
                  <a:pt x="332423" y="34290"/>
                  <a:pt x="322897" y="33337"/>
                </a:cubicBezTo>
                <a:cubicBezTo>
                  <a:pt x="322897" y="24765"/>
                  <a:pt x="336233" y="26670"/>
                  <a:pt x="343853" y="26670"/>
                </a:cubicBezTo>
                <a:cubicBezTo>
                  <a:pt x="345757" y="20003"/>
                  <a:pt x="340995" y="20955"/>
                  <a:pt x="336233" y="20003"/>
                </a:cubicBezTo>
                <a:cubicBezTo>
                  <a:pt x="342900" y="8573"/>
                  <a:pt x="354330" y="20003"/>
                  <a:pt x="361950" y="20003"/>
                </a:cubicBezTo>
                <a:cubicBezTo>
                  <a:pt x="368618" y="20955"/>
                  <a:pt x="368618" y="16193"/>
                  <a:pt x="375285" y="18098"/>
                </a:cubicBezTo>
                <a:cubicBezTo>
                  <a:pt x="390525" y="18098"/>
                  <a:pt x="400050" y="24765"/>
                  <a:pt x="411480" y="18098"/>
                </a:cubicBezTo>
                <a:cubicBezTo>
                  <a:pt x="417195" y="15240"/>
                  <a:pt x="422910" y="16193"/>
                  <a:pt x="429578" y="15240"/>
                </a:cubicBezTo>
                <a:cubicBezTo>
                  <a:pt x="435293" y="13335"/>
                  <a:pt x="433388" y="8573"/>
                  <a:pt x="433388" y="4763"/>
                </a:cubicBezTo>
                <a:cubicBezTo>
                  <a:pt x="438150" y="4763"/>
                  <a:pt x="444818" y="6667"/>
                  <a:pt x="449580" y="4763"/>
                </a:cubicBezTo>
                <a:cubicBezTo>
                  <a:pt x="453390" y="4763"/>
                  <a:pt x="454343" y="1905"/>
                  <a:pt x="458152" y="1905"/>
                </a:cubicBezTo>
                <a:cubicBezTo>
                  <a:pt x="464820" y="1905"/>
                  <a:pt x="472440" y="6667"/>
                  <a:pt x="485775" y="4763"/>
                </a:cubicBezTo>
                <a:cubicBezTo>
                  <a:pt x="494347" y="2857"/>
                  <a:pt x="514350" y="0"/>
                  <a:pt x="532448" y="1905"/>
                </a:cubicBezTo>
                <a:cubicBezTo>
                  <a:pt x="537210" y="1905"/>
                  <a:pt x="537210" y="4763"/>
                  <a:pt x="541973" y="4763"/>
                </a:cubicBezTo>
                <a:cubicBezTo>
                  <a:pt x="558165" y="8573"/>
                  <a:pt x="575310" y="1905"/>
                  <a:pt x="575310" y="18098"/>
                </a:cubicBezTo>
                <a:cubicBezTo>
                  <a:pt x="582930" y="20003"/>
                  <a:pt x="582930" y="13335"/>
                  <a:pt x="589598" y="15240"/>
                </a:cubicBezTo>
                <a:cubicBezTo>
                  <a:pt x="589598" y="24765"/>
                  <a:pt x="601028" y="20955"/>
                  <a:pt x="605790" y="26670"/>
                </a:cubicBezTo>
                <a:cubicBezTo>
                  <a:pt x="614363" y="29527"/>
                  <a:pt x="614363" y="22860"/>
                  <a:pt x="621030" y="22860"/>
                </a:cubicBezTo>
                <a:cubicBezTo>
                  <a:pt x="618173" y="34290"/>
                  <a:pt x="632460" y="27622"/>
                  <a:pt x="639127" y="29527"/>
                </a:cubicBezTo>
                <a:cubicBezTo>
                  <a:pt x="634365" y="36195"/>
                  <a:pt x="634365" y="31432"/>
                  <a:pt x="636270" y="40957"/>
                </a:cubicBezTo>
                <a:cubicBezTo>
                  <a:pt x="632460" y="38100"/>
                  <a:pt x="629603" y="39052"/>
                  <a:pt x="630555" y="44768"/>
                </a:cubicBezTo>
                <a:cubicBezTo>
                  <a:pt x="598170" y="47625"/>
                  <a:pt x="558165" y="49530"/>
                  <a:pt x="535305" y="51435"/>
                </a:cubicBezTo>
                <a:cubicBezTo>
                  <a:pt x="532448" y="51435"/>
                  <a:pt x="532448" y="52388"/>
                  <a:pt x="532448" y="54293"/>
                </a:cubicBezTo>
                <a:cubicBezTo>
                  <a:pt x="528638" y="54293"/>
                  <a:pt x="530543" y="51435"/>
                  <a:pt x="532448" y="51435"/>
                </a:cubicBezTo>
                <a:cubicBezTo>
                  <a:pt x="533400" y="49530"/>
                  <a:pt x="526732" y="47625"/>
                  <a:pt x="525780" y="47625"/>
                </a:cubicBezTo>
                <a:cubicBezTo>
                  <a:pt x="525780" y="49530"/>
                  <a:pt x="526732" y="54293"/>
                  <a:pt x="525780" y="54293"/>
                </a:cubicBezTo>
                <a:cubicBezTo>
                  <a:pt x="520065" y="56198"/>
                  <a:pt x="514350" y="52388"/>
                  <a:pt x="510540" y="57150"/>
                </a:cubicBezTo>
                <a:close/>
              </a:path>
            </a:pathLst>
          </a:custGeom>
          <a:solidFill>
            <a:srgbClr val="D9D9D9"/>
          </a:solidFill>
        </p:spPr>
      </p:sp>
      <p:sp>
        <p:nvSpPr>
          <p:cNvPr id="108" name="Shape 106"/>
          <p:cNvSpPr/>
          <p:nvPr>
            <p:custDataLst>
              <p:tags r:id="rId80"/>
            </p:custDataLst>
          </p:nvPr>
        </p:nvSpPr>
        <p:spPr>
          <a:xfrm>
            <a:off x="2906860" y="836618"/>
            <a:ext cx="355791" cy="193391"/>
          </a:xfrm>
          <a:custGeom>
            <a:avLst/>
            <a:gdLst/>
            <a:ahLst/>
            <a:cxnLst/>
            <a:rect l="l" t="t" r="r" b="b"/>
            <a:pathLst>
              <a:path w="369460" h="200821">
                <a:moveTo>
                  <a:pt x="344805" y="6667"/>
                </a:moveTo>
                <a:cubicBezTo>
                  <a:pt x="340043" y="13335"/>
                  <a:pt x="344805" y="11430"/>
                  <a:pt x="344805" y="20003"/>
                </a:cubicBezTo>
                <a:cubicBezTo>
                  <a:pt x="353378" y="20003"/>
                  <a:pt x="360998" y="20003"/>
                  <a:pt x="369570" y="20003"/>
                </a:cubicBezTo>
                <a:cubicBezTo>
                  <a:pt x="369570" y="24765"/>
                  <a:pt x="365760" y="26670"/>
                  <a:pt x="365760" y="31432"/>
                </a:cubicBezTo>
                <a:cubicBezTo>
                  <a:pt x="364808" y="33337"/>
                  <a:pt x="359093" y="29527"/>
                  <a:pt x="358140" y="31432"/>
                </a:cubicBezTo>
                <a:cubicBezTo>
                  <a:pt x="356235" y="33337"/>
                  <a:pt x="358140" y="38100"/>
                  <a:pt x="358140" y="38100"/>
                </a:cubicBezTo>
                <a:cubicBezTo>
                  <a:pt x="353378" y="39052"/>
                  <a:pt x="346710" y="40957"/>
                  <a:pt x="344805" y="38100"/>
                </a:cubicBezTo>
                <a:cubicBezTo>
                  <a:pt x="340995" y="36195"/>
                  <a:pt x="342900" y="42863"/>
                  <a:pt x="340995" y="44768"/>
                </a:cubicBezTo>
                <a:cubicBezTo>
                  <a:pt x="338137" y="45720"/>
                  <a:pt x="329565" y="40957"/>
                  <a:pt x="329565" y="47625"/>
                </a:cubicBezTo>
                <a:cubicBezTo>
                  <a:pt x="320040" y="45720"/>
                  <a:pt x="304800" y="42863"/>
                  <a:pt x="298133" y="52388"/>
                </a:cubicBezTo>
                <a:cubicBezTo>
                  <a:pt x="301943" y="60960"/>
                  <a:pt x="315278" y="52388"/>
                  <a:pt x="318135" y="49530"/>
                </a:cubicBezTo>
                <a:cubicBezTo>
                  <a:pt x="321945" y="51435"/>
                  <a:pt x="316230" y="54293"/>
                  <a:pt x="318135" y="59055"/>
                </a:cubicBezTo>
                <a:cubicBezTo>
                  <a:pt x="306705" y="59055"/>
                  <a:pt x="300038" y="63818"/>
                  <a:pt x="290513" y="65723"/>
                </a:cubicBezTo>
                <a:cubicBezTo>
                  <a:pt x="285750" y="67627"/>
                  <a:pt x="281940" y="70485"/>
                  <a:pt x="280035" y="74295"/>
                </a:cubicBezTo>
                <a:cubicBezTo>
                  <a:pt x="279083" y="75248"/>
                  <a:pt x="273368" y="74295"/>
                  <a:pt x="272415" y="74295"/>
                </a:cubicBezTo>
                <a:cubicBezTo>
                  <a:pt x="268605" y="75248"/>
                  <a:pt x="270510" y="79058"/>
                  <a:pt x="268605" y="80962"/>
                </a:cubicBezTo>
                <a:cubicBezTo>
                  <a:pt x="265747" y="81915"/>
                  <a:pt x="259080" y="77152"/>
                  <a:pt x="259080" y="83820"/>
                </a:cubicBezTo>
                <a:cubicBezTo>
                  <a:pt x="259080" y="88583"/>
                  <a:pt x="250507" y="85725"/>
                  <a:pt x="250507" y="90488"/>
                </a:cubicBezTo>
                <a:cubicBezTo>
                  <a:pt x="248602" y="97155"/>
                  <a:pt x="240983" y="92392"/>
                  <a:pt x="237172" y="95250"/>
                </a:cubicBezTo>
                <a:cubicBezTo>
                  <a:pt x="234315" y="100013"/>
                  <a:pt x="225742" y="99060"/>
                  <a:pt x="219075" y="101918"/>
                </a:cubicBezTo>
                <a:cubicBezTo>
                  <a:pt x="218123" y="101918"/>
                  <a:pt x="219075" y="105727"/>
                  <a:pt x="216218" y="105727"/>
                </a:cubicBezTo>
                <a:cubicBezTo>
                  <a:pt x="207645" y="105727"/>
                  <a:pt x="212408" y="108585"/>
                  <a:pt x="209550" y="112395"/>
                </a:cubicBezTo>
                <a:cubicBezTo>
                  <a:pt x="209550" y="112395"/>
                  <a:pt x="207645" y="112395"/>
                  <a:pt x="205740" y="112395"/>
                </a:cubicBezTo>
                <a:cubicBezTo>
                  <a:pt x="204787" y="112395"/>
                  <a:pt x="198120" y="117157"/>
                  <a:pt x="187643" y="115253"/>
                </a:cubicBezTo>
                <a:cubicBezTo>
                  <a:pt x="189548" y="118110"/>
                  <a:pt x="200978" y="120015"/>
                  <a:pt x="187643" y="120015"/>
                </a:cubicBezTo>
                <a:cubicBezTo>
                  <a:pt x="189548" y="126683"/>
                  <a:pt x="204787" y="121920"/>
                  <a:pt x="200978" y="133350"/>
                </a:cubicBezTo>
                <a:cubicBezTo>
                  <a:pt x="194310" y="126683"/>
                  <a:pt x="194310" y="133350"/>
                  <a:pt x="194310" y="141923"/>
                </a:cubicBezTo>
                <a:cubicBezTo>
                  <a:pt x="187643" y="133350"/>
                  <a:pt x="184785" y="144780"/>
                  <a:pt x="180022" y="148590"/>
                </a:cubicBezTo>
                <a:cubicBezTo>
                  <a:pt x="173355" y="151448"/>
                  <a:pt x="164783" y="148590"/>
                  <a:pt x="160020" y="154305"/>
                </a:cubicBezTo>
                <a:cubicBezTo>
                  <a:pt x="158115" y="158115"/>
                  <a:pt x="162878" y="156210"/>
                  <a:pt x="162878" y="158115"/>
                </a:cubicBezTo>
                <a:cubicBezTo>
                  <a:pt x="164783" y="160020"/>
                  <a:pt x="153353" y="162878"/>
                  <a:pt x="160020" y="162878"/>
                </a:cubicBezTo>
                <a:cubicBezTo>
                  <a:pt x="157163" y="172403"/>
                  <a:pt x="140017" y="166688"/>
                  <a:pt x="137160" y="176212"/>
                </a:cubicBezTo>
                <a:cubicBezTo>
                  <a:pt x="141923" y="180975"/>
                  <a:pt x="150495" y="182880"/>
                  <a:pt x="160020" y="182880"/>
                </a:cubicBezTo>
                <a:cubicBezTo>
                  <a:pt x="162878" y="192405"/>
                  <a:pt x="144780" y="184785"/>
                  <a:pt x="144780" y="190500"/>
                </a:cubicBezTo>
                <a:cubicBezTo>
                  <a:pt x="144780" y="196215"/>
                  <a:pt x="141923" y="190500"/>
                  <a:pt x="138113" y="190500"/>
                </a:cubicBezTo>
                <a:cubicBezTo>
                  <a:pt x="132398" y="190500"/>
                  <a:pt x="128588" y="200978"/>
                  <a:pt x="120015" y="197167"/>
                </a:cubicBezTo>
                <a:cubicBezTo>
                  <a:pt x="119062" y="194310"/>
                  <a:pt x="113348" y="194310"/>
                  <a:pt x="115253" y="187643"/>
                </a:cubicBezTo>
                <a:cubicBezTo>
                  <a:pt x="99060" y="185738"/>
                  <a:pt x="89535" y="190500"/>
                  <a:pt x="74295" y="187643"/>
                </a:cubicBezTo>
                <a:cubicBezTo>
                  <a:pt x="74295" y="187643"/>
                  <a:pt x="70485" y="184785"/>
                  <a:pt x="70485" y="184785"/>
                </a:cubicBezTo>
                <a:cubicBezTo>
                  <a:pt x="65723" y="184785"/>
                  <a:pt x="64770" y="190500"/>
                  <a:pt x="59055" y="190500"/>
                </a:cubicBezTo>
                <a:cubicBezTo>
                  <a:pt x="44768" y="192405"/>
                  <a:pt x="33337" y="187643"/>
                  <a:pt x="16193" y="184785"/>
                </a:cubicBezTo>
                <a:cubicBezTo>
                  <a:pt x="21908" y="179070"/>
                  <a:pt x="27622" y="176212"/>
                  <a:pt x="38100" y="176212"/>
                </a:cubicBezTo>
                <a:cubicBezTo>
                  <a:pt x="44768" y="174308"/>
                  <a:pt x="38100" y="162878"/>
                  <a:pt x="44768" y="160020"/>
                </a:cubicBezTo>
                <a:cubicBezTo>
                  <a:pt x="52388" y="162878"/>
                  <a:pt x="51435" y="156210"/>
                  <a:pt x="59055" y="158115"/>
                </a:cubicBezTo>
                <a:cubicBezTo>
                  <a:pt x="59055" y="167640"/>
                  <a:pt x="70485" y="166688"/>
                  <a:pt x="80962" y="166688"/>
                </a:cubicBezTo>
                <a:cubicBezTo>
                  <a:pt x="87630" y="164783"/>
                  <a:pt x="77152" y="160973"/>
                  <a:pt x="83820" y="158115"/>
                </a:cubicBezTo>
                <a:cubicBezTo>
                  <a:pt x="82867" y="149542"/>
                  <a:pt x="65723" y="160020"/>
                  <a:pt x="70485" y="144780"/>
                </a:cubicBezTo>
                <a:cubicBezTo>
                  <a:pt x="59055" y="148590"/>
                  <a:pt x="54293" y="153353"/>
                  <a:pt x="40957" y="148590"/>
                </a:cubicBezTo>
                <a:cubicBezTo>
                  <a:pt x="42863" y="141923"/>
                  <a:pt x="49530" y="140017"/>
                  <a:pt x="56198" y="138113"/>
                </a:cubicBezTo>
                <a:cubicBezTo>
                  <a:pt x="59055" y="136208"/>
                  <a:pt x="62865" y="133350"/>
                  <a:pt x="65723" y="130493"/>
                </a:cubicBezTo>
                <a:cubicBezTo>
                  <a:pt x="69533" y="130493"/>
                  <a:pt x="70485" y="128588"/>
                  <a:pt x="70485" y="126683"/>
                </a:cubicBezTo>
                <a:cubicBezTo>
                  <a:pt x="79058" y="124777"/>
                  <a:pt x="83820" y="126683"/>
                  <a:pt x="87630" y="130493"/>
                </a:cubicBezTo>
                <a:cubicBezTo>
                  <a:pt x="90488" y="128588"/>
                  <a:pt x="94298" y="124777"/>
                  <a:pt x="95250" y="120015"/>
                </a:cubicBezTo>
                <a:cubicBezTo>
                  <a:pt x="97155" y="115253"/>
                  <a:pt x="89535" y="120015"/>
                  <a:pt x="87630" y="117157"/>
                </a:cubicBezTo>
                <a:cubicBezTo>
                  <a:pt x="85725" y="117157"/>
                  <a:pt x="83820" y="110490"/>
                  <a:pt x="83820" y="108585"/>
                </a:cubicBezTo>
                <a:cubicBezTo>
                  <a:pt x="82867" y="106680"/>
                  <a:pt x="79058" y="105727"/>
                  <a:pt x="80962" y="101918"/>
                </a:cubicBezTo>
                <a:cubicBezTo>
                  <a:pt x="79058" y="103823"/>
                  <a:pt x="76200" y="105727"/>
                  <a:pt x="70485" y="105727"/>
                </a:cubicBezTo>
                <a:cubicBezTo>
                  <a:pt x="72390" y="99060"/>
                  <a:pt x="70485" y="95250"/>
                  <a:pt x="65723" y="95250"/>
                </a:cubicBezTo>
                <a:cubicBezTo>
                  <a:pt x="67627" y="90488"/>
                  <a:pt x="70485" y="85725"/>
                  <a:pt x="80962" y="87630"/>
                </a:cubicBezTo>
                <a:cubicBezTo>
                  <a:pt x="89535" y="85725"/>
                  <a:pt x="87630" y="97155"/>
                  <a:pt x="99060" y="92392"/>
                </a:cubicBezTo>
                <a:cubicBezTo>
                  <a:pt x="99060" y="97155"/>
                  <a:pt x="100965" y="99060"/>
                  <a:pt x="101918" y="99060"/>
                </a:cubicBezTo>
                <a:cubicBezTo>
                  <a:pt x="112395" y="101918"/>
                  <a:pt x="107633" y="88583"/>
                  <a:pt x="112395" y="87630"/>
                </a:cubicBezTo>
                <a:cubicBezTo>
                  <a:pt x="126683" y="83820"/>
                  <a:pt x="140017" y="79058"/>
                  <a:pt x="148590" y="69533"/>
                </a:cubicBezTo>
                <a:cubicBezTo>
                  <a:pt x="148590" y="60960"/>
                  <a:pt x="143828" y="72390"/>
                  <a:pt x="137160" y="69533"/>
                </a:cubicBezTo>
                <a:cubicBezTo>
                  <a:pt x="132398" y="72390"/>
                  <a:pt x="123825" y="72390"/>
                  <a:pt x="120015" y="77152"/>
                </a:cubicBezTo>
                <a:cubicBezTo>
                  <a:pt x="112395" y="75248"/>
                  <a:pt x="97155" y="79058"/>
                  <a:pt x="83820" y="77152"/>
                </a:cubicBezTo>
                <a:cubicBezTo>
                  <a:pt x="76200" y="77152"/>
                  <a:pt x="72390" y="72390"/>
                  <a:pt x="62865" y="77152"/>
                </a:cubicBezTo>
                <a:cubicBezTo>
                  <a:pt x="59055" y="65723"/>
                  <a:pt x="51435" y="79058"/>
                  <a:pt x="47625" y="69533"/>
                </a:cubicBezTo>
                <a:cubicBezTo>
                  <a:pt x="42863" y="74295"/>
                  <a:pt x="34290" y="65723"/>
                  <a:pt x="22860" y="69533"/>
                </a:cubicBezTo>
                <a:cubicBezTo>
                  <a:pt x="24765" y="59055"/>
                  <a:pt x="13335" y="63818"/>
                  <a:pt x="9525" y="59055"/>
                </a:cubicBezTo>
                <a:cubicBezTo>
                  <a:pt x="8573" y="51435"/>
                  <a:pt x="16193" y="52388"/>
                  <a:pt x="20003" y="49530"/>
                </a:cubicBezTo>
                <a:cubicBezTo>
                  <a:pt x="20003" y="40957"/>
                  <a:pt x="0" y="54293"/>
                  <a:pt x="2857" y="40957"/>
                </a:cubicBezTo>
                <a:cubicBezTo>
                  <a:pt x="18098" y="36195"/>
                  <a:pt x="40957" y="34290"/>
                  <a:pt x="62865" y="31432"/>
                </a:cubicBezTo>
                <a:cubicBezTo>
                  <a:pt x="65723" y="31432"/>
                  <a:pt x="64770" y="27622"/>
                  <a:pt x="65723" y="24765"/>
                </a:cubicBezTo>
                <a:cubicBezTo>
                  <a:pt x="80962" y="27622"/>
                  <a:pt x="94298" y="20955"/>
                  <a:pt x="101918" y="24765"/>
                </a:cubicBezTo>
                <a:cubicBezTo>
                  <a:pt x="105727" y="22860"/>
                  <a:pt x="107633" y="20003"/>
                  <a:pt x="108585" y="16193"/>
                </a:cubicBezTo>
                <a:cubicBezTo>
                  <a:pt x="126683" y="15240"/>
                  <a:pt x="143828" y="9525"/>
                  <a:pt x="158115" y="13335"/>
                </a:cubicBezTo>
                <a:cubicBezTo>
                  <a:pt x="160020" y="13335"/>
                  <a:pt x="160020" y="9525"/>
                  <a:pt x="160020" y="6667"/>
                </a:cubicBezTo>
                <a:cubicBezTo>
                  <a:pt x="173355" y="8573"/>
                  <a:pt x="189548" y="4763"/>
                  <a:pt x="198120" y="9525"/>
                </a:cubicBezTo>
                <a:cubicBezTo>
                  <a:pt x="200025" y="4763"/>
                  <a:pt x="212408" y="9525"/>
                  <a:pt x="212408" y="2857"/>
                </a:cubicBezTo>
                <a:cubicBezTo>
                  <a:pt x="220980" y="6667"/>
                  <a:pt x="232410" y="8573"/>
                  <a:pt x="243840" y="6667"/>
                </a:cubicBezTo>
                <a:cubicBezTo>
                  <a:pt x="243840" y="4763"/>
                  <a:pt x="242888" y="4763"/>
                  <a:pt x="240983" y="2857"/>
                </a:cubicBezTo>
                <a:cubicBezTo>
                  <a:pt x="240983" y="0"/>
                  <a:pt x="243840" y="1905"/>
                  <a:pt x="243840" y="2857"/>
                </a:cubicBezTo>
                <a:cubicBezTo>
                  <a:pt x="257175" y="6667"/>
                  <a:pt x="279083" y="1905"/>
                  <a:pt x="293370" y="2857"/>
                </a:cubicBezTo>
                <a:cubicBezTo>
                  <a:pt x="293370" y="2857"/>
                  <a:pt x="291465" y="9525"/>
                  <a:pt x="293370" y="9525"/>
                </a:cubicBezTo>
                <a:cubicBezTo>
                  <a:pt x="316230" y="9525"/>
                  <a:pt x="318135" y="4763"/>
                  <a:pt x="344805" y="6667"/>
                </a:cubicBezTo>
                <a:close/>
              </a:path>
            </a:pathLst>
          </a:custGeom>
          <a:solidFill>
            <a:srgbClr val="D9D9D9"/>
          </a:solidFill>
        </p:spPr>
      </p:sp>
      <p:sp>
        <p:nvSpPr>
          <p:cNvPr id="109" name="Shape 107"/>
          <p:cNvSpPr/>
          <p:nvPr>
            <p:custDataLst>
              <p:tags r:id="rId81"/>
            </p:custDataLst>
          </p:nvPr>
        </p:nvSpPr>
        <p:spPr>
          <a:xfrm>
            <a:off x="4227451" y="910341"/>
            <a:ext cx="101502" cy="37397"/>
          </a:xfrm>
          <a:custGeom>
            <a:avLst/>
            <a:gdLst/>
            <a:ahLst/>
            <a:cxnLst/>
            <a:rect l="l" t="t" r="r" b="b"/>
            <a:pathLst>
              <a:path w="105402" h="38834">
                <a:moveTo>
                  <a:pt x="27622" y="4763"/>
                </a:moveTo>
                <a:cubicBezTo>
                  <a:pt x="31432" y="4763"/>
                  <a:pt x="29527" y="7620"/>
                  <a:pt x="27622" y="7620"/>
                </a:cubicBezTo>
                <a:cubicBezTo>
                  <a:pt x="26670" y="14288"/>
                  <a:pt x="40957" y="6667"/>
                  <a:pt x="36195" y="16193"/>
                </a:cubicBezTo>
                <a:cubicBezTo>
                  <a:pt x="42863" y="18098"/>
                  <a:pt x="40957" y="11430"/>
                  <a:pt x="45720" y="11430"/>
                </a:cubicBezTo>
                <a:cubicBezTo>
                  <a:pt x="52388" y="18098"/>
                  <a:pt x="59055" y="4763"/>
                  <a:pt x="60960" y="16193"/>
                </a:cubicBezTo>
                <a:cubicBezTo>
                  <a:pt x="69533" y="14288"/>
                  <a:pt x="80962" y="13335"/>
                  <a:pt x="88583" y="11430"/>
                </a:cubicBezTo>
                <a:cubicBezTo>
                  <a:pt x="87630" y="19050"/>
                  <a:pt x="103823" y="7620"/>
                  <a:pt x="100013" y="16193"/>
                </a:cubicBezTo>
                <a:cubicBezTo>
                  <a:pt x="105727" y="25718"/>
                  <a:pt x="81915" y="22860"/>
                  <a:pt x="95250" y="29527"/>
                </a:cubicBezTo>
                <a:cubicBezTo>
                  <a:pt x="92392" y="35243"/>
                  <a:pt x="76200" y="30480"/>
                  <a:pt x="67627" y="32385"/>
                </a:cubicBezTo>
                <a:cubicBezTo>
                  <a:pt x="60960" y="32385"/>
                  <a:pt x="54293" y="35243"/>
                  <a:pt x="49530" y="39052"/>
                </a:cubicBezTo>
                <a:cubicBezTo>
                  <a:pt x="36195" y="32385"/>
                  <a:pt x="24765" y="27622"/>
                  <a:pt x="18098" y="16193"/>
                </a:cubicBezTo>
                <a:cubicBezTo>
                  <a:pt x="13335" y="14288"/>
                  <a:pt x="1905" y="20955"/>
                  <a:pt x="2857" y="14288"/>
                </a:cubicBezTo>
                <a:cubicBezTo>
                  <a:pt x="0" y="0"/>
                  <a:pt x="26670" y="14288"/>
                  <a:pt x="27622" y="4763"/>
                </a:cubicBezTo>
                <a:close/>
              </a:path>
            </a:pathLst>
          </a:custGeom>
          <a:solidFill>
            <a:srgbClr val="D9D9D9"/>
          </a:solidFill>
        </p:spPr>
      </p:sp>
      <p:sp>
        <p:nvSpPr>
          <p:cNvPr id="110" name="Shape 108"/>
          <p:cNvSpPr/>
          <p:nvPr>
            <p:custDataLst>
              <p:tags r:id="rId82"/>
            </p:custDataLst>
          </p:nvPr>
        </p:nvSpPr>
        <p:spPr>
          <a:xfrm>
            <a:off x="2632270" y="960560"/>
            <a:ext cx="48080" cy="14958"/>
          </a:xfrm>
          <a:custGeom>
            <a:avLst/>
            <a:gdLst/>
            <a:ahLst/>
            <a:cxnLst/>
            <a:rect l="l" t="t" r="r" b="b"/>
            <a:pathLst>
              <a:path w="49927" h="15533">
                <a:moveTo>
                  <a:pt x="46673" y="1905"/>
                </a:moveTo>
                <a:cubicBezTo>
                  <a:pt x="49530" y="12383"/>
                  <a:pt x="36195" y="10478"/>
                  <a:pt x="28575" y="10478"/>
                </a:cubicBezTo>
                <a:cubicBezTo>
                  <a:pt x="24765" y="12383"/>
                  <a:pt x="24765" y="13335"/>
                  <a:pt x="21908" y="13335"/>
                </a:cubicBezTo>
                <a:cubicBezTo>
                  <a:pt x="16193" y="13335"/>
                  <a:pt x="9525" y="10478"/>
                  <a:pt x="9525" y="13335"/>
                </a:cubicBezTo>
                <a:cubicBezTo>
                  <a:pt x="0" y="15240"/>
                  <a:pt x="15240" y="3810"/>
                  <a:pt x="16193" y="4763"/>
                </a:cubicBezTo>
                <a:cubicBezTo>
                  <a:pt x="21908" y="12383"/>
                  <a:pt x="36195" y="0"/>
                  <a:pt x="46673" y="1905"/>
                </a:cubicBezTo>
                <a:close/>
              </a:path>
            </a:pathLst>
          </a:custGeom>
          <a:solidFill>
            <a:srgbClr val="D9D9D9"/>
          </a:solidFill>
        </p:spPr>
      </p:sp>
      <p:sp>
        <p:nvSpPr>
          <p:cNvPr id="111" name="Shape 109"/>
          <p:cNvSpPr/>
          <p:nvPr>
            <p:custDataLst>
              <p:tags r:id="rId83"/>
            </p:custDataLst>
          </p:nvPr>
        </p:nvSpPr>
        <p:spPr>
          <a:xfrm>
            <a:off x="2819247" y="960560"/>
            <a:ext cx="42737" cy="28849"/>
          </a:xfrm>
          <a:custGeom>
            <a:avLst/>
            <a:gdLst/>
            <a:ahLst/>
            <a:cxnLst/>
            <a:rect l="l" t="t" r="r" b="b"/>
            <a:pathLst>
              <a:path w="44379" h="29957">
                <a:moveTo>
                  <a:pt x="20955" y="1905"/>
                </a:moveTo>
                <a:cubicBezTo>
                  <a:pt x="20955" y="4763"/>
                  <a:pt x="16193" y="2857"/>
                  <a:pt x="15240" y="4763"/>
                </a:cubicBezTo>
                <a:cubicBezTo>
                  <a:pt x="15240" y="13335"/>
                  <a:pt x="34290" y="0"/>
                  <a:pt x="29527" y="13335"/>
                </a:cubicBezTo>
                <a:cubicBezTo>
                  <a:pt x="33337" y="15240"/>
                  <a:pt x="36195" y="13335"/>
                  <a:pt x="36195" y="9525"/>
                </a:cubicBezTo>
                <a:cubicBezTo>
                  <a:pt x="44768" y="20003"/>
                  <a:pt x="20003" y="21908"/>
                  <a:pt x="18098" y="29527"/>
                </a:cubicBezTo>
                <a:cubicBezTo>
                  <a:pt x="9525" y="22860"/>
                  <a:pt x="11430" y="8573"/>
                  <a:pt x="0" y="8573"/>
                </a:cubicBezTo>
                <a:cubicBezTo>
                  <a:pt x="2857" y="1905"/>
                  <a:pt x="15240" y="4763"/>
                  <a:pt x="20955" y="1905"/>
                </a:cubicBezTo>
                <a:close/>
              </a:path>
            </a:pathLst>
          </a:custGeom>
          <a:solidFill>
            <a:srgbClr val="D9D9D9"/>
          </a:solidFill>
        </p:spPr>
      </p:sp>
      <p:sp>
        <p:nvSpPr>
          <p:cNvPr id="112" name="Shape 110"/>
          <p:cNvSpPr/>
          <p:nvPr>
            <p:custDataLst>
              <p:tags r:id="rId84"/>
            </p:custDataLst>
          </p:nvPr>
        </p:nvSpPr>
        <p:spPr>
          <a:xfrm>
            <a:off x="2840616" y="1044968"/>
            <a:ext cx="36327" cy="19232"/>
          </a:xfrm>
          <a:custGeom>
            <a:avLst/>
            <a:gdLst/>
            <a:ahLst/>
            <a:cxnLst/>
            <a:rect l="l" t="t" r="r" b="b"/>
            <a:pathLst>
              <a:path w="37723" h="19971">
                <a:moveTo>
                  <a:pt x="26670" y="0"/>
                </a:moveTo>
                <a:cubicBezTo>
                  <a:pt x="26670" y="8573"/>
                  <a:pt x="38100" y="6667"/>
                  <a:pt x="32385" y="18098"/>
                </a:cubicBezTo>
                <a:cubicBezTo>
                  <a:pt x="16193" y="20003"/>
                  <a:pt x="6667" y="16193"/>
                  <a:pt x="0" y="9525"/>
                </a:cubicBezTo>
                <a:cubicBezTo>
                  <a:pt x="4763" y="1905"/>
                  <a:pt x="16193" y="1905"/>
                  <a:pt x="26670" y="0"/>
                </a:cubicBezTo>
                <a:close/>
              </a:path>
            </a:pathLst>
          </a:custGeom>
          <a:solidFill>
            <a:srgbClr val="D9D9D9"/>
          </a:solidFill>
        </p:spPr>
      </p:sp>
      <p:sp>
        <p:nvSpPr>
          <p:cNvPr id="113" name="Shape 111"/>
          <p:cNvSpPr/>
          <p:nvPr>
            <p:custDataLst>
              <p:tags r:id="rId85"/>
            </p:custDataLst>
          </p:nvPr>
        </p:nvSpPr>
        <p:spPr>
          <a:xfrm>
            <a:off x="2914338" y="1081295"/>
            <a:ext cx="355791" cy="248951"/>
          </a:xfrm>
          <a:custGeom>
            <a:avLst/>
            <a:gdLst/>
            <a:ahLst/>
            <a:cxnLst/>
            <a:rect l="l" t="t" r="r" b="b"/>
            <a:pathLst>
              <a:path w="369460" h="258515">
                <a:moveTo>
                  <a:pt x="15240" y="18098"/>
                </a:moveTo>
                <a:cubicBezTo>
                  <a:pt x="20003" y="26670"/>
                  <a:pt x="31432" y="6667"/>
                  <a:pt x="36195" y="15240"/>
                </a:cubicBezTo>
                <a:cubicBezTo>
                  <a:pt x="40005" y="15240"/>
                  <a:pt x="38100" y="8573"/>
                  <a:pt x="40005" y="8573"/>
                </a:cubicBezTo>
                <a:cubicBezTo>
                  <a:pt x="42863" y="6667"/>
                  <a:pt x="44768" y="11430"/>
                  <a:pt x="47625" y="11430"/>
                </a:cubicBezTo>
                <a:cubicBezTo>
                  <a:pt x="52388" y="11430"/>
                  <a:pt x="52388" y="0"/>
                  <a:pt x="60960" y="8573"/>
                </a:cubicBezTo>
                <a:cubicBezTo>
                  <a:pt x="59055" y="20955"/>
                  <a:pt x="52388" y="11430"/>
                  <a:pt x="47625" y="18098"/>
                </a:cubicBezTo>
                <a:cubicBezTo>
                  <a:pt x="45720" y="20003"/>
                  <a:pt x="54293" y="20003"/>
                  <a:pt x="54293" y="20003"/>
                </a:cubicBezTo>
                <a:cubicBezTo>
                  <a:pt x="52388" y="24765"/>
                  <a:pt x="49530" y="24765"/>
                  <a:pt x="47625" y="29527"/>
                </a:cubicBezTo>
                <a:cubicBezTo>
                  <a:pt x="47625" y="34290"/>
                  <a:pt x="51435" y="36195"/>
                  <a:pt x="51435" y="39052"/>
                </a:cubicBezTo>
                <a:cubicBezTo>
                  <a:pt x="52388" y="44768"/>
                  <a:pt x="49530" y="54293"/>
                  <a:pt x="58103" y="54293"/>
                </a:cubicBezTo>
                <a:cubicBezTo>
                  <a:pt x="64770" y="52388"/>
                  <a:pt x="58103" y="36195"/>
                  <a:pt x="60960" y="29527"/>
                </a:cubicBezTo>
                <a:cubicBezTo>
                  <a:pt x="76200" y="33337"/>
                  <a:pt x="74295" y="20955"/>
                  <a:pt x="79058" y="15240"/>
                </a:cubicBezTo>
                <a:cubicBezTo>
                  <a:pt x="82867" y="20955"/>
                  <a:pt x="90488" y="8573"/>
                  <a:pt x="94298" y="18098"/>
                </a:cubicBezTo>
                <a:cubicBezTo>
                  <a:pt x="100965" y="18098"/>
                  <a:pt x="97155" y="8573"/>
                  <a:pt x="107633" y="11430"/>
                </a:cubicBezTo>
                <a:cubicBezTo>
                  <a:pt x="105727" y="22860"/>
                  <a:pt x="113348" y="24765"/>
                  <a:pt x="121920" y="26670"/>
                </a:cubicBezTo>
                <a:cubicBezTo>
                  <a:pt x="119062" y="36195"/>
                  <a:pt x="120015" y="34290"/>
                  <a:pt x="125730" y="40957"/>
                </a:cubicBezTo>
                <a:cubicBezTo>
                  <a:pt x="128588" y="38100"/>
                  <a:pt x="132398" y="38100"/>
                  <a:pt x="137160" y="40957"/>
                </a:cubicBezTo>
                <a:cubicBezTo>
                  <a:pt x="143828" y="44768"/>
                  <a:pt x="143828" y="38100"/>
                  <a:pt x="146685" y="36195"/>
                </a:cubicBezTo>
                <a:cubicBezTo>
                  <a:pt x="150495" y="34290"/>
                  <a:pt x="155258" y="38100"/>
                  <a:pt x="155258" y="33337"/>
                </a:cubicBezTo>
                <a:cubicBezTo>
                  <a:pt x="164783" y="36195"/>
                  <a:pt x="168592" y="36195"/>
                  <a:pt x="176212" y="33337"/>
                </a:cubicBezTo>
                <a:cubicBezTo>
                  <a:pt x="176212" y="39052"/>
                  <a:pt x="184785" y="36195"/>
                  <a:pt x="182880" y="36195"/>
                </a:cubicBezTo>
                <a:cubicBezTo>
                  <a:pt x="186690" y="38100"/>
                  <a:pt x="186690" y="42863"/>
                  <a:pt x="189548" y="44768"/>
                </a:cubicBezTo>
                <a:cubicBezTo>
                  <a:pt x="191453" y="45720"/>
                  <a:pt x="196215" y="47625"/>
                  <a:pt x="198120" y="47625"/>
                </a:cubicBezTo>
                <a:cubicBezTo>
                  <a:pt x="200025" y="49530"/>
                  <a:pt x="198120" y="51435"/>
                  <a:pt x="200978" y="51435"/>
                </a:cubicBezTo>
                <a:cubicBezTo>
                  <a:pt x="207645" y="51435"/>
                  <a:pt x="200025" y="56198"/>
                  <a:pt x="204787" y="60960"/>
                </a:cubicBezTo>
                <a:cubicBezTo>
                  <a:pt x="205740" y="62865"/>
                  <a:pt x="207645" y="56198"/>
                  <a:pt x="207645" y="54293"/>
                </a:cubicBezTo>
                <a:cubicBezTo>
                  <a:pt x="212408" y="58103"/>
                  <a:pt x="212408" y="62865"/>
                  <a:pt x="219075" y="63818"/>
                </a:cubicBezTo>
                <a:cubicBezTo>
                  <a:pt x="225742" y="63818"/>
                  <a:pt x="229553" y="60960"/>
                  <a:pt x="236220" y="60960"/>
                </a:cubicBezTo>
                <a:cubicBezTo>
                  <a:pt x="234315" y="72390"/>
                  <a:pt x="254317" y="65723"/>
                  <a:pt x="254317" y="76200"/>
                </a:cubicBezTo>
                <a:cubicBezTo>
                  <a:pt x="257175" y="76200"/>
                  <a:pt x="259080" y="76200"/>
                  <a:pt x="260985" y="72390"/>
                </a:cubicBezTo>
                <a:cubicBezTo>
                  <a:pt x="263843" y="74295"/>
                  <a:pt x="265747" y="79058"/>
                  <a:pt x="265747" y="85725"/>
                </a:cubicBezTo>
                <a:cubicBezTo>
                  <a:pt x="268605" y="85725"/>
                  <a:pt x="268605" y="83820"/>
                  <a:pt x="268605" y="81915"/>
                </a:cubicBezTo>
                <a:cubicBezTo>
                  <a:pt x="273368" y="85725"/>
                  <a:pt x="277178" y="92392"/>
                  <a:pt x="286703" y="90488"/>
                </a:cubicBezTo>
                <a:cubicBezTo>
                  <a:pt x="285750" y="94298"/>
                  <a:pt x="283845" y="97155"/>
                  <a:pt x="286703" y="97155"/>
                </a:cubicBezTo>
                <a:cubicBezTo>
                  <a:pt x="290513" y="101918"/>
                  <a:pt x="279083" y="106680"/>
                  <a:pt x="286703" y="108585"/>
                </a:cubicBezTo>
                <a:cubicBezTo>
                  <a:pt x="283845" y="113348"/>
                  <a:pt x="275273" y="113348"/>
                  <a:pt x="275273" y="121920"/>
                </a:cubicBezTo>
                <a:cubicBezTo>
                  <a:pt x="281940" y="133350"/>
                  <a:pt x="297180" y="118110"/>
                  <a:pt x="300038" y="131445"/>
                </a:cubicBezTo>
                <a:cubicBezTo>
                  <a:pt x="303848" y="130493"/>
                  <a:pt x="301943" y="126683"/>
                  <a:pt x="303848" y="124777"/>
                </a:cubicBezTo>
                <a:cubicBezTo>
                  <a:pt x="306705" y="124777"/>
                  <a:pt x="304800" y="131445"/>
                  <a:pt x="306705" y="133350"/>
                </a:cubicBezTo>
                <a:cubicBezTo>
                  <a:pt x="306705" y="133350"/>
                  <a:pt x="310515" y="140017"/>
                  <a:pt x="310515" y="140017"/>
                </a:cubicBezTo>
                <a:cubicBezTo>
                  <a:pt x="313372" y="140017"/>
                  <a:pt x="316230" y="133350"/>
                  <a:pt x="315278" y="146685"/>
                </a:cubicBezTo>
                <a:cubicBezTo>
                  <a:pt x="322897" y="146685"/>
                  <a:pt x="324803" y="141923"/>
                  <a:pt x="333375" y="142875"/>
                </a:cubicBezTo>
                <a:cubicBezTo>
                  <a:pt x="335280" y="144780"/>
                  <a:pt x="336233" y="148590"/>
                  <a:pt x="336233" y="153353"/>
                </a:cubicBezTo>
                <a:cubicBezTo>
                  <a:pt x="342900" y="153353"/>
                  <a:pt x="353378" y="149542"/>
                  <a:pt x="349568" y="158115"/>
                </a:cubicBezTo>
                <a:cubicBezTo>
                  <a:pt x="360998" y="153353"/>
                  <a:pt x="354330" y="160020"/>
                  <a:pt x="364808" y="160973"/>
                </a:cubicBezTo>
                <a:cubicBezTo>
                  <a:pt x="369570" y="167640"/>
                  <a:pt x="354330" y="171450"/>
                  <a:pt x="356235" y="171450"/>
                </a:cubicBezTo>
                <a:cubicBezTo>
                  <a:pt x="353378" y="173355"/>
                  <a:pt x="358140" y="174308"/>
                  <a:pt x="358140" y="174308"/>
                </a:cubicBezTo>
                <a:cubicBezTo>
                  <a:pt x="351472" y="182880"/>
                  <a:pt x="344805" y="180975"/>
                  <a:pt x="340043" y="192405"/>
                </a:cubicBezTo>
                <a:cubicBezTo>
                  <a:pt x="336233" y="192405"/>
                  <a:pt x="335280" y="192405"/>
                  <a:pt x="333375" y="196215"/>
                </a:cubicBezTo>
                <a:cubicBezTo>
                  <a:pt x="331470" y="194310"/>
                  <a:pt x="318135" y="194310"/>
                  <a:pt x="318135" y="189548"/>
                </a:cubicBezTo>
                <a:cubicBezTo>
                  <a:pt x="318135" y="182880"/>
                  <a:pt x="303848" y="189548"/>
                  <a:pt x="306705" y="176212"/>
                </a:cubicBezTo>
                <a:cubicBezTo>
                  <a:pt x="300038" y="178117"/>
                  <a:pt x="300038" y="174308"/>
                  <a:pt x="300038" y="171450"/>
                </a:cubicBezTo>
                <a:cubicBezTo>
                  <a:pt x="295275" y="171450"/>
                  <a:pt x="291465" y="171450"/>
                  <a:pt x="286703" y="171450"/>
                </a:cubicBezTo>
                <a:cubicBezTo>
                  <a:pt x="280035" y="169545"/>
                  <a:pt x="286703" y="180975"/>
                  <a:pt x="285750" y="185738"/>
                </a:cubicBezTo>
                <a:cubicBezTo>
                  <a:pt x="285750" y="192405"/>
                  <a:pt x="293370" y="192405"/>
                  <a:pt x="293370" y="199072"/>
                </a:cubicBezTo>
                <a:cubicBezTo>
                  <a:pt x="300038" y="194310"/>
                  <a:pt x="304800" y="205740"/>
                  <a:pt x="306705" y="199072"/>
                </a:cubicBezTo>
                <a:cubicBezTo>
                  <a:pt x="310515" y="202883"/>
                  <a:pt x="311468" y="209550"/>
                  <a:pt x="311468" y="217170"/>
                </a:cubicBezTo>
                <a:cubicBezTo>
                  <a:pt x="311468" y="220980"/>
                  <a:pt x="318135" y="219075"/>
                  <a:pt x="318135" y="220980"/>
                </a:cubicBezTo>
                <a:cubicBezTo>
                  <a:pt x="322897" y="227647"/>
                  <a:pt x="315278" y="241935"/>
                  <a:pt x="315278" y="246698"/>
                </a:cubicBezTo>
                <a:cubicBezTo>
                  <a:pt x="308610" y="250507"/>
                  <a:pt x="311468" y="243840"/>
                  <a:pt x="310515" y="241935"/>
                </a:cubicBezTo>
                <a:cubicBezTo>
                  <a:pt x="304800" y="239078"/>
                  <a:pt x="295275" y="240030"/>
                  <a:pt x="293370" y="232410"/>
                </a:cubicBezTo>
                <a:cubicBezTo>
                  <a:pt x="281940" y="233362"/>
                  <a:pt x="283845" y="221933"/>
                  <a:pt x="268605" y="225742"/>
                </a:cubicBezTo>
                <a:cubicBezTo>
                  <a:pt x="270510" y="232410"/>
                  <a:pt x="280035" y="227647"/>
                  <a:pt x="281940" y="232410"/>
                </a:cubicBezTo>
                <a:cubicBezTo>
                  <a:pt x="270510" y="241935"/>
                  <a:pt x="291465" y="237172"/>
                  <a:pt x="281940" y="241935"/>
                </a:cubicBezTo>
                <a:cubicBezTo>
                  <a:pt x="281940" y="245745"/>
                  <a:pt x="290513" y="245745"/>
                  <a:pt x="293370" y="246698"/>
                </a:cubicBezTo>
                <a:cubicBezTo>
                  <a:pt x="295275" y="248602"/>
                  <a:pt x="293370" y="250507"/>
                  <a:pt x="297180" y="250507"/>
                </a:cubicBezTo>
                <a:cubicBezTo>
                  <a:pt x="301943" y="250507"/>
                  <a:pt x="303848" y="251460"/>
                  <a:pt x="303848" y="257175"/>
                </a:cubicBezTo>
                <a:cubicBezTo>
                  <a:pt x="293370" y="258128"/>
                  <a:pt x="288608" y="255270"/>
                  <a:pt x="281940" y="250507"/>
                </a:cubicBezTo>
                <a:cubicBezTo>
                  <a:pt x="277178" y="248602"/>
                  <a:pt x="268605" y="248602"/>
                  <a:pt x="263843" y="243840"/>
                </a:cubicBezTo>
                <a:cubicBezTo>
                  <a:pt x="259080" y="241935"/>
                  <a:pt x="252412" y="239078"/>
                  <a:pt x="247650" y="239078"/>
                </a:cubicBezTo>
                <a:cubicBezTo>
                  <a:pt x="243840" y="239078"/>
                  <a:pt x="243840" y="233362"/>
                  <a:pt x="242888" y="232410"/>
                </a:cubicBezTo>
                <a:cubicBezTo>
                  <a:pt x="237172" y="230505"/>
                  <a:pt x="232410" y="232410"/>
                  <a:pt x="229553" y="228600"/>
                </a:cubicBezTo>
                <a:cubicBezTo>
                  <a:pt x="225742" y="227647"/>
                  <a:pt x="229553" y="221933"/>
                  <a:pt x="225742" y="220980"/>
                </a:cubicBezTo>
                <a:cubicBezTo>
                  <a:pt x="224790" y="217170"/>
                  <a:pt x="218123" y="220980"/>
                  <a:pt x="219075" y="214313"/>
                </a:cubicBezTo>
                <a:cubicBezTo>
                  <a:pt x="205740" y="214313"/>
                  <a:pt x="205740" y="200978"/>
                  <a:pt x="198120" y="196215"/>
                </a:cubicBezTo>
                <a:cubicBezTo>
                  <a:pt x="200978" y="194310"/>
                  <a:pt x="198120" y="184785"/>
                  <a:pt x="200978" y="179070"/>
                </a:cubicBezTo>
                <a:cubicBezTo>
                  <a:pt x="202883" y="179070"/>
                  <a:pt x="207645" y="180975"/>
                  <a:pt x="207645" y="179070"/>
                </a:cubicBezTo>
                <a:cubicBezTo>
                  <a:pt x="207645" y="178117"/>
                  <a:pt x="202883" y="174308"/>
                  <a:pt x="204787" y="171450"/>
                </a:cubicBezTo>
                <a:cubicBezTo>
                  <a:pt x="204787" y="169545"/>
                  <a:pt x="211455" y="171450"/>
                  <a:pt x="211455" y="171450"/>
                </a:cubicBezTo>
                <a:cubicBezTo>
                  <a:pt x="212408" y="169545"/>
                  <a:pt x="209550" y="160973"/>
                  <a:pt x="211455" y="158115"/>
                </a:cubicBezTo>
                <a:cubicBezTo>
                  <a:pt x="211455" y="158115"/>
                  <a:pt x="216218" y="160020"/>
                  <a:pt x="218123" y="158115"/>
                </a:cubicBezTo>
                <a:cubicBezTo>
                  <a:pt x="220980" y="154305"/>
                  <a:pt x="216218" y="146685"/>
                  <a:pt x="219075" y="142875"/>
                </a:cubicBezTo>
                <a:cubicBezTo>
                  <a:pt x="219075" y="140017"/>
                  <a:pt x="214313" y="140017"/>
                  <a:pt x="211455" y="140017"/>
                </a:cubicBezTo>
                <a:cubicBezTo>
                  <a:pt x="211455" y="135255"/>
                  <a:pt x="211455" y="130493"/>
                  <a:pt x="211455" y="124777"/>
                </a:cubicBezTo>
                <a:cubicBezTo>
                  <a:pt x="207645" y="124777"/>
                  <a:pt x="205740" y="124777"/>
                  <a:pt x="204787" y="128588"/>
                </a:cubicBezTo>
                <a:cubicBezTo>
                  <a:pt x="200025" y="124777"/>
                  <a:pt x="202883" y="118110"/>
                  <a:pt x="198120" y="115253"/>
                </a:cubicBezTo>
                <a:cubicBezTo>
                  <a:pt x="198120" y="115253"/>
                  <a:pt x="194310" y="118110"/>
                  <a:pt x="193358" y="118110"/>
                </a:cubicBezTo>
                <a:cubicBezTo>
                  <a:pt x="193358" y="118110"/>
                  <a:pt x="189548" y="115253"/>
                  <a:pt x="189548" y="115253"/>
                </a:cubicBezTo>
                <a:cubicBezTo>
                  <a:pt x="187643" y="115253"/>
                  <a:pt x="184785" y="110490"/>
                  <a:pt x="182880" y="108585"/>
                </a:cubicBezTo>
                <a:cubicBezTo>
                  <a:pt x="180975" y="108585"/>
                  <a:pt x="180022" y="113348"/>
                  <a:pt x="176212" y="112395"/>
                </a:cubicBezTo>
                <a:cubicBezTo>
                  <a:pt x="176212" y="112395"/>
                  <a:pt x="171450" y="105727"/>
                  <a:pt x="164783" y="106680"/>
                </a:cubicBezTo>
                <a:cubicBezTo>
                  <a:pt x="178117" y="92392"/>
                  <a:pt x="148590" y="100013"/>
                  <a:pt x="151448" y="85725"/>
                </a:cubicBezTo>
                <a:cubicBezTo>
                  <a:pt x="144780" y="85725"/>
                  <a:pt x="137160" y="85725"/>
                  <a:pt x="137160" y="94298"/>
                </a:cubicBezTo>
                <a:cubicBezTo>
                  <a:pt x="132398" y="97155"/>
                  <a:pt x="128588" y="90488"/>
                  <a:pt x="128588" y="90488"/>
                </a:cubicBezTo>
                <a:cubicBezTo>
                  <a:pt x="125730" y="90488"/>
                  <a:pt x="123825" y="94298"/>
                  <a:pt x="119062" y="94298"/>
                </a:cubicBezTo>
                <a:cubicBezTo>
                  <a:pt x="113348" y="94298"/>
                  <a:pt x="112395" y="90488"/>
                  <a:pt x="107633" y="90488"/>
                </a:cubicBezTo>
                <a:cubicBezTo>
                  <a:pt x="100965" y="90488"/>
                  <a:pt x="100965" y="94298"/>
                  <a:pt x="94298" y="94298"/>
                </a:cubicBezTo>
                <a:cubicBezTo>
                  <a:pt x="87630" y="94298"/>
                  <a:pt x="85725" y="92392"/>
                  <a:pt x="82867" y="90488"/>
                </a:cubicBezTo>
                <a:cubicBezTo>
                  <a:pt x="67627" y="90488"/>
                  <a:pt x="56198" y="92392"/>
                  <a:pt x="40957" y="87630"/>
                </a:cubicBezTo>
                <a:cubicBezTo>
                  <a:pt x="40005" y="87630"/>
                  <a:pt x="36195" y="81915"/>
                  <a:pt x="36195" y="81915"/>
                </a:cubicBezTo>
                <a:cubicBezTo>
                  <a:pt x="29527" y="80962"/>
                  <a:pt x="24765" y="83820"/>
                  <a:pt x="26670" y="76200"/>
                </a:cubicBezTo>
                <a:cubicBezTo>
                  <a:pt x="21908" y="76200"/>
                  <a:pt x="11430" y="79058"/>
                  <a:pt x="15240" y="69533"/>
                </a:cubicBezTo>
                <a:cubicBezTo>
                  <a:pt x="24765" y="72390"/>
                  <a:pt x="26670" y="65723"/>
                  <a:pt x="33337" y="63818"/>
                </a:cubicBezTo>
                <a:cubicBezTo>
                  <a:pt x="27622" y="58103"/>
                  <a:pt x="11430" y="62865"/>
                  <a:pt x="8573" y="54293"/>
                </a:cubicBezTo>
                <a:cubicBezTo>
                  <a:pt x="4763" y="54293"/>
                  <a:pt x="4763" y="56198"/>
                  <a:pt x="4763" y="58103"/>
                </a:cubicBezTo>
                <a:cubicBezTo>
                  <a:pt x="0" y="56198"/>
                  <a:pt x="8573" y="44768"/>
                  <a:pt x="11430" y="40957"/>
                </a:cubicBezTo>
                <a:cubicBezTo>
                  <a:pt x="8573" y="31432"/>
                  <a:pt x="16193" y="27622"/>
                  <a:pt x="15240" y="18098"/>
                </a:cubicBezTo>
                <a:moveTo>
                  <a:pt x="239078" y="176212"/>
                </a:moveTo>
                <a:cubicBezTo>
                  <a:pt x="239078" y="169545"/>
                  <a:pt x="254317" y="176212"/>
                  <a:pt x="260985" y="174308"/>
                </a:cubicBezTo>
                <a:cubicBezTo>
                  <a:pt x="260985" y="167640"/>
                  <a:pt x="255270" y="167640"/>
                  <a:pt x="254317" y="164783"/>
                </a:cubicBezTo>
                <a:cubicBezTo>
                  <a:pt x="250507" y="160020"/>
                  <a:pt x="242888" y="162878"/>
                  <a:pt x="236220" y="158115"/>
                </a:cubicBezTo>
                <a:cubicBezTo>
                  <a:pt x="237172" y="164783"/>
                  <a:pt x="232410" y="176212"/>
                  <a:pt x="239078" y="176212"/>
                </a:cubicBezTo>
                <a:close/>
              </a:path>
            </a:pathLst>
          </a:custGeom>
          <a:solidFill>
            <a:srgbClr val="D9D9D9"/>
          </a:solidFill>
        </p:spPr>
      </p:sp>
      <p:sp>
        <p:nvSpPr>
          <p:cNvPr id="114" name="Shape 112"/>
          <p:cNvSpPr/>
          <p:nvPr>
            <p:custDataLst>
              <p:tags r:id="rId86"/>
            </p:custDataLst>
          </p:nvPr>
        </p:nvSpPr>
        <p:spPr>
          <a:xfrm>
            <a:off x="2567096" y="1094117"/>
            <a:ext cx="219030" cy="111119"/>
          </a:xfrm>
          <a:custGeom>
            <a:avLst/>
            <a:gdLst/>
            <a:ahLst/>
            <a:cxnLst/>
            <a:rect l="l" t="t" r="r" b="b"/>
            <a:pathLst>
              <a:path w="227445" h="115388">
                <a:moveTo>
                  <a:pt x="24765" y="87630"/>
                </a:moveTo>
                <a:cubicBezTo>
                  <a:pt x="18098" y="87630"/>
                  <a:pt x="26670" y="79058"/>
                  <a:pt x="27622" y="77152"/>
                </a:cubicBezTo>
                <a:cubicBezTo>
                  <a:pt x="27622" y="74295"/>
                  <a:pt x="36195" y="76200"/>
                  <a:pt x="40005" y="74295"/>
                </a:cubicBezTo>
                <a:cubicBezTo>
                  <a:pt x="42863" y="74295"/>
                  <a:pt x="42863" y="72390"/>
                  <a:pt x="45720" y="72390"/>
                </a:cubicBezTo>
                <a:cubicBezTo>
                  <a:pt x="58103" y="70485"/>
                  <a:pt x="72390" y="76200"/>
                  <a:pt x="80962" y="69533"/>
                </a:cubicBezTo>
                <a:cubicBezTo>
                  <a:pt x="77152" y="60960"/>
                  <a:pt x="58103" y="69533"/>
                  <a:pt x="45720" y="65723"/>
                </a:cubicBezTo>
                <a:cubicBezTo>
                  <a:pt x="44768" y="65723"/>
                  <a:pt x="42863" y="62865"/>
                  <a:pt x="42863" y="62865"/>
                </a:cubicBezTo>
                <a:cubicBezTo>
                  <a:pt x="40957" y="62865"/>
                  <a:pt x="38100" y="65723"/>
                  <a:pt x="34290" y="65723"/>
                </a:cubicBezTo>
                <a:cubicBezTo>
                  <a:pt x="27622" y="65723"/>
                  <a:pt x="20955" y="60960"/>
                  <a:pt x="16193" y="62865"/>
                </a:cubicBezTo>
                <a:cubicBezTo>
                  <a:pt x="8573" y="52388"/>
                  <a:pt x="31432" y="56198"/>
                  <a:pt x="31432" y="51435"/>
                </a:cubicBezTo>
                <a:cubicBezTo>
                  <a:pt x="31432" y="44768"/>
                  <a:pt x="38100" y="49530"/>
                  <a:pt x="40005" y="51435"/>
                </a:cubicBezTo>
                <a:cubicBezTo>
                  <a:pt x="40005" y="33337"/>
                  <a:pt x="20955" y="49530"/>
                  <a:pt x="6667" y="44768"/>
                </a:cubicBezTo>
                <a:cubicBezTo>
                  <a:pt x="0" y="40005"/>
                  <a:pt x="13335" y="34290"/>
                  <a:pt x="0" y="34290"/>
                </a:cubicBezTo>
                <a:cubicBezTo>
                  <a:pt x="2857" y="29527"/>
                  <a:pt x="2857" y="20003"/>
                  <a:pt x="16193" y="22860"/>
                </a:cubicBezTo>
                <a:cubicBezTo>
                  <a:pt x="20003" y="22860"/>
                  <a:pt x="16193" y="18098"/>
                  <a:pt x="16193" y="20003"/>
                </a:cubicBezTo>
                <a:cubicBezTo>
                  <a:pt x="20955" y="11430"/>
                  <a:pt x="34290" y="9525"/>
                  <a:pt x="45720" y="6667"/>
                </a:cubicBezTo>
                <a:cubicBezTo>
                  <a:pt x="49530" y="4763"/>
                  <a:pt x="49530" y="0"/>
                  <a:pt x="56198" y="1905"/>
                </a:cubicBezTo>
                <a:cubicBezTo>
                  <a:pt x="56198" y="4763"/>
                  <a:pt x="59055" y="2857"/>
                  <a:pt x="60960" y="4763"/>
                </a:cubicBezTo>
                <a:cubicBezTo>
                  <a:pt x="60960" y="11430"/>
                  <a:pt x="56198" y="16193"/>
                  <a:pt x="67627" y="16193"/>
                </a:cubicBezTo>
                <a:cubicBezTo>
                  <a:pt x="67627" y="20003"/>
                  <a:pt x="63818" y="18098"/>
                  <a:pt x="60960" y="20003"/>
                </a:cubicBezTo>
                <a:cubicBezTo>
                  <a:pt x="60960" y="20955"/>
                  <a:pt x="65723" y="22860"/>
                  <a:pt x="67627" y="22860"/>
                </a:cubicBezTo>
                <a:cubicBezTo>
                  <a:pt x="70485" y="20955"/>
                  <a:pt x="69533" y="16193"/>
                  <a:pt x="70485" y="16193"/>
                </a:cubicBezTo>
                <a:cubicBezTo>
                  <a:pt x="77152" y="13335"/>
                  <a:pt x="82867" y="15240"/>
                  <a:pt x="88583" y="13335"/>
                </a:cubicBezTo>
                <a:cubicBezTo>
                  <a:pt x="92392" y="18098"/>
                  <a:pt x="99060" y="20003"/>
                  <a:pt x="99060" y="27622"/>
                </a:cubicBezTo>
                <a:cubicBezTo>
                  <a:pt x="105727" y="27622"/>
                  <a:pt x="101918" y="20003"/>
                  <a:pt x="110490" y="22860"/>
                </a:cubicBezTo>
                <a:cubicBezTo>
                  <a:pt x="113348" y="20003"/>
                  <a:pt x="117157" y="16193"/>
                  <a:pt x="120015" y="13335"/>
                </a:cubicBezTo>
                <a:cubicBezTo>
                  <a:pt x="121920" y="15240"/>
                  <a:pt x="125730" y="16193"/>
                  <a:pt x="130493" y="16193"/>
                </a:cubicBezTo>
                <a:cubicBezTo>
                  <a:pt x="131445" y="20955"/>
                  <a:pt x="130493" y="24765"/>
                  <a:pt x="131445" y="27622"/>
                </a:cubicBezTo>
                <a:cubicBezTo>
                  <a:pt x="133350" y="33337"/>
                  <a:pt x="141923" y="33337"/>
                  <a:pt x="138113" y="40957"/>
                </a:cubicBezTo>
                <a:cubicBezTo>
                  <a:pt x="144780" y="40005"/>
                  <a:pt x="144780" y="33337"/>
                  <a:pt x="151448" y="31432"/>
                </a:cubicBezTo>
                <a:cubicBezTo>
                  <a:pt x="149542" y="27622"/>
                  <a:pt x="143828" y="27622"/>
                  <a:pt x="141923" y="26670"/>
                </a:cubicBezTo>
                <a:cubicBezTo>
                  <a:pt x="138113" y="20003"/>
                  <a:pt x="143828" y="15240"/>
                  <a:pt x="141923" y="6667"/>
                </a:cubicBezTo>
                <a:cubicBezTo>
                  <a:pt x="146685" y="8573"/>
                  <a:pt x="148590" y="2857"/>
                  <a:pt x="153353" y="4763"/>
                </a:cubicBezTo>
                <a:cubicBezTo>
                  <a:pt x="155258" y="9525"/>
                  <a:pt x="161925" y="18098"/>
                  <a:pt x="166688" y="26670"/>
                </a:cubicBezTo>
                <a:cubicBezTo>
                  <a:pt x="166688" y="26670"/>
                  <a:pt x="173355" y="40005"/>
                  <a:pt x="174308" y="31432"/>
                </a:cubicBezTo>
                <a:cubicBezTo>
                  <a:pt x="180022" y="33337"/>
                  <a:pt x="176212" y="40957"/>
                  <a:pt x="180975" y="40957"/>
                </a:cubicBezTo>
                <a:cubicBezTo>
                  <a:pt x="180975" y="45720"/>
                  <a:pt x="180975" y="49530"/>
                  <a:pt x="178117" y="51435"/>
                </a:cubicBezTo>
                <a:cubicBezTo>
                  <a:pt x="180022" y="56198"/>
                  <a:pt x="191453" y="52388"/>
                  <a:pt x="187643" y="62865"/>
                </a:cubicBezTo>
                <a:cubicBezTo>
                  <a:pt x="199072" y="56198"/>
                  <a:pt x="199072" y="67627"/>
                  <a:pt x="216218" y="65723"/>
                </a:cubicBezTo>
                <a:cubicBezTo>
                  <a:pt x="209550" y="77152"/>
                  <a:pt x="222885" y="72390"/>
                  <a:pt x="223838" y="74295"/>
                </a:cubicBezTo>
                <a:cubicBezTo>
                  <a:pt x="225742" y="76200"/>
                  <a:pt x="219075" y="83820"/>
                  <a:pt x="227647" y="80962"/>
                </a:cubicBezTo>
                <a:cubicBezTo>
                  <a:pt x="222885" y="95250"/>
                  <a:pt x="216218" y="77152"/>
                  <a:pt x="202883" y="80962"/>
                </a:cubicBezTo>
                <a:cubicBezTo>
                  <a:pt x="199072" y="92392"/>
                  <a:pt x="214313" y="88583"/>
                  <a:pt x="209550" y="101918"/>
                </a:cubicBezTo>
                <a:cubicBezTo>
                  <a:pt x="198120" y="105727"/>
                  <a:pt x="184785" y="108585"/>
                  <a:pt x="174308" y="101918"/>
                </a:cubicBezTo>
                <a:cubicBezTo>
                  <a:pt x="164783" y="95250"/>
                  <a:pt x="144780" y="94298"/>
                  <a:pt x="131445" y="101918"/>
                </a:cubicBezTo>
                <a:cubicBezTo>
                  <a:pt x="128588" y="103823"/>
                  <a:pt x="125730" y="101918"/>
                  <a:pt x="117157" y="105727"/>
                </a:cubicBezTo>
                <a:cubicBezTo>
                  <a:pt x="113348" y="106680"/>
                  <a:pt x="113348" y="108585"/>
                  <a:pt x="113348" y="112395"/>
                </a:cubicBezTo>
                <a:cubicBezTo>
                  <a:pt x="105727" y="106680"/>
                  <a:pt x="88583" y="115253"/>
                  <a:pt x="74295" y="112395"/>
                </a:cubicBezTo>
                <a:cubicBezTo>
                  <a:pt x="70485" y="105727"/>
                  <a:pt x="65723" y="100965"/>
                  <a:pt x="60960" y="94298"/>
                </a:cubicBezTo>
                <a:cubicBezTo>
                  <a:pt x="52388" y="92392"/>
                  <a:pt x="38100" y="97155"/>
                  <a:pt x="38100" y="87630"/>
                </a:cubicBezTo>
                <a:cubicBezTo>
                  <a:pt x="34290" y="87630"/>
                  <a:pt x="34290" y="88583"/>
                  <a:pt x="34290" y="90488"/>
                </a:cubicBezTo>
                <a:cubicBezTo>
                  <a:pt x="29527" y="88583"/>
                  <a:pt x="31432" y="83820"/>
                  <a:pt x="34290" y="83820"/>
                </a:cubicBezTo>
                <a:cubicBezTo>
                  <a:pt x="34290" y="77152"/>
                  <a:pt x="24765" y="83820"/>
                  <a:pt x="24765" y="87630"/>
                </a:cubicBezTo>
                <a:close/>
              </a:path>
            </a:pathLst>
          </a:custGeom>
          <a:solidFill>
            <a:srgbClr val="D9D9D9"/>
          </a:solidFill>
        </p:spPr>
      </p:sp>
      <p:sp>
        <p:nvSpPr>
          <p:cNvPr id="115" name="Shape 113"/>
          <p:cNvSpPr/>
          <p:nvPr>
            <p:custDataLst>
              <p:tags r:id="rId87"/>
            </p:custDataLst>
          </p:nvPr>
        </p:nvSpPr>
        <p:spPr>
          <a:xfrm>
            <a:off x="1998980" y="836930"/>
            <a:ext cx="1567180" cy="1734185"/>
          </a:xfrm>
          <a:custGeom>
            <a:avLst/>
            <a:gdLst/>
            <a:ahLst/>
            <a:cxnLst/>
            <a:rect l="l" t="t" r="r" b="b"/>
            <a:pathLst>
              <a:path w="1627618" h="1887268">
                <a:moveTo>
                  <a:pt x="991552" y="101918"/>
                </a:moveTo>
                <a:cubicBezTo>
                  <a:pt x="993458" y="108585"/>
                  <a:pt x="1002030" y="97155"/>
                  <a:pt x="998220" y="112395"/>
                </a:cubicBezTo>
                <a:cubicBezTo>
                  <a:pt x="1002030" y="112395"/>
                  <a:pt x="1004887" y="112395"/>
                  <a:pt x="1007745" y="112395"/>
                </a:cubicBezTo>
                <a:cubicBezTo>
                  <a:pt x="1011555" y="108585"/>
                  <a:pt x="1014413" y="103823"/>
                  <a:pt x="1013460" y="95250"/>
                </a:cubicBezTo>
                <a:cubicBezTo>
                  <a:pt x="1018223" y="94298"/>
                  <a:pt x="1020127" y="92392"/>
                  <a:pt x="1020127" y="87630"/>
                </a:cubicBezTo>
                <a:cubicBezTo>
                  <a:pt x="1029653" y="90488"/>
                  <a:pt x="1021080" y="77152"/>
                  <a:pt x="1031557" y="80962"/>
                </a:cubicBezTo>
                <a:cubicBezTo>
                  <a:pt x="1031557" y="74295"/>
                  <a:pt x="1031557" y="65723"/>
                  <a:pt x="1031557" y="59055"/>
                </a:cubicBezTo>
                <a:cubicBezTo>
                  <a:pt x="1042988" y="58103"/>
                  <a:pt x="1047750" y="56198"/>
                  <a:pt x="1056323" y="59055"/>
                </a:cubicBezTo>
                <a:cubicBezTo>
                  <a:pt x="1059180" y="60960"/>
                  <a:pt x="1057275" y="65723"/>
                  <a:pt x="1059180" y="67627"/>
                </a:cubicBezTo>
                <a:cubicBezTo>
                  <a:pt x="1061085" y="69533"/>
                  <a:pt x="1063943" y="67627"/>
                  <a:pt x="1065848" y="67627"/>
                </a:cubicBezTo>
                <a:cubicBezTo>
                  <a:pt x="1068705" y="69533"/>
                  <a:pt x="1070610" y="74295"/>
                  <a:pt x="1075373" y="74295"/>
                </a:cubicBezTo>
                <a:cubicBezTo>
                  <a:pt x="1075373" y="83820"/>
                  <a:pt x="1070610" y="87630"/>
                  <a:pt x="1065848" y="90488"/>
                </a:cubicBezTo>
                <a:cubicBezTo>
                  <a:pt x="1072515" y="94298"/>
                  <a:pt x="1068705" y="105727"/>
                  <a:pt x="1077277" y="108585"/>
                </a:cubicBezTo>
                <a:cubicBezTo>
                  <a:pt x="1075373" y="115253"/>
                  <a:pt x="1067752" y="117157"/>
                  <a:pt x="1065848" y="123825"/>
                </a:cubicBezTo>
                <a:cubicBezTo>
                  <a:pt x="1061085" y="123825"/>
                  <a:pt x="1057275" y="128588"/>
                  <a:pt x="1056323" y="123825"/>
                </a:cubicBezTo>
                <a:cubicBezTo>
                  <a:pt x="1050608" y="126683"/>
                  <a:pt x="1050608" y="135255"/>
                  <a:pt x="1047750" y="138113"/>
                </a:cubicBezTo>
                <a:cubicBezTo>
                  <a:pt x="1044892" y="137160"/>
                  <a:pt x="1049655" y="130493"/>
                  <a:pt x="1034415" y="133350"/>
                </a:cubicBezTo>
                <a:cubicBezTo>
                  <a:pt x="1034415" y="130493"/>
                  <a:pt x="1039177" y="130493"/>
                  <a:pt x="1041082" y="130493"/>
                </a:cubicBezTo>
                <a:cubicBezTo>
                  <a:pt x="1034415" y="120015"/>
                  <a:pt x="1022985" y="133350"/>
                  <a:pt x="1013460" y="130493"/>
                </a:cubicBezTo>
                <a:cubicBezTo>
                  <a:pt x="1016317" y="140017"/>
                  <a:pt x="1013460" y="137160"/>
                  <a:pt x="1013460" y="148590"/>
                </a:cubicBezTo>
                <a:cubicBezTo>
                  <a:pt x="1009650" y="148590"/>
                  <a:pt x="1011555" y="144780"/>
                  <a:pt x="1009650" y="141923"/>
                </a:cubicBezTo>
                <a:cubicBezTo>
                  <a:pt x="1002982" y="142875"/>
                  <a:pt x="1004887" y="153353"/>
                  <a:pt x="995362" y="151448"/>
                </a:cubicBezTo>
                <a:cubicBezTo>
                  <a:pt x="996315" y="155258"/>
                  <a:pt x="1002030" y="153353"/>
                  <a:pt x="1002030" y="158115"/>
                </a:cubicBezTo>
                <a:cubicBezTo>
                  <a:pt x="1002030" y="162878"/>
                  <a:pt x="998220" y="164783"/>
                  <a:pt x="998220" y="169545"/>
                </a:cubicBezTo>
                <a:cubicBezTo>
                  <a:pt x="991552" y="162878"/>
                  <a:pt x="982027" y="180975"/>
                  <a:pt x="980122" y="179070"/>
                </a:cubicBezTo>
                <a:cubicBezTo>
                  <a:pt x="978218" y="178117"/>
                  <a:pt x="973455" y="174308"/>
                  <a:pt x="973455" y="184785"/>
                </a:cubicBezTo>
                <a:cubicBezTo>
                  <a:pt x="970598" y="184785"/>
                  <a:pt x="965835" y="184785"/>
                  <a:pt x="962025" y="184785"/>
                </a:cubicBezTo>
                <a:cubicBezTo>
                  <a:pt x="957263" y="185738"/>
                  <a:pt x="959167" y="192405"/>
                  <a:pt x="959167" y="197167"/>
                </a:cubicBezTo>
                <a:cubicBezTo>
                  <a:pt x="953452" y="194310"/>
                  <a:pt x="952500" y="194310"/>
                  <a:pt x="952500" y="200978"/>
                </a:cubicBezTo>
                <a:cubicBezTo>
                  <a:pt x="945832" y="194310"/>
                  <a:pt x="943928" y="199072"/>
                  <a:pt x="937260" y="200978"/>
                </a:cubicBezTo>
                <a:cubicBezTo>
                  <a:pt x="939165" y="202883"/>
                  <a:pt x="941070" y="207645"/>
                  <a:pt x="941070" y="212408"/>
                </a:cubicBezTo>
                <a:cubicBezTo>
                  <a:pt x="932498" y="205740"/>
                  <a:pt x="935355" y="214313"/>
                  <a:pt x="930592" y="221933"/>
                </a:cubicBezTo>
                <a:cubicBezTo>
                  <a:pt x="927735" y="228600"/>
                  <a:pt x="919162" y="235267"/>
                  <a:pt x="917257" y="248602"/>
                </a:cubicBezTo>
                <a:cubicBezTo>
                  <a:pt x="910590" y="253365"/>
                  <a:pt x="907733" y="261937"/>
                  <a:pt x="902970" y="268605"/>
                </a:cubicBezTo>
                <a:cubicBezTo>
                  <a:pt x="902970" y="273368"/>
                  <a:pt x="905827" y="268605"/>
                  <a:pt x="905827" y="268605"/>
                </a:cubicBezTo>
                <a:cubicBezTo>
                  <a:pt x="909638" y="268605"/>
                  <a:pt x="907733" y="270510"/>
                  <a:pt x="909638" y="271463"/>
                </a:cubicBezTo>
                <a:cubicBezTo>
                  <a:pt x="910590" y="271463"/>
                  <a:pt x="914400" y="276225"/>
                  <a:pt x="916305" y="276225"/>
                </a:cubicBezTo>
                <a:cubicBezTo>
                  <a:pt x="917257" y="278130"/>
                  <a:pt x="921068" y="270510"/>
                  <a:pt x="927735" y="276225"/>
                </a:cubicBezTo>
                <a:cubicBezTo>
                  <a:pt x="928688" y="278130"/>
                  <a:pt x="930592" y="280035"/>
                  <a:pt x="934402" y="280035"/>
                </a:cubicBezTo>
                <a:cubicBezTo>
                  <a:pt x="934402" y="284797"/>
                  <a:pt x="934402" y="288608"/>
                  <a:pt x="934402" y="293370"/>
                </a:cubicBezTo>
                <a:cubicBezTo>
                  <a:pt x="934402" y="296228"/>
                  <a:pt x="939165" y="294322"/>
                  <a:pt x="941070" y="298133"/>
                </a:cubicBezTo>
                <a:cubicBezTo>
                  <a:pt x="942023" y="300990"/>
                  <a:pt x="946785" y="300990"/>
                  <a:pt x="945832" y="307658"/>
                </a:cubicBezTo>
                <a:cubicBezTo>
                  <a:pt x="962025" y="306705"/>
                  <a:pt x="973455" y="311468"/>
                  <a:pt x="983932" y="307658"/>
                </a:cubicBezTo>
                <a:cubicBezTo>
                  <a:pt x="984885" y="319088"/>
                  <a:pt x="998220" y="316230"/>
                  <a:pt x="1004887" y="322897"/>
                </a:cubicBezTo>
                <a:cubicBezTo>
                  <a:pt x="1006793" y="324803"/>
                  <a:pt x="1006793" y="322897"/>
                  <a:pt x="1007745" y="325755"/>
                </a:cubicBezTo>
                <a:cubicBezTo>
                  <a:pt x="1007745" y="331470"/>
                  <a:pt x="1011555" y="325755"/>
                  <a:pt x="1009650" y="325755"/>
                </a:cubicBezTo>
                <a:cubicBezTo>
                  <a:pt x="1014413" y="325755"/>
                  <a:pt x="1014413" y="331470"/>
                  <a:pt x="1016317" y="332423"/>
                </a:cubicBezTo>
                <a:cubicBezTo>
                  <a:pt x="1021080" y="334328"/>
                  <a:pt x="1027748" y="331470"/>
                  <a:pt x="1026795" y="339090"/>
                </a:cubicBezTo>
                <a:cubicBezTo>
                  <a:pt x="1042988" y="337185"/>
                  <a:pt x="1050608" y="343853"/>
                  <a:pt x="1065848" y="343853"/>
                </a:cubicBezTo>
                <a:cubicBezTo>
                  <a:pt x="1065848" y="354330"/>
                  <a:pt x="1063943" y="363855"/>
                  <a:pt x="1068705" y="368618"/>
                </a:cubicBezTo>
                <a:cubicBezTo>
                  <a:pt x="1068705" y="368618"/>
                  <a:pt x="1072515" y="373380"/>
                  <a:pt x="1072515" y="372428"/>
                </a:cubicBezTo>
                <a:cubicBezTo>
                  <a:pt x="1072515" y="375285"/>
                  <a:pt x="1068705" y="379095"/>
                  <a:pt x="1068705" y="379095"/>
                </a:cubicBezTo>
                <a:cubicBezTo>
                  <a:pt x="1070610" y="381953"/>
                  <a:pt x="1072515" y="379095"/>
                  <a:pt x="1075373" y="381953"/>
                </a:cubicBezTo>
                <a:cubicBezTo>
                  <a:pt x="1075373" y="381953"/>
                  <a:pt x="1068705" y="390525"/>
                  <a:pt x="1077277" y="386715"/>
                </a:cubicBezTo>
                <a:cubicBezTo>
                  <a:pt x="1075373" y="390525"/>
                  <a:pt x="1074420" y="391478"/>
                  <a:pt x="1075373" y="397193"/>
                </a:cubicBezTo>
                <a:cubicBezTo>
                  <a:pt x="1075373" y="400050"/>
                  <a:pt x="1077277" y="398145"/>
                  <a:pt x="1077277" y="397193"/>
                </a:cubicBezTo>
                <a:cubicBezTo>
                  <a:pt x="1082040" y="397193"/>
                  <a:pt x="1079183" y="401955"/>
                  <a:pt x="1081087" y="403860"/>
                </a:cubicBezTo>
                <a:cubicBezTo>
                  <a:pt x="1082040" y="403860"/>
                  <a:pt x="1085850" y="401955"/>
                  <a:pt x="1086803" y="403860"/>
                </a:cubicBezTo>
                <a:cubicBezTo>
                  <a:pt x="1090613" y="406718"/>
                  <a:pt x="1102043" y="406718"/>
                  <a:pt x="1111568" y="403860"/>
                </a:cubicBezTo>
                <a:cubicBezTo>
                  <a:pt x="1115378" y="390525"/>
                  <a:pt x="1115378" y="383857"/>
                  <a:pt x="1111568" y="372428"/>
                </a:cubicBezTo>
                <a:cubicBezTo>
                  <a:pt x="1113473" y="368618"/>
                  <a:pt x="1106805" y="370522"/>
                  <a:pt x="1105852" y="368618"/>
                </a:cubicBezTo>
                <a:cubicBezTo>
                  <a:pt x="1102043" y="363855"/>
                  <a:pt x="1110615" y="354330"/>
                  <a:pt x="1099185" y="357188"/>
                </a:cubicBezTo>
                <a:cubicBezTo>
                  <a:pt x="1102043" y="354330"/>
                  <a:pt x="1106805" y="354330"/>
                  <a:pt x="1105852" y="347663"/>
                </a:cubicBezTo>
                <a:cubicBezTo>
                  <a:pt x="1118235" y="350520"/>
                  <a:pt x="1117282" y="340995"/>
                  <a:pt x="1126808" y="340995"/>
                </a:cubicBezTo>
                <a:cubicBezTo>
                  <a:pt x="1131570" y="342900"/>
                  <a:pt x="1128713" y="334328"/>
                  <a:pt x="1129665" y="332423"/>
                </a:cubicBezTo>
                <a:cubicBezTo>
                  <a:pt x="1129665" y="332423"/>
                  <a:pt x="1138237" y="336233"/>
                  <a:pt x="1140143" y="332423"/>
                </a:cubicBezTo>
                <a:cubicBezTo>
                  <a:pt x="1131570" y="319088"/>
                  <a:pt x="1143000" y="306705"/>
                  <a:pt x="1136333" y="298133"/>
                </a:cubicBezTo>
                <a:cubicBezTo>
                  <a:pt x="1136333" y="294322"/>
                  <a:pt x="1131570" y="298133"/>
                  <a:pt x="1133475" y="298133"/>
                </a:cubicBezTo>
                <a:cubicBezTo>
                  <a:pt x="1128713" y="294322"/>
                  <a:pt x="1133475" y="288608"/>
                  <a:pt x="1123950" y="289560"/>
                </a:cubicBezTo>
                <a:cubicBezTo>
                  <a:pt x="1124902" y="282892"/>
                  <a:pt x="1120140" y="282892"/>
                  <a:pt x="1120140" y="276225"/>
                </a:cubicBezTo>
                <a:cubicBezTo>
                  <a:pt x="1120140" y="270510"/>
                  <a:pt x="1123950" y="266700"/>
                  <a:pt x="1129665" y="268605"/>
                </a:cubicBezTo>
                <a:cubicBezTo>
                  <a:pt x="1124902" y="264795"/>
                  <a:pt x="1133475" y="246698"/>
                  <a:pt x="1120140" y="246698"/>
                </a:cubicBezTo>
                <a:cubicBezTo>
                  <a:pt x="1123950" y="243840"/>
                  <a:pt x="1123950" y="241935"/>
                  <a:pt x="1123950" y="237172"/>
                </a:cubicBezTo>
                <a:cubicBezTo>
                  <a:pt x="1123950" y="237172"/>
                  <a:pt x="1120140" y="235267"/>
                  <a:pt x="1120140" y="234315"/>
                </a:cubicBezTo>
                <a:cubicBezTo>
                  <a:pt x="1122045" y="234315"/>
                  <a:pt x="1124902" y="234315"/>
                  <a:pt x="1123950" y="230505"/>
                </a:cubicBezTo>
                <a:cubicBezTo>
                  <a:pt x="1123950" y="228600"/>
                  <a:pt x="1120140" y="227647"/>
                  <a:pt x="1120140" y="225742"/>
                </a:cubicBezTo>
                <a:cubicBezTo>
                  <a:pt x="1120140" y="220980"/>
                  <a:pt x="1126808" y="214313"/>
                  <a:pt x="1120140" y="212408"/>
                </a:cubicBezTo>
                <a:cubicBezTo>
                  <a:pt x="1122045" y="207645"/>
                  <a:pt x="1146810" y="205740"/>
                  <a:pt x="1143000" y="215265"/>
                </a:cubicBezTo>
                <a:cubicBezTo>
                  <a:pt x="1154430" y="215265"/>
                  <a:pt x="1171575" y="219075"/>
                  <a:pt x="1176338" y="209550"/>
                </a:cubicBezTo>
                <a:cubicBezTo>
                  <a:pt x="1183005" y="217170"/>
                  <a:pt x="1199198" y="217170"/>
                  <a:pt x="1197293" y="234315"/>
                </a:cubicBezTo>
                <a:cubicBezTo>
                  <a:pt x="1205865" y="234315"/>
                  <a:pt x="1214438" y="234315"/>
                  <a:pt x="1222058" y="234315"/>
                </a:cubicBezTo>
                <a:cubicBezTo>
                  <a:pt x="1221105" y="239078"/>
                  <a:pt x="1223962" y="240030"/>
                  <a:pt x="1228725" y="240030"/>
                </a:cubicBezTo>
                <a:cubicBezTo>
                  <a:pt x="1228725" y="246698"/>
                  <a:pt x="1227773" y="252412"/>
                  <a:pt x="1228725" y="258128"/>
                </a:cubicBezTo>
                <a:cubicBezTo>
                  <a:pt x="1228725" y="264795"/>
                  <a:pt x="1237298" y="271463"/>
                  <a:pt x="1232535" y="273368"/>
                </a:cubicBezTo>
                <a:cubicBezTo>
                  <a:pt x="1232535" y="278130"/>
                  <a:pt x="1237298" y="276225"/>
                  <a:pt x="1240155" y="276225"/>
                </a:cubicBezTo>
                <a:cubicBezTo>
                  <a:pt x="1239202" y="286703"/>
                  <a:pt x="1251585" y="281940"/>
                  <a:pt x="1243965" y="289560"/>
                </a:cubicBezTo>
                <a:cubicBezTo>
                  <a:pt x="1257300" y="291465"/>
                  <a:pt x="1260158" y="284797"/>
                  <a:pt x="1271588" y="286703"/>
                </a:cubicBezTo>
                <a:cubicBezTo>
                  <a:pt x="1271588" y="282892"/>
                  <a:pt x="1269683" y="281940"/>
                  <a:pt x="1268730" y="280035"/>
                </a:cubicBezTo>
                <a:cubicBezTo>
                  <a:pt x="1269683" y="273368"/>
                  <a:pt x="1273493" y="273368"/>
                  <a:pt x="1278255" y="276225"/>
                </a:cubicBezTo>
                <a:cubicBezTo>
                  <a:pt x="1273493" y="266700"/>
                  <a:pt x="1284923" y="268605"/>
                  <a:pt x="1286828" y="264795"/>
                </a:cubicBezTo>
                <a:cubicBezTo>
                  <a:pt x="1287780" y="261937"/>
                  <a:pt x="1283017" y="261937"/>
                  <a:pt x="1283017" y="261937"/>
                </a:cubicBezTo>
                <a:cubicBezTo>
                  <a:pt x="1283017" y="258128"/>
                  <a:pt x="1289685" y="257175"/>
                  <a:pt x="1296352" y="255270"/>
                </a:cubicBezTo>
                <a:cubicBezTo>
                  <a:pt x="1289685" y="261937"/>
                  <a:pt x="1294448" y="261937"/>
                  <a:pt x="1301115" y="271463"/>
                </a:cubicBezTo>
                <a:cubicBezTo>
                  <a:pt x="1306830" y="275273"/>
                  <a:pt x="1309687" y="282892"/>
                  <a:pt x="1321117" y="282892"/>
                </a:cubicBezTo>
                <a:cubicBezTo>
                  <a:pt x="1319213" y="286703"/>
                  <a:pt x="1314450" y="284797"/>
                  <a:pt x="1314450" y="289560"/>
                </a:cubicBezTo>
                <a:cubicBezTo>
                  <a:pt x="1316355" y="293370"/>
                  <a:pt x="1321117" y="293370"/>
                  <a:pt x="1321117" y="298133"/>
                </a:cubicBezTo>
                <a:cubicBezTo>
                  <a:pt x="1324927" y="300038"/>
                  <a:pt x="1323023" y="293370"/>
                  <a:pt x="1324927" y="293370"/>
                </a:cubicBezTo>
                <a:cubicBezTo>
                  <a:pt x="1330643" y="289560"/>
                  <a:pt x="1321117" y="304800"/>
                  <a:pt x="1332548" y="300990"/>
                </a:cubicBezTo>
                <a:cubicBezTo>
                  <a:pt x="1327785" y="309562"/>
                  <a:pt x="1334452" y="313372"/>
                  <a:pt x="1325880" y="319088"/>
                </a:cubicBezTo>
                <a:cubicBezTo>
                  <a:pt x="1327785" y="325755"/>
                  <a:pt x="1336358" y="322897"/>
                  <a:pt x="1339215" y="325755"/>
                </a:cubicBezTo>
                <a:cubicBezTo>
                  <a:pt x="1339215" y="327660"/>
                  <a:pt x="1334452" y="331470"/>
                  <a:pt x="1336358" y="332423"/>
                </a:cubicBezTo>
                <a:cubicBezTo>
                  <a:pt x="1337310" y="334328"/>
                  <a:pt x="1343025" y="334328"/>
                  <a:pt x="1345883" y="336233"/>
                </a:cubicBezTo>
                <a:cubicBezTo>
                  <a:pt x="1347788" y="336233"/>
                  <a:pt x="1348740" y="340995"/>
                  <a:pt x="1350645" y="340995"/>
                </a:cubicBezTo>
                <a:cubicBezTo>
                  <a:pt x="1355408" y="343853"/>
                  <a:pt x="1362075" y="345757"/>
                  <a:pt x="1367790" y="350520"/>
                </a:cubicBezTo>
                <a:cubicBezTo>
                  <a:pt x="1370648" y="352425"/>
                  <a:pt x="1373505" y="339090"/>
                  <a:pt x="1375410" y="347663"/>
                </a:cubicBezTo>
                <a:cubicBezTo>
                  <a:pt x="1375410" y="355282"/>
                  <a:pt x="1368742" y="355282"/>
                  <a:pt x="1361123" y="357188"/>
                </a:cubicBezTo>
                <a:cubicBezTo>
                  <a:pt x="1365885" y="361950"/>
                  <a:pt x="1375410" y="365760"/>
                  <a:pt x="1385888" y="365760"/>
                </a:cubicBezTo>
                <a:cubicBezTo>
                  <a:pt x="1383983" y="370522"/>
                  <a:pt x="1386840" y="372428"/>
                  <a:pt x="1391602" y="372428"/>
                </a:cubicBezTo>
                <a:cubicBezTo>
                  <a:pt x="1390650" y="379095"/>
                  <a:pt x="1391602" y="381953"/>
                  <a:pt x="1397317" y="381953"/>
                </a:cubicBezTo>
                <a:cubicBezTo>
                  <a:pt x="1395412" y="385763"/>
                  <a:pt x="1393508" y="390525"/>
                  <a:pt x="1393508" y="397193"/>
                </a:cubicBezTo>
                <a:cubicBezTo>
                  <a:pt x="1388745" y="398145"/>
                  <a:pt x="1382077" y="398145"/>
                  <a:pt x="1375410" y="403860"/>
                </a:cubicBezTo>
                <a:cubicBezTo>
                  <a:pt x="1373505" y="403860"/>
                  <a:pt x="1375410" y="404813"/>
                  <a:pt x="1372553" y="406718"/>
                </a:cubicBezTo>
                <a:cubicBezTo>
                  <a:pt x="1368742" y="406718"/>
                  <a:pt x="1367790" y="406718"/>
                  <a:pt x="1367790" y="408622"/>
                </a:cubicBezTo>
                <a:cubicBezTo>
                  <a:pt x="1365885" y="415290"/>
                  <a:pt x="1359218" y="410528"/>
                  <a:pt x="1361123" y="408622"/>
                </a:cubicBezTo>
                <a:cubicBezTo>
                  <a:pt x="1359218" y="410528"/>
                  <a:pt x="1355408" y="413385"/>
                  <a:pt x="1354455" y="415290"/>
                </a:cubicBezTo>
                <a:cubicBezTo>
                  <a:pt x="1354455" y="416243"/>
                  <a:pt x="1352550" y="422910"/>
                  <a:pt x="1350645" y="424815"/>
                </a:cubicBezTo>
                <a:cubicBezTo>
                  <a:pt x="1348740" y="426720"/>
                  <a:pt x="1337310" y="422910"/>
                  <a:pt x="1345883" y="428625"/>
                </a:cubicBezTo>
                <a:cubicBezTo>
                  <a:pt x="1341120" y="433388"/>
                  <a:pt x="1330643" y="429578"/>
                  <a:pt x="1325880" y="429578"/>
                </a:cubicBezTo>
                <a:cubicBezTo>
                  <a:pt x="1319213" y="431482"/>
                  <a:pt x="1314450" y="431482"/>
                  <a:pt x="1307783" y="429578"/>
                </a:cubicBezTo>
                <a:cubicBezTo>
                  <a:pt x="1303020" y="429578"/>
                  <a:pt x="1303020" y="428625"/>
                  <a:pt x="1300163" y="428625"/>
                </a:cubicBezTo>
                <a:cubicBezTo>
                  <a:pt x="1284923" y="424815"/>
                  <a:pt x="1271588" y="428625"/>
                  <a:pt x="1258253" y="429578"/>
                </a:cubicBezTo>
                <a:cubicBezTo>
                  <a:pt x="1248727" y="434340"/>
                  <a:pt x="1245870" y="446723"/>
                  <a:pt x="1232535" y="449580"/>
                </a:cubicBezTo>
                <a:cubicBezTo>
                  <a:pt x="1239202" y="456247"/>
                  <a:pt x="1225867" y="456247"/>
                  <a:pt x="1222058" y="461010"/>
                </a:cubicBezTo>
                <a:cubicBezTo>
                  <a:pt x="1223962" y="464820"/>
                  <a:pt x="1225867" y="465772"/>
                  <a:pt x="1225867" y="470535"/>
                </a:cubicBezTo>
                <a:cubicBezTo>
                  <a:pt x="1230630" y="467678"/>
                  <a:pt x="1230630" y="461010"/>
                  <a:pt x="1233488" y="458152"/>
                </a:cubicBezTo>
                <a:cubicBezTo>
                  <a:pt x="1237298" y="456247"/>
                  <a:pt x="1246823" y="458152"/>
                  <a:pt x="1246823" y="451485"/>
                </a:cubicBezTo>
                <a:cubicBezTo>
                  <a:pt x="1246823" y="441007"/>
                  <a:pt x="1251585" y="459105"/>
                  <a:pt x="1253490" y="446723"/>
                </a:cubicBezTo>
                <a:cubicBezTo>
                  <a:pt x="1257300" y="442913"/>
                  <a:pt x="1258253" y="449580"/>
                  <a:pt x="1258253" y="449580"/>
                </a:cubicBezTo>
                <a:cubicBezTo>
                  <a:pt x="1262063" y="447675"/>
                  <a:pt x="1260158" y="442913"/>
                  <a:pt x="1262063" y="442913"/>
                </a:cubicBezTo>
                <a:cubicBezTo>
                  <a:pt x="1268730" y="441007"/>
                  <a:pt x="1273493" y="442913"/>
                  <a:pt x="1283017" y="442913"/>
                </a:cubicBezTo>
                <a:cubicBezTo>
                  <a:pt x="1284923" y="446723"/>
                  <a:pt x="1286828" y="444818"/>
                  <a:pt x="1286828" y="442913"/>
                </a:cubicBezTo>
                <a:cubicBezTo>
                  <a:pt x="1291590" y="441007"/>
                  <a:pt x="1291590" y="459105"/>
                  <a:pt x="1283017" y="454343"/>
                </a:cubicBezTo>
                <a:cubicBezTo>
                  <a:pt x="1291590" y="462915"/>
                  <a:pt x="1278255" y="464820"/>
                  <a:pt x="1280160" y="476250"/>
                </a:cubicBezTo>
                <a:cubicBezTo>
                  <a:pt x="1282065" y="479108"/>
                  <a:pt x="1283017" y="481012"/>
                  <a:pt x="1283017" y="485775"/>
                </a:cubicBezTo>
                <a:cubicBezTo>
                  <a:pt x="1286828" y="483870"/>
                  <a:pt x="1289685" y="482917"/>
                  <a:pt x="1289685" y="485775"/>
                </a:cubicBezTo>
                <a:cubicBezTo>
                  <a:pt x="1289685" y="489585"/>
                  <a:pt x="1293495" y="487680"/>
                  <a:pt x="1296352" y="489585"/>
                </a:cubicBezTo>
                <a:cubicBezTo>
                  <a:pt x="1298258" y="489585"/>
                  <a:pt x="1301115" y="494347"/>
                  <a:pt x="1301115" y="495300"/>
                </a:cubicBezTo>
                <a:cubicBezTo>
                  <a:pt x="1303020" y="495300"/>
                  <a:pt x="1306830" y="494347"/>
                  <a:pt x="1307783" y="495300"/>
                </a:cubicBezTo>
                <a:cubicBezTo>
                  <a:pt x="1309687" y="495300"/>
                  <a:pt x="1311592" y="497205"/>
                  <a:pt x="1311592" y="497205"/>
                </a:cubicBezTo>
                <a:cubicBezTo>
                  <a:pt x="1316355" y="499110"/>
                  <a:pt x="1319213" y="490537"/>
                  <a:pt x="1324927" y="497205"/>
                </a:cubicBezTo>
                <a:cubicBezTo>
                  <a:pt x="1327785" y="499110"/>
                  <a:pt x="1324927" y="492443"/>
                  <a:pt x="1325880" y="492443"/>
                </a:cubicBezTo>
                <a:cubicBezTo>
                  <a:pt x="1327785" y="490537"/>
                  <a:pt x="1332548" y="492443"/>
                  <a:pt x="1332548" y="492443"/>
                </a:cubicBezTo>
                <a:cubicBezTo>
                  <a:pt x="1334452" y="489585"/>
                  <a:pt x="1330643" y="485775"/>
                  <a:pt x="1332548" y="482917"/>
                </a:cubicBezTo>
                <a:cubicBezTo>
                  <a:pt x="1337310" y="481012"/>
                  <a:pt x="1339215" y="485775"/>
                  <a:pt x="1339215" y="489585"/>
                </a:cubicBezTo>
                <a:cubicBezTo>
                  <a:pt x="1341120" y="494347"/>
                  <a:pt x="1348740" y="490537"/>
                  <a:pt x="1345883" y="501015"/>
                </a:cubicBezTo>
                <a:cubicBezTo>
                  <a:pt x="1341120" y="501968"/>
                  <a:pt x="1339215" y="497205"/>
                  <a:pt x="1336358" y="497205"/>
                </a:cubicBezTo>
                <a:cubicBezTo>
                  <a:pt x="1330643" y="499110"/>
                  <a:pt x="1330643" y="505778"/>
                  <a:pt x="1325880" y="507683"/>
                </a:cubicBezTo>
                <a:cubicBezTo>
                  <a:pt x="1324927" y="508635"/>
                  <a:pt x="1319213" y="507683"/>
                  <a:pt x="1318260" y="507683"/>
                </a:cubicBezTo>
                <a:cubicBezTo>
                  <a:pt x="1311592" y="508635"/>
                  <a:pt x="1312545" y="515302"/>
                  <a:pt x="1301115" y="513397"/>
                </a:cubicBezTo>
                <a:cubicBezTo>
                  <a:pt x="1296352" y="512445"/>
                  <a:pt x="1298258" y="520065"/>
                  <a:pt x="1296352" y="521970"/>
                </a:cubicBezTo>
                <a:cubicBezTo>
                  <a:pt x="1294448" y="523875"/>
                  <a:pt x="1291590" y="520065"/>
                  <a:pt x="1293495" y="519112"/>
                </a:cubicBezTo>
                <a:cubicBezTo>
                  <a:pt x="1286828" y="523875"/>
                  <a:pt x="1287780" y="530543"/>
                  <a:pt x="1278255" y="528638"/>
                </a:cubicBezTo>
                <a:cubicBezTo>
                  <a:pt x="1283017" y="521970"/>
                  <a:pt x="1276350" y="525780"/>
                  <a:pt x="1278255" y="517207"/>
                </a:cubicBezTo>
                <a:cubicBezTo>
                  <a:pt x="1283017" y="513397"/>
                  <a:pt x="1286828" y="507683"/>
                  <a:pt x="1293495" y="513397"/>
                </a:cubicBezTo>
                <a:cubicBezTo>
                  <a:pt x="1294448" y="503873"/>
                  <a:pt x="1287780" y="503873"/>
                  <a:pt x="1283017" y="501015"/>
                </a:cubicBezTo>
                <a:cubicBezTo>
                  <a:pt x="1276350" y="499110"/>
                  <a:pt x="1271588" y="510540"/>
                  <a:pt x="1264920" y="510540"/>
                </a:cubicBezTo>
                <a:cubicBezTo>
                  <a:pt x="1264920" y="510540"/>
                  <a:pt x="1257300" y="512445"/>
                  <a:pt x="1255395" y="513397"/>
                </a:cubicBezTo>
                <a:cubicBezTo>
                  <a:pt x="1253490" y="515302"/>
                  <a:pt x="1253490" y="515302"/>
                  <a:pt x="1253490" y="519112"/>
                </a:cubicBezTo>
                <a:cubicBezTo>
                  <a:pt x="1235392" y="517207"/>
                  <a:pt x="1237298" y="528638"/>
                  <a:pt x="1222058" y="521970"/>
                </a:cubicBezTo>
                <a:cubicBezTo>
                  <a:pt x="1227773" y="526732"/>
                  <a:pt x="1230630" y="528638"/>
                  <a:pt x="1215390" y="528638"/>
                </a:cubicBezTo>
                <a:cubicBezTo>
                  <a:pt x="1208723" y="533400"/>
                  <a:pt x="1207770" y="549593"/>
                  <a:pt x="1215390" y="553403"/>
                </a:cubicBezTo>
                <a:cubicBezTo>
                  <a:pt x="1215390" y="560070"/>
                  <a:pt x="1207770" y="556260"/>
                  <a:pt x="1210627" y="564833"/>
                </a:cubicBezTo>
                <a:cubicBezTo>
                  <a:pt x="1207770" y="566738"/>
                  <a:pt x="1203960" y="564833"/>
                  <a:pt x="1201103" y="564833"/>
                </a:cubicBezTo>
                <a:cubicBezTo>
                  <a:pt x="1197293" y="566738"/>
                  <a:pt x="1197293" y="569595"/>
                  <a:pt x="1194435" y="571500"/>
                </a:cubicBezTo>
                <a:cubicBezTo>
                  <a:pt x="1189673" y="574357"/>
                  <a:pt x="1181100" y="573405"/>
                  <a:pt x="1176338" y="578168"/>
                </a:cubicBezTo>
                <a:cubicBezTo>
                  <a:pt x="1174432" y="580072"/>
                  <a:pt x="1171575" y="581025"/>
                  <a:pt x="1169670" y="584835"/>
                </a:cubicBezTo>
                <a:cubicBezTo>
                  <a:pt x="1166812" y="587693"/>
                  <a:pt x="1166812" y="594360"/>
                  <a:pt x="1161098" y="599123"/>
                </a:cubicBezTo>
                <a:cubicBezTo>
                  <a:pt x="1158240" y="602932"/>
                  <a:pt x="1151573" y="602932"/>
                  <a:pt x="1154430" y="614363"/>
                </a:cubicBezTo>
                <a:cubicBezTo>
                  <a:pt x="1147763" y="614363"/>
                  <a:pt x="1147763" y="605790"/>
                  <a:pt x="1143000" y="605790"/>
                </a:cubicBezTo>
                <a:cubicBezTo>
                  <a:pt x="1140143" y="605790"/>
                  <a:pt x="1140143" y="610552"/>
                  <a:pt x="1136333" y="610552"/>
                </a:cubicBezTo>
                <a:cubicBezTo>
                  <a:pt x="1147763" y="623888"/>
                  <a:pt x="1146810" y="634365"/>
                  <a:pt x="1147763" y="652463"/>
                </a:cubicBezTo>
                <a:cubicBezTo>
                  <a:pt x="1142048" y="648652"/>
                  <a:pt x="1144905" y="655320"/>
                  <a:pt x="1143000" y="657225"/>
                </a:cubicBezTo>
                <a:cubicBezTo>
                  <a:pt x="1142048" y="659130"/>
                  <a:pt x="1136333" y="657225"/>
                  <a:pt x="1136333" y="657225"/>
                </a:cubicBezTo>
                <a:cubicBezTo>
                  <a:pt x="1133475" y="660082"/>
                  <a:pt x="1133475" y="661987"/>
                  <a:pt x="1129665" y="663893"/>
                </a:cubicBezTo>
                <a:cubicBezTo>
                  <a:pt x="1126808" y="666750"/>
                  <a:pt x="1123950" y="671513"/>
                  <a:pt x="1120140" y="673418"/>
                </a:cubicBezTo>
                <a:cubicBezTo>
                  <a:pt x="1117282" y="675323"/>
                  <a:pt x="1111568" y="671513"/>
                  <a:pt x="1108710" y="677227"/>
                </a:cubicBezTo>
                <a:cubicBezTo>
                  <a:pt x="1102043" y="678180"/>
                  <a:pt x="1099185" y="684848"/>
                  <a:pt x="1097280" y="691515"/>
                </a:cubicBezTo>
                <a:cubicBezTo>
                  <a:pt x="1088707" y="691515"/>
                  <a:pt x="1090613" y="701993"/>
                  <a:pt x="1081087" y="700088"/>
                </a:cubicBezTo>
                <a:cubicBezTo>
                  <a:pt x="1083945" y="711518"/>
                  <a:pt x="1074420" y="734377"/>
                  <a:pt x="1086803" y="734377"/>
                </a:cubicBezTo>
                <a:cubicBezTo>
                  <a:pt x="1081087" y="745807"/>
                  <a:pt x="1092518" y="745807"/>
                  <a:pt x="1090613" y="762952"/>
                </a:cubicBezTo>
                <a:cubicBezTo>
                  <a:pt x="1090613" y="765810"/>
                  <a:pt x="1093470" y="763905"/>
                  <a:pt x="1097280" y="765810"/>
                </a:cubicBezTo>
                <a:cubicBezTo>
                  <a:pt x="1092518" y="774382"/>
                  <a:pt x="1097280" y="774382"/>
                  <a:pt x="1097280" y="786765"/>
                </a:cubicBezTo>
                <a:cubicBezTo>
                  <a:pt x="1090613" y="786765"/>
                  <a:pt x="1085850" y="788670"/>
                  <a:pt x="1083945" y="792480"/>
                </a:cubicBezTo>
                <a:cubicBezTo>
                  <a:pt x="1079183" y="792480"/>
                  <a:pt x="1082040" y="786765"/>
                  <a:pt x="1081087" y="783907"/>
                </a:cubicBezTo>
                <a:cubicBezTo>
                  <a:pt x="1079183" y="781050"/>
                  <a:pt x="1074420" y="782002"/>
                  <a:pt x="1072515" y="781050"/>
                </a:cubicBezTo>
                <a:cubicBezTo>
                  <a:pt x="1070610" y="779145"/>
                  <a:pt x="1072515" y="772478"/>
                  <a:pt x="1065848" y="774382"/>
                </a:cubicBezTo>
                <a:cubicBezTo>
                  <a:pt x="1067752" y="767715"/>
                  <a:pt x="1070610" y="761048"/>
                  <a:pt x="1059180" y="759143"/>
                </a:cubicBezTo>
                <a:cubicBezTo>
                  <a:pt x="1063943" y="743903"/>
                  <a:pt x="1057275" y="745807"/>
                  <a:pt x="1056323" y="731520"/>
                </a:cubicBezTo>
                <a:cubicBezTo>
                  <a:pt x="1054418" y="731520"/>
                  <a:pt x="1052512" y="734377"/>
                  <a:pt x="1050608" y="734377"/>
                </a:cubicBezTo>
                <a:cubicBezTo>
                  <a:pt x="1050608" y="732473"/>
                  <a:pt x="1050608" y="729615"/>
                  <a:pt x="1050608" y="727710"/>
                </a:cubicBezTo>
                <a:cubicBezTo>
                  <a:pt x="1045845" y="729615"/>
                  <a:pt x="1029653" y="732473"/>
                  <a:pt x="1026795" y="727710"/>
                </a:cubicBezTo>
                <a:cubicBezTo>
                  <a:pt x="1022985" y="725805"/>
                  <a:pt x="1022985" y="722948"/>
                  <a:pt x="1020127" y="722948"/>
                </a:cubicBezTo>
                <a:cubicBezTo>
                  <a:pt x="1018223" y="721043"/>
                  <a:pt x="1013460" y="725805"/>
                  <a:pt x="1007745" y="724852"/>
                </a:cubicBezTo>
                <a:cubicBezTo>
                  <a:pt x="1007745" y="724852"/>
                  <a:pt x="1020127" y="714375"/>
                  <a:pt x="1007745" y="720090"/>
                </a:cubicBezTo>
                <a:cubicBezTo>
                  <a:pt x="1006793" y="720090"/>
                  <a:pt x="1007745" y="721043"/>
                  <a:pt x="1004887" y="722948"/>
                </a:cubicBezTo>
                <a:cubicBezTo>
                  <a:pt x="996315" y="722948"/>
                  <a:pt x="983932" y="722948"/>
                  <a:pt x="977265" y="720090"/>
                </a:cubicBezTo>
                <a:cubicBezTo>
                  <a:pt x="970598" y="718185"/>
                  <a:pt x="975360" y="729615"/>
                  <a:pt x="973455" y="734377"/>
                </a:cubicBezTo>
                <a:cubicBezTo>
                  <a:pt x="957263" y="731520"/>
                  <a:pt x="937260" y="731520"/>
                  <a:pt x="917257" y="727710"/>
                </a:cubicBezTo>
                <a:cubicBezTo>
                  <a:pt x="916305" y="729615"/>
                  <a:pt x="916305" y="731520"/>
                  <a:pt x="912495" y="731520"/>
                </a:cubicBezTo>
                <a:cubicBezTo>
                  <a:pt x="909638" y="732473"/>
                  <a:pt x="909638" y="738188"/>
                  <a:pt x="905827" y="738188"/>
                </a:cubicBezTo>
                <a:cubicBezTo>
                  <a:pt x="902970" y="738188"/>
                  <a:pt x="904875" y="741045"/>
                  <a:pt x="902970" y="743903"/>
                </a:cubicBezTo>
                <a:cubicBezTo>
                  <a:pt x="899160" y="743903"/>
                  <a:pt x="894398" y="742950"/>
                  <a:pt x="891540" y="743903"/>
                </a:cubicBezTo>
                <a:cubicBezTo>
                  <a:pt x="887730" y="743903"/>
                  <a:pt x="887730" y="750570"/>
                  <a:pt x="881063" y="749618"/>
                </a:cubicBezTo>
                <a:cubicBezTo>
                  <a:pt x="882968" y="756285"/>
                  <a:pt x="878205" y="770573"/>
                  <a:pt x="884873" y="770573"/>
                </a:cubicBezTo>
                <a:cubicBezTo>
                  <a:pt x="881063" y="775335"/>
                  <a:pt x="880110" y="781050"/>
                  <a:pt x="874395" y="783907"/>
                </a:cubicBezTo>
                <a:cubicBezTo>
                  <a:pt x="876300" y="792480"/>
                  <a:pt x="874395" y="800100"/>
                  <a:pt x="874395" y="808673"/>
                </a:cubicBezTo>
                <a:cubicBezTo>
                  <a:pt x="876300" y="811530"/>
                  <a:pt x="878205" y="813435"/>
                  <a:pt x="878205" y="817245"/>
                </a:cubicBezTo>
                <a:cubicBezTo>
                  <a:pt x="878205" y="824865"/>
                  <a:pt x="881063" y="833437"/>
                  <a:pt x="874395" y="838200"/>
                </a:cubicBezTo>
                <a:cubicBezTo>
                  <a:pt x="874395" y="842963"/>
                  <a:pt x="882968" y="840105"/>
                  <a:pt x="884873" y="841057"/>
                </a:cubicBezTo>
                <a:cubicBezTo>
                  <a:pt x="884873" y="842963"/>
                  <a:pt x="881063" y="846773"/>
                  <a:pt x="881063" y="847725"/>
                </a:cubicBezTo>
                <a:cubicBezTo>
                  <a:pt x="881063" y="846773"/>
                  <a:pt x="884873" y="851535"/>
                  <a:pt x="884873" y="851535"/>
                </a:cubicBezTo>
                <a:cubicBezTo>
                  <a:pt x="885825" y="854393"/>
                  <a:pt x="889635" y="851535"/>
                  <a:pt x="891540" y="854393"/>
                </a:cubicBezTo>
                <a:cubicBezTo>
                  <a:pt x="891540" y="854393"/>
                  <a:pt x="889635" y="860107"/>
                  <a:pt x="891540" y="860107"/>
                </a:cubicBezTo>
                <a:cubicBezTo>
                  <a:pt x="891540" y="861060"/>
                  <a:pt x="892493" y="860107"/>
                  <a:pt x="894398" y="860107"/>
                </a:cubicBezTo>
                <a:cubicBezTo>
                  <a:pt x="894398" y="861060"/>
                  <a:pt x="892493" y="865823"/>
                  <a:pt x="894398" y="865823"/>
                </a:cubicBezTo>
                <a:cubicBezTo>
                  <a:pt x="896302" y="867727"/>
                  <a:pt x="902970" y="872490"/>
                  <a:pt x="902970" y="879158"/>
                </a:cubicBezTo>
                <a:cubicBezTo>
                  <a:pt x="927735" y="881063"/>
                  <a:pt x="941070" y="874395"/>
                  <a:pt x="952500" y="879158"/>
                </a:cubicBezTo>
                <a:cubicBezTo>
                  <a:pt x="955357" y="878205"/>
                  <a:pt x="955357" y="874395"/>
                  <a:pt x="959167" y="872490"/>
                </a:cubicBezTo>
                <a:cubicBezTo>
                  <a:pt x="960120" y="869632"/>
                  <a:pt x="965835" y="864870"/>
                  <a:pt x="966787" y="858203"/>
                </a:cubicBezTo>
                <a:cubicBezTo>
                  <a:pt x="968693" y="854393"/>
                  <a:pt x="971550" y="851535"/>
                  <a:pt x="966787" y="851535"/>
                </a:cubicBezTo>
                <a:cubicBezTo>
                  <a:pt x="975360" y="841057"/>
                  <a:pt x="996315" y="835343"/>
                  <a:pt x="1013460" y="841057"/>
                </a:cubicBezTo>
                <a:cubicBezTo>
                  <a:pt x="1006793" y="849630"/>
                  <a:pt x="1004887" y="861060"/>
                  <a:pt x="998220" y="869632"/>
                </a:cubicBezTo>
                <a:cubicBezTo>
                  <a:pt x="995362" y="878205"/>
                  <a:pt x="1002982" y="878205"/>
                  <a:pt x="1002030" y="883920"/>
                </a:cubicBezTo>
                <a:cubicBezTo>
                  <a:pt x="995362" y="885825"/>
                  <a:pt x="991552" y="892493"/>
                  <a:pt x="988695" y="901065"/>
                </a:cubicBezTo>
                <a:cubicBezTo>
                  <a:pt x="988695" y="902018"/>
                  <a:pt x="988695" y="903923"/>
                  <a:pt x="984885" y="902018"/>
                </a:cubicBezTo>
                <a:cubicBezTo>
                  <a:pt x="984885" y="910590"/>
                  <a:pt x="1000125" y="901065"/>
                  <a:pt x="995362" y="912495"/>
                </a:cubicBezTo>
                <a:cubicBezTo>
                  <a:pt x="1002030" y="912495"/>
                  <a:pt x="1004887" y="907733"/>
                  <a:pt x="1013460" y="908685"/>
                </a:cubicBezTo>
                <a:cubicBezTo>
                  <a:pt x="1011555" y="915353"/>
                  <a:pt x="1020127" y="914400"/>
                  <a:pt x="1020127" y="919162"/>
                </a:cubicBezTo>
                <a:cubicBezTo>
                  <a:pt x="1036320" y="912495"/>
                  <a:pt x="1038225" y="923925"/>
                  <a:pt x="1056323" y="922020"/>
                </a:cubicBezTo>
                <a:cubicBezTo>
                  <a:pt x="1049655" y="928688"/>
                  <a:pt x="1061085" y="939165"/>
                  <a:pt x="1050608" y="943928"/>
                </a:cubicBezTo>
                <a:cubicBezTo>
                  <a:pt x="1056323" y="950595"/>
                  <a:pt x="1052512" y="968693"/>
                  <a:pt x="1050608" y="976312"/>
                </a:cubicBezTo>
                <a:cubicBezTo>
                  <a:pt x="1050608" y="981075"/>
                  <a:pt x="1056323" y="982980"/>
                  <a:pt x="1062990" y="982980"/>
                </a:cubicBezTo>
                <a:cubicBezTo>
                  <a:pt x="1061085" y="989648"/>
                  <a:pt x="1068705" y="987742"/>
                  <a:pt x="1068705" y="993458"/>
                </a:cubicBezTo>
                <a:cubicBezTo>
                  <a:pt x="1068705" y="996315"/>
                  <a:pt x="1079183" y="993458"/>
                  <a:pt x="1077277" y="998220"/>
                </a:cubicBezTo>
                <a:cubicBezTo>
                  <a:pt x="1088707" y="989648"/>
                  <a:pt x="1106805" y="999173"/>
                  <a:pt x="1115378" y="994410"/>
                </a:cubicBezTo>
                <a:cubicBezTo>
                  <a:pt x="1115378" y="998220"/>
                  <a:pt x="1115378" y="999173"/>
                  <a:pt x="1115378" y="1001078"/>
                </a:cubicBezTo>
                <a:cubicBezTo>
                  <a:pt x="1120140" y="1001078"/>
                  <a:pt x="1129665" y="994410"/>
                  <a:pt x="1129665" y="1004887"/>
                </a:cubicBezTo>
                <a:cubicBezTo>
                  <a:pt x="1133475" y="1002982"/>
                  <a:pt x="1135380" y="1001078"/>
                  <a:pt x="1140143" y="1001078"/>
                </a:cubicBezTo>
                <a:cubicBezTo>
                  <a:pt x="1142048" y="999173"/>
                  <a:pt x="1143000" y="998220"/>
                  <a:pt x="1144905" y="994410"/>
                </a:cubicBezTo>
                <a:cubicBezTo>
                  <a:pt x="1146810" y="993458"/>
                  <a:pt x="1147763" y="996315"/>
                  <a:pt x="1147763" y="993458"/>
                </a:cubicBezTo>
                <a:cubicBezTo>
                  <a:pt x="1147763" y="987742"/>
                  <a:pt x="1153477" y="994410"/>
                  <a:pt x="1154430" y="989648"/>
                </a:cubicBezTo>
                <a:cubicBezTo>
                  <a:pt x="1154430" y="987742"/>
                  <a:pt x="1154430" y="982980"/>
                  <a:pt x="1154430" y="982980"/>
                </a:cubicBezTo>
                <a:cubicBezTo>
                  <a:pt x="1156335" y="981075"/>
                  <a:pt x="1158240" y="986790"/>
                  <a:pt x="1158240" y="986790"/>
                </a:cubicBezTo>
                <a:cubicBezTo>
                  <a:pt x="1160145" y="984885"/>
                  <a:pt x="1161098" y="981075"/>
                  <a:pt x="1164908" y="980122"/>
                </a:cubicBezTo>
                <a:cubicBezTo>
                  <a:pt x="1166812" y="978218"/>
                  <a:pt x="1171575" y="975360"/>
                  <a:pt x="1176338" y="969645"/>
                </a:cubicBezTo>
                <a:cubicBezTo>
                  <a:pt x="1178243" y="969645"/>
                  <a:pt x="1179195" y="968693"/>
                  <a:pt x="1179195" y="964883"/>
                </a:cubicBezTo>
                <a:cubicBezTo>
                  <a:pt x="1183005" y="968693"/>
                  <a:pt x="1214438" y="969645"/>
                  <a:pt x="1197293" y="973455"/>
                </a:cubicBezTo>
                <a:cubicBezTo>
                  <a:pt x="1199198" y="978218"/>
                  <a:pt x="1205865" y="976312"/>
                  <a:pt x="1210627" y="976312"/>
                </a:cubicBezTo>
                <a:cubicBezTo>
                  <a:pt x="1212533" y="976312"/>
                  <a:pt x="1212533" y="973455"/>
                  <a:pt x="1212533" y="969645"/>
                </a:cubicBezTo>
                <a:cubicBezTo>
                  <a:pt x="1221105" y="969645"/>
                  <a:pt x="1228725" y="969645"/>
                  <a:pt x="1237298" y="969645"/>
                </a:cubicBezTo>
                <a:cubicBezTo>
                  <a:pt x="1233488" y="980122"/>
                  <a:pt x="1250633" y="976312"/>
                  <a:pt x="1258253" y="980122"/>
                </a:cubicBezTo>
                <a:cubicBezTo>
                  <a:pt x="1260158" y="980122"/>
                  <a:pt x="1258253" y="982980"/>
                  <a:pt x="1262063" y="982980"/>
                </a:cubicBezTo>
                <a:cubicBezTo>
                  <a:pt x="1264920" y="982980"/>
                  <a:pt x="1264920" y="986790"/>
                  <a:pt x="1268730" y="986790"/>
                </a:cubicBezTo>
                <a:cubicBezTo>
                  <a:pt x="1275398" y="986790"/>
                  <a:pt x="1276350" y="982980"/>
                  <a:pt x="1280160" y="982980"/>
                </a:cubicBezTo>
                <a:cubicBezTo>
                  <a:pt x="1296352" y="981075"/>
                  <a:pt x="1311592" y="984885"/>
                  <a:pt x="1325880" y="986790"/>
                </a:cubicBezTo>
                <a:cubicBezTo>
                  <a:pt x="1325880" y="991552"/>
                  <a:pt x="1329690" y="998220"/>
                  <a:pt x="1329690" y="993458"/>
                </a:cubicBezTo>
                <a:cubicBezTo>
                  <a:pt x="1332548" y="993458"/>
                  <a:pt x="1330643" y="994410"/>
                  <a:pt x="1329690" y="994410"/>
                </a:cubicBezTo>
                <a:cubicBezTo>
                  <a:pt x="1329690" y="1002982"/>
                  <a:pt x="1337310" y="996315"/>
                  <a:pt x="1343025" y="1001078"/>
                </a:cubicBezTo>
                <a:cubicBezTo>
                  <a:pt x="1343025" y="1002982"/>
                  <a:pt x="1341120" y="1007745"/>
                  <a:pt x="1343025" y="1007745"/>
                </a:cubicBezTo>
                <a:cubicBezTo>
                  <a:pt x="1345883" y="1009650"/>
                  <a:pt x="1350645" y="1005840"/>
                  <a:pt x="1354455" y="1007745"/>
                </a:cubicBezTo>
                <a:cubicBezTo>
                  <a:pt x="1352550" y="1014413"/>
                  <a:pt x="1355408" y="1016317"/>
                  <a:pt x="1361123" y="1019175"/>
                </a:cubicBezTo>
                <a:cubicBezTo>
                  <a:pt x="1365885" y="1023937"/>
                  <a:pt x="1370648" y="1027748"/>
                  <a:pt x="1372553" y="1036320"/>
                </a:cubicBezTo>
                <a:cubicBezTo>
                  <a:pt x="1391602" y="1034415"/>
                  <a:pt x="1400175" y="1043940"/>
                  <a:pt x="1415415" y="1037272"/>
                </a:cubicBezTo>
                <a:cubicBezTo>
                  <a:pt x="1411605" y="1050608"/>
                  <a:pt x="1433513" y="1037272"/>
                  <a:pt x="1428750" y="1050608"/>
                </a:cubicBezTo>
                <a:cubicBezTo>
                  <a:pt x="1438275" y="1045845"/>
                  <a:pt x="1438275" y="1059180"/>
                  <a:pt x="1446848" y="1060132"/>
                </a:cubicBezTo>
                <a:cubicBezTo>
                  <a:pt x="1449705" y="1060132"/>
                  <a:pt x="1449705" y="1068705"/>
                  <a:pt x="1456373" y="1065848"/>
                </a:cubicBezTo>
                <a:cubicBezTo>
                  <a:pt x="1446848" y="1073468"/>
                  <a:pt x="1459230" y="1072515"/>
                  <a:pt x="1458278" y="1082040"/>
                </a:cubicBezTo>
                <a:cubicBezTo>
                  <a:pt x="1458278" y="1086803"/>
                  <a:pt x="1464945" y="1084898"/>
                  <a:pt x="1467802" y="1086803"/>
                </a:cubicBezTo>
                <a:cubicBezTo>
                  <a:pt x="1469708" y="1088707"/>
                  <a:pt x="1467802" y="1096327"/>
                  <a:pt x="1474470" y="1093470"/>
                </a:cubicBezTo>
                <a:cubicBezTo>
                  <a:pt x="1463040" y="1104900"/>
                  <a:pt x="1489710" y="1108710"/>
                  <a:pt x="1481137" y="1118235"/>
                </a:cubicBezTo>
                <a:cubicBezTo>
                  <a:pt x="1485900" y="1116330"/>
                  <a:pt x="1489710" y="1118235"/>
                  <a:pt x="1489710" y="1124902"/>
                </a:cubicBezTo>
                <a:cubicBezTo>
                  <a:pt x="1505902" y="1121093"/>
                  <a:pt x="1525905" y="1126808"/>
                  <a:pt x="1531620" y="1139190"/>
                </a:cubicBezTo>
                <a:cubicBezTo>
                  <a:pt x="1546860" y="1139190"/>
                  <a:pt x="1555433" y="1144905"/>
                  <a:pt x="1571625" y="1143000"/>
                </a:cubicBezTo>
                <a:cubicBezTo>
                  <a:pt x="1573530" y="1144905"/>
                  <a:pt x="1566862" y="1145857"/>
                  <a:pt x="1566862" y="1145857"/>
                </a:cubicBezTo>
                <a:cubicBezTo>
                  <a:pt x="1569720" y="1151573"/>
                  <a:pt x="1589723" y="1147763"/>
                  <a:pt x="1599248" y="1149668"/>
                </a:cubicBezTo>
                <a:cubicBezTo>
                  <a:pt x="1599248" y="1151573"/>
                  <a:pt x="1604963" y="1151573"/>
                  <a:pt x="1605915" y="1151573"/>
                </a:cubicBezTo>
                <a:cubicBezTo>
                  <a:pt x="1605915" y="1157288"/>
                  <a:pt x="1612583" y="1156335"/>
                  <a:pt x="1616393" y="1157288"/>
                </a:cubicBezTo>
                <a:cubicBezTo>
                  <a:pt x="1616393" y="1159193"/>
                  <a:pt x="1614488" y="1163002"/>
                  <a:pt x="1616393" y="1163955"/>
                </a:cubicBezTo>
                <a:cubicBezTo>
                  <a:pt x="1616393" y="1165860"/>
                  <a:pt x="1621155" y="1163002"/>
                  <a:pt x="1621155" y="1163955"/>
                </a:cubicBezTo>
                <a:cubicBezTo>
                  <a:pt x="1624012" y="1165860"/>
                  <a:pt x="1621155" y="1172528"/>
                  <a:pt x="1627823" y="1170623"/>
                </a:cubicBezTo>
                <a:cubicBezTo>
                  <a:pt x="1627823" y="1202055"/>
                  <a:pt x="1627823" y="1233488"/>
                  <a:pt x="1627823" y="1264920"/>
                </a:cubicBezTo>
                <a:cubicBezTo>
                  <a:pt x="1614488" y="1261110"/>
                  <a:pt x="1627823" y="1283017"/>
                  <a:pt x="1616393" y="1278255"/>
                </a:cubicBezTo>
                <a:cubicBezTo>
                  <a:pt x="1614488" y="1287780"/>
                  <a:pt x="1612583" y="1297305"/>
                  <a:pt x="1612583" y="1309687"/>
                </a:cubicBezTo>
                <a:cubicBezTo>
                  <a:pt x="1612583" y="1314450"/>
                  <a:pt x="1617345" y="1325880"/>
                  <a:pt x="1616393" y="1339215"/>
                </a:cubicBezTo>
                <a:cubicBezTo>
                  <a:pt x="1616393" y="1339215"/>
                  <a:pt x="1612583" y="1340167"/>
                  <a:pt x="1612583" y="1342073"/>
                </a:cubicBezTo>
                <a:cubicBezTo>
                  <a:pt x="1610677" y="1343978"/>
                  <a:pt x="1612583" y="1346835"/>
                  <a:pt x="1612583" y="1348740"/>
                </a:cubicBezTo>
                <a:cubicBezTo>
                  <a:pt x="1610677" y="1350645"/>
                  <a:pt x="1603058" y="1351598"/>
                  <a:pt x="1605915" y="1363980"/>
                </a:cubicBezTo>
                <a:cubicBezTo>
                  <a:pt x="1599248" y="1364933"/>
                  <a:pt x="1596390" y="1369695"/>
                  <a:pt x="1591627" y="1373505"/>
                </a:cubicBezTo>
                <a:cubicBezTo>
                  <a:pt x="1589723" y="1375410"/>
                  <a:pt x="1592580" y="1380173"/>
                  <a:pt x="1591627" y="1382077"/>
                </a:cubicBezTo>
                <a:cubicBezTo>
                  <a:pt x="1589723" y="1383030"/>
                  <a:pt x="1584960" y="1382077"/>
                  <a:pt x="1584960" y="1382077"/>
                </a:cubicBezTo>
                <a:cubicBezTo>
                  <a:pt x="1583055" y="1383030"/>
                  <a:pt x="1586865" y="1388745"/>
                  <a:pt x="1584960" y="1388745"/>
                </a:cubicBezTo>
                <a:cubicBezTo>
                  <a:pt x="1581150" y="1389698"/>
                  <a:pt x="1573530" y="1388745"/>
                  <a:pt x="1571625" y="1394460"/>
                </a:cubicBezTo>
                <a:cubicBezTo>
                  <a:pt x="1571625" y="1398270"/>
                  <a:pt x="1566862" y="1396365"/>
                  <a:pt x="1560195" y="1400175"/>
                </a:cubicBezTo>
                <a:cubicBezTo>
                  <a:pt x="1558290" y="1401128"/>
                  <a:pt x="1555433" y="1406842"/>
                  <a:pt x="1553527" y="1406842"/>
                </a:cubicBezTo>
                <a:cubicBezTo>
                  <a:pt x="1551623" y="1406842"/>
                  <a:pt x="1549717" y="1403033"/>
                  <a:pt x="1548765" y="1403033"/>
                </a:cubicBezTo>
                <a:cubicBezTo>
                  <a:pt x="1548765" y="1403033"/>
                  <a:pt x="1546860" y="1406842"/>
                  <a:pt x="1544955" y="1406842"/>
                </a:cubicBezTo>
                <a:cubicBezTo>
                  <a:pt x="1540192" y="1406842"/>
                  <a:pt x="1538287" y="1407795"/>
                  <a:pt x="1538287" y="1412558"/>
                </a:cubicBezTo>
                <a:cubicBezTo>
                  <a:pt x="1526858" y="1407795"/>
                  <a:pt x="1520190" y="1421130"/>
                  <a:pt x="1513523" y="1424940"/>
                </a:cubicBezTo>
                <a:cubicBezTo>
                  <a:pt x="1512570" y="1425892"/>
                  <a:pt x="1508760" y="1424940"/>
                  <a:pt x="1507808" y="1424940"/>
                </a:cubicBezTo>
                <a:cubicBezTo>
                  <a:pt x="1505902" y="1425892"/>
                  <a:pt x="1502093" y="1429703"/>
                  <a:pt x="1502093" y="1430655"/>
                </a:cubicBezTo>
                <a:cubicBezTo>
                  <a:pt x="1501140" y="1432560"/>
                  <a:pt x="1495425" y="1436370"/>
                  <a:pt x="1495425" y="1437323"/>
                </a:cubicBezTo>
                <a:cubicBezTo>
                  <a:pt x="1494473" y="1439227"/>
                  <a:pt x="1501140" y="1445895"/>
                  <a:pt x="1492567" y="1443990"/>
                </a:cubicBezTo>
                <a:cubicBezTo>
                  <a:pt x="1494473" y="1457325"/>
                  <a:pt x="1487805" y="1463992"/>
                  <a:pt x="1489710" y="1477327"/>
                </a:cubicBezTo>
                <a:cubicBezTo>
                  <a:pt x="1481137" y="1473518"/>
                  <a:pt x="1485900" y="1483995"/>
                  <a:pt x="1483042" y="1486853"/>
                </a:cubicBezTo>
                <a:cubicBezTo>
                  <a:pt x="1483042" y="1486853"/>
                  <a:pt x="1477327" y="1485900"/>
                  <a:pt x="1477327" y="1486853"/>
                </a:cubicBezTo>
                <a:cubicBezTo>
                  <a:pt x="1476375" y="1488758"/>
                  <a:pt x="1483042" y="1491615"/>
                  <a:pt x="1477327" y="1491615"/>
                </a:cubicBezTo>
                <a:cubicBezTo>
                  <a:pt x="1472565" y="1491615"/>
                  <a:pt x="1472565" y="1504950"/>
                  <a:pt x="1464945" y="1504950"/>
                </a:cubicBezTo>
                <a:cubicBezTo>
                  <a:pt x="1464945" y="1504950"/>
                  <a:pt x="1459230" y="1509712"/>
                  <a:pt x="1458278" y="1511617"/>
                </a:cubicBezTo>
                <a:cubicBezTo>
                  <a:pt x="1454467" y="1515428"/>
                  <a:pt x="1451610" y="1524952"/>
                  <a:pt x="1443038" y="1529715"/>
                </a:cubicBezTo>
                <a:cubicBezTo>
                  <a:pt x="1443038" y="1533525"/>
                  <a:pt x="1443038" y="1538287"/>
                  <a:pt x="1443038" y="1541145"/>
                </a:cubicBezTo>
                <a:cubicBezTo>
                  <a:pt x="1438275" y="1544955"/>
                  <a:pt x="1433513" y="1545908"/>
                  <a:pt x="1434465" y="1554480"/>
                </a:cubicBezTo>
                <a:cubicBezTo>
                  <a:pt x="1428750" y="1554480"/>
                  <a:pt x="1423035" y="1554480"/>
                  <a:pt x="1418273" y="1554480"/>
                </a:cubicBezTo>
                <a:cubicBezTo>
                  <a:pt x="1418273" y="1556385"/>
                  <a:pt x="1423035" y="1556385"/>
                  <a:pt x="1424940" y="1558290"/>
                </a:cubicBezTo>
                <a:cubicBezTo>
                  <a:pt x="1424940" y="1561148"/>
                  <a:pt x="1420177" y="1559243"/>
                  <a:pt x="1415415" y="1559243"/>
                </a:cubicBezTo>
                <a:cubicBezTo>
                  <a:pt x="1411605" y="1563052"/>
                  <a:pt x="1409700" y="1565910"/>
                  <a:pt x="1409700" y="1572578"/>
                </a:cubicBezTo>
                <a:cubicBezTo>
                  <a:pt x="1404938" y="1569720"/>
                  <a:pt x="1403985" y="1569720"/>
                  <a:pt x="1403985" y="1576388"/>
                </a:cubicBezTo>
                <a:cubicBezTo>
                  <a:pt x="1400175" y="1576388"/>
                  <a:pt x="1402080" y="1570673"/>
                  <a:pt x="1400175" y="1569720"/>
                </a:cubicBezTo>
                <a:cubicBezTo>
                  <a:pt x="1395412" y="1569720"/>
                  <a:pt x="1391602" y="1569720"/>
                  <a:pt x="1391602" y="1565910"/>
                </a:cubicBezTo>
                <a:cubicBezTo>
                  <a:pt x="1388745" y="1567815"/>
                  <a:pt x="1388745" y="1572578"/>
                  <a:pt x="1382077" y="1572578"/>
                </a:cubicBezTo>
                <a:cubicBezTo>
                  <a:pt x="1380173" y="1579245"/>
                  <a:pt x="1386840" y="1581150"/>
                  <a:pt x="1388745" y="1587818"/>
                </a:cubicBezTo>
                <a:cubicBezTo>
                  <a:pt x="1388745" y="1595437"/>
                  <a:pt x="1377315" y="1601153"/>
                  <a:pt x="1385888" y="1605915"/>
                </a:cubicBezTo>
                <a:cubicBezTo>
                  <a:pt x="1383983" y="1613535"/>
                  <a:pt x="1368742" y="1605915"/>
                  <a:pt x="1367790" y="1612583"/>
                </a:cubicBezTo>
                <a:cubicBezTo>
                  <a:pt x="1362075" y="1612583"/>
                  <a:pt x="1365885" y="1617345"/>
                  <a:pt x="1363980" y="1619250"/>
                </a:cubicBezTo>
                <a:cubicBezTo>
                  <a:pt x="1361123" y="1620202"/>
                  <a:pt x="1348740" y="1619250"/>
                  <a:pt x="1350645" y="1626870"/>
                </a:cubicBezTo>
                <a:cubicBezTo>
                  <a:pt x="1343978" y="1622108"/>
                  <a:pt x="1323023" y="1622108"/>
                  <a:pt x="1321117" y="1630680"/>
                </a:cubicBezTo>
                <a:cubicBezTo>
                  <a:pt x="1321117" y="1633538"/>
                  <a:pt x="1324927" y="1631633"/>
                  <a:pt x="1324927" y="1630680"/>
                </a:cubicBezTo>
                <a:cubicBezTo>
                  <a:pt x="1330643" y="1630680"/>
                  <a:pt x="1323023" y="1638300"/>
                  <a:pt x="1318260" y="1637348"/>
                </a:cubicBezTo>
                <a:cubicBezTo>
                  <a:pt x="1319213" y="1643063"/>
                  <a:pt x="1307783" y="1653540"/>
                  <a:pt x="1314450" y="1655445"/>
                </a:cubicBezTo>
                <a:cubicBezTo>
                  <a:pt x="1314450" y="1656398"/>
                  <a:pt x="1309687" y="1658303"/>
                  <a:pt x="1307783" y="1658303"/>
                </a:cubicBezTo>
                <a:cubicBezTo>
                  <a:pt x="1307783" y="1658303"/>
                  <a:pt x="1304925" y="1655445"/>
                  <a:pt x="1304925" y="1655445"/>
                </a:cubicBezTo>
                <a:cubicBezTo>
                  <a:pt x="1303020" y="1655445"/>
                  <a:pt x="1294448" y="1663065"/>
                  <a:pt x="1296352" y="1651635"/>
                </a:cubicBezTo>
                <a:cubicBezTo>
                  <a:pt x="1293495" y="1653540"/>
                  <a:pt x="1291590" y="1660208"/>
                  <a:pt x="1289685" y="1655445"/>
                </a:cubicBezTo>
                <a:cubicBezTo>
                  <a:pt x="1284923" y="1656398"/>
                  <a:pt x="1291590" y="1673543"/>
                  <a:pt x="1293495" y="1680210"/>
                </a:cubicBezTo>
                <a:cubicBezTo>
                  <a:pt x="1294448" y="1687830"/>
                  <a:pt x="1287780" y="1684973"/>
                  <a:pt x="1286828" y="1692592"/>
                </a:cubicBezTo>
                <a:cubicBezTo>
                  <a:pt x="1286828" y="1696402"/>
                  <a:pt x="1286828" y="1703070"/>
                  <a:pt x="1278255" y="1701165"/>
                </a:cubicBezTo>
                <a:cubicBezTo>
                  <a:pt x="1276350" y="1704023"/>
                  <a:pt x="1283017" y="1705927"/>
                  <a:pt x="1283017" y="1707833"/>
                </a:cubicBezTo>
                <a:cubicBezTo>
                  <a:pt x="1284923" y="1712595"/>
                  <a:pt x="1278255" y="1705927"/>
                  <a:pt x="1278255" y="1707833"/>
                </a:cubicBezTo>
                <a:cubicBezTo>
                  <a:pt x="1275398" y="1709737"/>
                  <a:pt x="1275398" y="1717358"/>
                  <a:pt x="1278255" y="1716405"/>
                </a:cubicBezTo>
                <a:cubicBezTo>
                  <a:pt x="1276350" y="1721167"/>
                  <a:pt x="1275398" y="1717358"/>
                  <a:pt x="1271588" y="1716405"/>
                </a:cubicBezTo>
                <a:cubicBezTo>
                  <a:pt x="1271588" y="1716405"/>
                  <a:pt x="1269683" y="1721167"/>
                  <a:pt x="1268730" y="1719263"/>
                </a:cubicBezTo>
                <a:cubicBezTo>
                  <a:pt x="1263967" y="1712595"/>
                  <a:pt x="1269683" y="1721167"/>
                  <a:pt x="1264920" y="1725930"/>
                </a:cubicBezTo>
                <a:cubicBezTo>
                  <a:pt x="1260158" y="1730693"/>
                  <a:pt x="1258253" y="1724025"/>
                  <a:pt x="1253490" y="1728788"/>
                </a:cubicBezTo>
                <a:cubicBezTo>
                  <a:pt x="1248727" y="1737360"/>
                  <a:pt x="1266825" y="1735455"/>
                  <a:pt x="1255395" y="1741170"/>
                </a:cubicBezTo>
                <a:cubicBezTo>
                  <a:pt x="1257300" y="1744028"/>
                  <a:pt x="1262063" y="1744028"/>
                  <a:pt x="1264920" y="1744028"/>
                </a:cubicBezTo>
                <a:cubicBezTo>
                  <a:pt x="1263967" y="1750695"/>
                  <a:pt x="1264920" y="1753552"/>
                  <a:pt x="1271588" y="1753552"/>
                </a:cubicBezTo>
                <a:cubicBezTo>
                  <a:pt x="1276350" y="1760220"/>
                  <a:pt x="1264920" y="1764030"/>
                  <a:pt x="1264920" y="1764983"/>
                </a:cubicBezTo>
                <a:cubicBezTo>
                  <a:pt x="1264920" y="1766887"/>
                  <a:pt x="1266825" y="1770698"/>
                  <a:pt x="1268730" y="1768792"/>
                </a:cubicBezTo>
                <a:cubicBezTo>
                  <a:pt x="1264920" y="1773555"/>
                  <a:pt x="1266825" y="1768792"/>
                  <a:pt x="1264920" y="1768792"/>
                </a:cubicBezTo>
                <a:cubicBezTo>
                  <a:pt x="1260158" y="1768792"/>
                  <a:pt x="1262063" y="1775460"/>
                  <a:pt x="1253490" y="1775460"/>
                </a:cubicBezTo>
                <a:cubicBezTo>
                  <a:pt x="1257300" y="1780223"/>
                  <a:pt x="1255395" y="1782127"/>
                  <a:pt x="1246823" y="1782127"/>
                </a:cubicBezTo>
                <a:cubicBezTo>
                  <a:pt x="1248727" y="1789748"/>
                  <a:pt x="1242060" y="1788795"/>
                  <a:pt x="1243965" y="1796415"/>
                </a:cubicBezTo>
                <a:cubicBezTo>
                  <a:pt x="1232535" y="1798320"/>
                  <a:pt x="1245870" y="1809750"/>
                  <a:pt x="1233488" y="1803083"/>
                </a:cubicBezTo>
                <a:cubicBezTo>
                  <a:pt x="1235392" y="1809750"/>
                  <a:pt x="1232535" y="1816418"/>
                  <a:pt x="1233488" y="1824990"/>
                </a:cubicBezTo>
                <a:cubicBezTo>
                  <a:pt x="1235392" y="1825942"/>
                  <a:pt x="1237298" y="1827848"/>
                  <a:pt x="1237298" y="1827848"/>
                </a:cubicBezTo>
                <a:cubicBezTo>
                  <a:pt x="1237298" y="1831657"/>
                  <a:pt x="1232535" y="1832610"/>
                  <a:pt x="1237298" y="1839277"/>
                </a:cubicBezTo>
                <a:cubicBezTo>
                  <a:pt x="1242060" y="1843088"/>
                  <a:pt x="1237298" y="1845945"/>
                  <a:pt x="1240155" y="1854517"/>
                </a:cubicBezTo>
                <a:cubicBezTo>
                  <a:pt x="1243965" y="1861185"/>
                  <a:pt x="1250633" y="1864042"/>
                  <a:pt x="1253490" y="1870710"/>
                </a:cubicBezTo>
                <a:cubicBezTo>
                  <a:pt x="1260158" y="1875472"/>
                  <a:pt x="1264920" y="1865948"/>
                  <a:pt x="1271588" y="1872615"/>
                </a:cubicBezTo>
                <a:cubicBezTo>
                  <a:pt x="1273493" y="1884045"/>
                  <a:pt x="1262063" y="1877377"/>
                  <a:pt x="1255395" y="1879283"/>
                </a:cubicBezTo>
                <a:cubicBezTo>
                  <a:pt x="1243965" y="1882140"/>
                  <a:pt x="1228725" y="1886903"/>
                  <a:pt x="1219200" y="1885950"/>
                </a:cubicBezTo>
                <a:cubicBezTo>
                  <a:pt x="1219200" y="1885950"/>
                  <a:pt x="1219200" y="1880235"/>
                  <a:pt x="1219200" y="1879283"/>
                </a:cubicBezTo>
                <a:cubicBezTo>
                  <a:pt x="1205865" y="1882140"/>
                  <a:pt x="1203007" y="1874520"/>
                  <a:pt x="1190625" y="1872615"/>
                </a:cubicBezTo>
                <a:cubicBezTo>
                  <a:pt x="1190625" y="1870710"/>
                  <a:pt x="1190625" y="1867852"/>
                  <a:pt x="1190625" y="1864042"/>
                </a:cubicBezTo>
                <a:cubicBezTo>
                  <a:pt x="1189673" y="1856423"/>
                  <a:pt x="1179195" y="1862137"/>
                  <a:pt x="1179195" y="1854517"/>
                </a:cubicBezTo>
                <a:cubicBezTo>
                  <a:pt x="1179195" y="1852612"/>
                  <a:pt x="1176338" y="1850708"/>
                  <a:pt x="1176338" y="1849755"/>
                </a:cubicBezTo>
                <a:cubicBezTo>
                  <a:pt x="1176338" y="1845945"/>
                  <a:pt x="1172528" y="1845945"/>
                  <a:pt x="1172528" y="1845945"/>
                </a:cubicBezTo>
                <a:cubicBezTo>
                  <a:pt x="1172528" y="1843088"/>
                  <a:pt x="1179195" y="1836420"/>
                  <a:pt x="1172528" y="1836420"/>
                </a:cubicBezTo>
                <a:cubicBezTo>
                  <a:pt x="1167765" y="1836420"/>
                  <a:pt x="1172528" y="1832610"/>
                  <a:pt x="1172528" y="1829753"/>
                </a:cubicBezTo>
                <a:cubicBezTo>
                  <a:pt x="1172528" y="1825942"/>
                  <a:pt x="1167765" y="1825942"/>
                  <a:pt x="1166812" y="1824990"/>
                </a:cubicBezTo>
                <a:cubicBezTo>
                  <a:pt x="1166812" y="1821180"/>
                  <a:pt x="1171575" y="1821180"/>
                  <a:pt x="1169670" y="1818323"/>
                </a:cubicBezTo>
                <a:cubicBezTo>
                  <a:pt x="1169670" y="1818323"/>
                  <a:pt x="1167765" y="1816418"/>
                  <a:pt x="1166812" y="1814513"/>
                </a:cubicBezTo>
                <a:cubicBezTo>
                  <a:pt x="1166812" y="1811655"/>
                  <a:pt x="1164908" y="1806892"/>
                  <a:pt x="1161098" y="1804988"/>
                </a:cubicBezTo>
                <a:cubicBezTo>
                  <a:pt x="1160145" y="1801178"/>
                  <a:pt x="1164908" y="1800225"/>
                  <a:pt x="1164908" y="1796415"/>
                </a:cubicBezTo>
                <a:cubicBezTo>
                  <a:pt x="1163002" y="1795462"/>
                  <a:pt x="1158240" y="1791652"/>
                  <a:pt x="1158240" y="1793558"/>
                </a:cubicBezTo>
                <a:cubicBezTo>
                  <a:pt x="1158240" y="1791652"/>
                  <a:pt x="1169670" y="1786890"/>
                  <a:pt x="1161098" y="1783080"/>
                </a:cubicBezTo>
                <a:cubicBezTo>
                  <a:pt x="1161098" y="1782127"/>
                  <a:pt x="1164908" y="1782127"/>
                  <a:pt x="1166812" y="1782127"/>
                </a:cubicBezTo>
                <a:cubicBezTo>
                  <a:pt x="1166812" y="1773555"/>
                  <a:pt x="1166812" y="1766887"/>
                  <a:pt x="1166812" y="1759268"/>
                </a:cubicBezTo>
                <a:cubicBezTo>
                  <a:pt x="1164908" y="1757363"/>
                  <a:pt x="1161098" y="1755458"/>
                  <a:pt x="1158240" y="1753552"/>
                </a:cubicBezTo>
                <a:cubicBezTo>
                  <a:pt x="1161098" y="1744028"/>
                  <a:pt x="1167765" y="1735455"/>
                  <a:pt x="1164908" y="1725930"/>
                </a:cubicBezTo>
                <a:cubicBezTo>
                  <a:pt x="1172528" y="1728788"/>
                  <a:pt x="1171575" y="1721167"/>
                  <a:pt x="1179195" y="1722120"/>
                </a:cubicBezTo>
                <a:cubicBezTo>
                  <a:pt x="1179195" y="1714500"/>
                  <a:pt x="1179195" y="1704023"/>
                  <a:pt x="1179195" y="1694498"/>
                </a:cubicBezTo>
                <a:cubicBezTo>
                  <a:pt x="1194435" y="1696402"/>
                  <a:pt x="1187768" y="1674495"/>
                  <a:pt x="1194435" y="1667827"/>
                </a:cubicBezTo>
                <a:cubicBezTo>
                  <a:pt x="1192530" y="1669733"/>
                  <a:pt x="1189673" y="1671638"/>
                  <a:pt x="1187768" y="1667827"/>
                </a:cubicBezTo>
                <a:cubicBezTo>
                  <a:pt x="1183005" y="1669733"/>
                  <a:pt x="1179195" y="1676400"/>
                  <a:pt x="1179195" y="1685925"/>
                </a:cubicBezTo>
                <a:cubicBezTo>
                  <a:pt x="1174432" y="1683067"/>
                  <a:pt x="1169670" y="1681162"/>
                  <a:pt x="1169670" y="1673543"/>
                </a:cubicBezTo>
                <a:cubicBezTo>
                  <a:pt x="1164908" y="1669733"/>
                  <a:pt x="1179195" y="1663065"/>
                  <a:pt x="1176338" y="1662113"/>
                </a:cubicBezTo>
                <a:cubicBezTo>
                  <a:pt x="1169670" y="1656398"/>
                  <a:pt x="1178243" y="1663065"/>
                  <a:pt x="1183005" y="1658303"/>
                </a:cubicBezTo>
                <a:cubicBezTo>
                  <a:pt x="1184910" y="1642110"/>
                  <a:pt x="1178243" y="1628775"/>
                  <a:pt x="1179195" y="1615440"/>
                </a:cubicBezTo>
                <a:cubicBezTo>
                  <a:pt x="1179195" y="1615440"/>
                  <a:pt x="1184910" y="1615440"/>
                  <a:pt x="1185863" y="1615440"/>
                </a:cubicBezTo>
                <a:cubicBezTo>
                  <a:pt x="1183005" y="1601153"/>
                  <a:pt x="1185863" y="1599248"/>
                  <a:pt x="1185863" y="1581150"/>
                </a:cubicBezTo>
                <a:cubicBezTo>
                  <a:pt x="1192530" y="1572578"/>
                  <a:pt x="1203007" y="1563052"/>
                  <a:pt x="1197293" y="1551623"/>
                </a:cubicBezTo>
                <a:cubicBezTo>
                  <a:pt x="1208723" y="1564958"/>
                  <a:pt x="1199198" y="1527810"/>
                  <a:pt x="1210627" y="1541145"/>
                </a:cubicBezTo>
                <a:cubicBezTo>
                  <a:pt x="1208723" y="1534477"/>
                  <a:pt x="1208723" y="1527810"/>
                  <a:pt x="1207770" y="1520190"/>
                </a:cubicBezTo>
                <a:cubicBezTo>
                  <a:pt x="1205865" y="1516380"/>
                  <a:pt x="1201103" y="1511617"/>
                  <a:pt x="1201103" y="1508760"/>
                </a:cubicBezTo>
                <a:cubicBezTo>
                  <a:pt x="1201103" y="1503998"/>
                  <a:pt x="1203007" y="1502093"/>
                  <a:pt x="1203960" y="1498283"/>
                </a:cubicBezTo>
                <a:cubicBezTo>
                  <a:pt x="1203960" y="1491615"/>
                  <a:pt x="1201103" y="1482090"/>
                  <a:pt x="1210627" y="1488758"/>
                </a:cubicBezTo>
                <a:cubicBezTo>
                  <a:pt x="1208723" y="1480185"/>
                  <a:pt x="1210627" y="1472565"/>
                  <a:pt x="1212533" y="1465898"/>
                </a:cubicBezTo>
                <a:cubicBezTo>
                  <a:pt x="1215390" y="1459230"/>
                  <a:pt x="1214438" y="1462088"/>
                  <a:pt x="1212533" y="1455420"/>
                </a:cubicBezTo>
                <a:cubicBezTo>
                  <a:pt x="1212533" y="1452562"/>
                  <a:pt x="1221105" y="1443990"/>
                  <a:pt x="1215390" y="1441133"/>
                </a:cubicBezTo>
                <a:cubicBezTo>
                  <a:pt x="1214438" y="1437323"/>
                  <a:pt x="1215390" y="1437323"/>
                  <a:pt x="1215390" y="1430655"/>
                </a:cubicBezTo>
                <a:cubicBezTo>
                  <a:pt x="1217295" y="1427798"/>
                  <a:pt x="1215390" y="1423035"/>
                  <a:pt x="1215390" y="1419225"/>
                </a:cubicBezTo>
                <a:cubicBezTo>
                  <a:pt x="1217295" y="1414463"/>
                  <a:pt x="1219200" y="1412558"/>
                  <a:pt x="1219200" y="1409700"/>
                </a:cubicBezTo>
                <a:cubicBezTo>
                  <a:pt x="1221105" y="1398270"/>
                  <a:pt x="1217295" y="1386840"/>
                  <a:pt x="1219200" y="1376363"/>
                </a:cubicBezTo>
                <a:cubicBezTo>
                  <a:pt x="1219200" y="1371600"/>
                  <a:pt x="1222058" y="1369695"/>
                  <a:pt x="1222058" y="1366837"/>
                </a:cubicBezTo>
                <a:cubicBezTo>
                  <a:pt x="1221105" y="1357313"/>
                  <a:pt x="1212533" y="1348740"/>
                  <a:pt x="1212533" y="1339215"/>
                </a:cubicBezTo>
                <a:cubicBezTo>
                  <a:pt x="1212533" y="1333500"/>
                  <a:pt x="1208723" y="1340167"/>
                  <a:pt x="1203960" y="1339215"/>
                </a:cubicBezTo>
                <a:cubicBezTo>
                  <a:pt x="1199198" y="1332548"/>
                  <a:pt x="1190625" y="1323975"/>
                  <a:pt x="1183005" y="1323975"/>
                </a:cubicBezTo>
                <a:cubicBezTo>
                  <a:pt x="1181100" y="1323975"/>
                  <a:pt x="1178243" y="1315403"/>
                  <a:pt x="1176338" y="1317308"/>
                </a:cubicBezTo>
                <a:cubicBezTo>
                  <a:pt x="1171575" y="1322070"/>
                  <a:pt x="1176338" y="1315403"/>
                  <a:pt x="1172528" y="1314450"/>
                </a:cubicBezTo>
                <a:cubicBezTo>
                  <a:pt x="1167765" y="1310640"/>
                  <a:pt x="1160145" y="1317308"/>
                  <a:pt x="1166812" y="1309687"/>
                </a:cubicBezTo>
                <a:cubicBezTo>
                  <a:pt x="1166812" y="1303020"/>
                  <a:pt x="1158240" y="1307783"/>
                  <a:pt x="1154430" y="1305877"/>
                </a:cubicBezTo>
                <a:cubicBezTo>
                  <a:pt x="1153477" y="1303973"/>
                  <a:pt x="1156335" y="1299210"/>
                  <a:pt x="1154430" y="1299210"/>
                </a:cubicBezTo>
                <a:cubicBezTo>
                  <a:pt x="1153477" y="1297305"/>
                  <a:pt x="1149668" y="1297305"/>
                  <a:pt x="1147763" y="1296352"/>
                </a:cubicBezTo>
                <a:cubicBezTo>
                  <a:pt x="1144905" y="1292542"/>
                  <a:pt x="1140143" y="1284923"/>
                  <a:pt x="1140143" y="1274445"/>
                </a:cubicBezTo>
                <a:cubicBezTo>
                  <a:pt x="1140143" y="1271588"/>
                  <a:pt x="1135380" y="1272540"/>
                  <a:pt x="1133475" y="1271588"/>
                </a:cubicBezTo>
                <a:cubicBezTo>
                  <a:pt x="1129665" y="1269683"/>
                  <a:pt x="1133475" y="1256348"/>
                  <a:pt x="1126808" y="1256348"/>
                </a:cubicBezTo>
                <a:cubicBezTo>
                  <a:pt x="1122045" y="1256348"/>
                  <a:pt x="1118235" y="1238250"/>
                  <a:pt x="1115378" y="1231583"/>
                </a:cubicBezTo>
                <a:cubicBezTo>
                  <a:pt x="1111568" y="1226820"/>
                  <a:pt x="1106805" y="1220152"/>
                  <a:pt x="1102043" y="1213485"/>
                </a:cubicBezTo>
                <a:cubicBezTo>
                  <a:pt x="1100138" y="1210627"/>
                  <a:pt x="1097280" y="1208723"/>
                  <a:pt x="1097280" y="1206818"/>
                </a:cubicBezTo>
                <a:cubicBezTo>
                  <a:pt x="1095375" y="1205865"/>
                  <a:pt x="1097280" y="1202055"/>
                  <a:pt x="1097280" y="1200150"/>
                </a:cubicBezTo>
                <a:cubicBezTo>
                  <a:pt x="1095375" y="1197293"/>
                  <a:pt x="1092518" y="1200150"/>
                  <a:pt x="1090613" y="1197293"/>
                </a:cubicBezTo>
                <a:cubicBezTo>
                  <a:pt x="1090613" y="1197293"/>
                  <a:pt x="1085850" y="1174432"/>
                  <a:pt x="1083945" y="1192530"/>
                </a:cubicBezTo>
                <a:cubicBezTo>
                  <a:pt x="1077277" y="1188720"/>
                  <a:pt x="1082040" y="1172528"/>
                  <a:pt x="1081087" y="1163955"/>
                </a:cubicBezTo>
                <a:cubicBezTo>
                  <a:pt x="1088707" y="1163955"/>
                  <a:pt x="1088707" y="1156335"/>
                  <a:pt x="1093470" y="1151573"/>
                </a:cubicBezTo>
                <a:cubicBezTo>
                  <a:pt x="1095375" y="1143000"/>
                  <a:pt x="1086803" y="1145857"/>
                  <a:pt x="1083945" y="1143000"/>
                </a:cubicBezTo>
                <a:cubicBezTo>
                  <a:pt x="1083945" y="1133475"/>
                  <a:pt x="1088707" y="1129665"/>
                  <a:pt x="1086803" y="1118235"/>
                </a:cubicBezTo>
                <a:cubicBezTo>
                  <a:pt x="1088707" y="1116330"/>
                  <a:pt x="1092518" y="1115378"/>
                  <a:pt x="1097280" y="1115378"/>
                </a:cubicBezTo>
                <a:cubicBezTo>
                  <a:pt x="1097280" y="1113473"/>
                  <a:pt x="1095375" y="1108710"/>
                  <a:pt x="1097280" y="1106805"/>
                </a:cubicBezTo>
                <a:cubicBezTo>
                  <a:pt x="1097280" y="1104900"/>
                  <a:pt x="1102043" y="1106805"/>
                  <a:pt x="1102043" y="1106805"/>
                </a:cubicBezTo>
                <a:cubicBezTo>
                  <a:pt x="1103948" y="1104900"/>
                  <a:pt x="1102043" y="1102995"/>
                  <a:pt x="1102043" y="1102995"/>
                </a:cubicBezTo>
                <a:cubicBezTo>
                  <a:pt x="1103948" y="1102043"/>
                  <a:pt x="1110615" y="1096327"/>
                  <a:pt x="1108710" y="1096327"/>
                </a:cubicBezTo>
                <a:cubicBezTo>
                  <a:pt x="1108710" y="1096327"/>
                  <a:pt x="1105852" y="1096327"/>
                  <a:pt x="1105852" y="1096327"/>
                </a:cubicBezTo>
                <a:cubicBezTo>
                  <a:pt x="1105852" y="1096327"/>
                  <a:pt x="1106805" y="1091565"/>
                  <a:pt x="1108710" y="1093470"/>
                </a:cubicBezTo>
                <a:cubicBezTo>
                  <a:pt x="1115378" y="1102043"/>
                  <a:pt x="1110615" y="1088707"/>
                  <a:pt x="1118235" y="1086803"/>
                </a:cubicBezTo>
                <a:cubicBezTo>
                  <a:pt x="1123950" y="1086803"/>
                  <a:pt x="1120140" y="1080135"/>
                  <a:pt x="1123950" y="1075373"/>
                </a:cubicBezTo>
                <a:cubicBezTo>
                  <a:pt x="1123950" y="1075373"/>
                  <a:pt x="1138237" y="1063943"/>
                  <a:pt x="1129665" y="1057275"/>
                </a:cubicBezTo>
                <a:cubicBezTo>
                  <a:pt x="1126808" y="1052512"/>
                  <a:pt x="1129665" y="1055370"/>
                  <a:pt x="1129665" y="1050608"/>
                </a:cubicBezTo>
                <a:cubicBezTo>
                  <a:pt x="1129665" y="1043940"/>
                  <a:pt x="1123950" y="1021080"/>
                  <a:pt x="1126808" y="1014413"/>
                </a:cubicBezTo>
                <a:cubicBezTo>
                  <a:pt x="1111568" y="1016317"/>
                  <a:pt x="1111568" y="1002982"/>
                  <a:pt x="1097280" y="1007745"/>
                </a:cubicBezTo>
                <a:cubicBezTo>
                  <a:pt x="1092518" y="1009650"/>
                  <a:pt x="1097280" y="1012507"/>
                  <a:pt x="1093470" y="1019175"/>
                </a:cubicBezTo>
                <a:cubicBezTo>
                  <a:pt x="1077277" y="1021080"/>
                  <a:pt x="1070610" y="1011555"/>
                  <a:pt x="1056323" y="1011555"/>
                </a:cubicBezTo>
                <a:cubicBezTo>
                  <a:pt x="1056323" y="1004887"/>
                  <a:pt x="1047750" y="1005840"/>
                  <a:pt x="1050608" y="998220"/>
                </a:cubicBezTo>
                <a:cubicBezTo>
                  <a:pt x="1045845" y="996315"/>
                  <a:pt x="1041082" y="998220"/>
                  <a:pt x="1038225" y="994410"/>
                </a:cubicBezTo>
                <a:cubicBezTo>
                  <a:pt x="1038225" y="994410"/>
                  <a:pt x="1039177" y="989648"/>
                  <a:pt x="1038225" y="989648"/>
                </a:cubicBezTo>
                <a:cubicBezTo>
                  <a:pt x="1038225" y="987742"/>
                  <a:pt x="1032510" y="989648"/>
                  <a:pt x="1031557" y="989648"/>
                </a:cubicBezTo>
                <a:cubicBezTo>
                  <a:pt x="1029653" y="986790"/>
                  <a:pt x="1031557" y="980122"/>
                  <a:pt x="1026795" y="980122"/>
                </a:cubicBezTo>
                <a:cubicBezTo>
                  <a:pt x="1026795" y="971550"/>
                  <a:pt x="1031557" y="973455"/>
                  <a:pt x="1026795" y="968693"/>
                </a:cubicBezTo>
                <a:cubicBezTo>
                  <a:pt x="1024890" y="964883"/>
                  <a:pt x="1022985" y="966787"/>
                  <a:pt x="1022985" y="968693"/>
                </a:cubicBezTo>
                <a:cubicBezTo>
                  <a:pt x="1018223" y="964883"/>
                  <a:pt x="1016317" y="958215"/>
                  <a:pt x="1007745" y="958215"/>
                </a:cubicBezTo>
                <a:cubicBezTo>
                  <a:pt x="1011555" y="948690"/>
                  <a:pt x="996315" y="957263"/>
                  <a:pt x="1002030" y="946785"/>
                </a:cubicBezTo>
                <a:cubicBezTo>
                  <a:pt x="998220" y="944880"/>
                  <a:pt x="982027" y="944880"/>
                  <a:pt x="984885" y="946785"/>
                </a:cubicBezTo>
                <a:cubicBezTo>
                  <a:pt x="982027" y="944880"/>
                  <a:pt x="984885" y="942023"/>
                  <a:pt x="983932" y="940118"/>
                </a:cubicBezTo>
                <a:cubicBezTo>
                  <a:pt x="982027" y="939165"/>
                  <a:pt x="978218" y="940118"/>
                  <a:pt x="977265" y="940118"/>
                </a:cubicBezTo>
                <a:cubicBezTo>
                  <a:pt x="973455" y="939165"/>
                  <a:pt x="966787" y="935355"/>
                  <a:pt x="959167" y="937260"/>
                </a:cubicBezTo>
                <a:cubicBezTo>
                  <a:pt x="962025" y="925830"/>
                  <a:pt x="952500" y="932498"/>
                  <a:pt x="945832" y="926782"/>
                </a:cubicBezTo>
                <a:cubicBezTo>
                  <a:pt x="945832" y="926782"/>
                  <a:pt x="946785" y="922020"/>
                  <a:pt x="945832" y="922020"/>
                </a:cubicBezTo>
                <a:cubicBezTo>
                  <a:pt x="945832" y="920115"/>
                  <a:pt x="941070" y="922020"/>
                  <a:pt x="941070" y="922020"/>
                </a:cubicBezTo>
                <a:cubicBezTo>
                  <a:pt x="939165" y="920115"/>
                  <a:pt x="941070" y="917257"/>
                  <a:pt x="941070" y="915353"/>
                </a:cubicBezTo>
                <a:cubicBezTo>
                  <a:pt x="939165" y="914400"/>
                  <a:pt x="934402" y="915353"/>
                  <a:pt x="934402" y="915353"/>
                </a:cubicBezTo>
                <a:cubicBezTo>
                  <a:pt x="932498" y="914400"/>
                  <a:pt x="934402" y="910590"/>
                  <a:pt x="934402" y="908685"/>
                </a:cubicBezTo>
                <a:cubicBezTo>
                  <a:pt x="930592" y="907733"/>
                  <a:pt x="930592" y="912495"/>
                  <a:pt x="930592" y="912495"/>
                </a:cubicBezTo>
                <a:cubicBezTo>
                  <a:pt x="928688" y="912495"/>
                  <a:pt x="922972" y="908685"/>
                  <a:pt x="921068" y="905827"/>
                </a:cubicBezTo>
                <a:cubicBezTo>
                  <a:pt x="917257" y="910590"/>
                  <a:pt x="916305" y="905827"/>
                  <a:pt x="912495" y="905827"/>
                </a:cubicBezTo>
                <a:cubicBezTo>
                  <a:pt x="907733" y="907733"/>
                  <a:pt x="902970" y="912495"/>
                  <a:pt x="896302" y="912495"/>
                </a:cubicBezTo>
                <a:cubicBezTo>
                  <a:pt x="889635" y="912495"/>
                  <a:pt x="889635" y="908685"/>
                  <a:pt x="884873" y="908685"/>
                </a:cubicBezTo>
                <a:cubicBezTo>
                  <a:pt x="876300" y="908685"/>
                  <a:pt x="880110" y="914400"/>
                  <a:pt x="873443" y="908685"/>
                </a:cubicBezTo>
                <a:cubicBezTo>
                  <a:pt x="867727" y="907733"/>
                  <a:pt x="864870" y="908685"/>
                  <a:pt x="856298" y="905827"/>
                </a:cubicBezTo>
                <a:cubicBezTo>
                  <a:pt x="855345" y="905827"/>
                  <a:pt x="855345" y="901065"/>
                  <a:pt x="853440" y="901065"/>
                </a:cubicBezTo>
                <a:cubicBezTo>
                  <a:pt x="851535" y="899160"/>
                  <a:pt x="849630" y="901065"/>
                  <a:pt x="848677" y="901065"/>
                </a:cubicBezTo>
                <a:cubicBezTo>
                  <a:pt x="843915" y="899160"/>
                  <a:pt x="830580" y="897255"/>
                  <a:pt x="838200" y="890587"/>
                </a:cubicBezTo>
                <a:cubicBezTo>
                  <a:pt x="830580" y="890587"/>
                  <a:pt x="828675" y="883920"/>
                  <a:pt x="820102" y="883920"/>
                </a:cubicBezTo>
                <a:cubicBezTo>
                  <a:pt x="819150" y="882968"/>
                  <a:pt x="817245" y="879158"/>
                  <a:pt x="817245" y="876300"/>
                </a:cubicBezTo>
                <a:cubicBezTo>
                  <a:pt x="803910" y="874395"/>
                  <a:pt x="801053" y="864870"/>
                  <a:pt x="785813" y="862965"/>
                </a:cubicBezTo>
                <a:cubicBezTo>
                  <a:pt x="783907" y="853440"/>
                  <a:pt x="777240" y="847725"/>
                  <a:pt x="781050" y="833437"/>
                </a:cubicBezTo>
                <a:cubicBezTo>
                  <a:pt x="779145" y="820102"/>
                  <a:pt x="762952" y="826770"/>
                  <a:pt x="770573" y="813435"/>
                </a:cubicBezTo>
                <a:cubicBezTo>
                  <a:pt x="767715" y="813435"/>
                  <a:pt x="765810" y="815340"/>
                  <a:pt x="764858" y="817245"/>
                </a:cubicBezTo>
                <a:cubicBezTo>
                  <a:pt x="761048" y="817245"/>
                  <a:pt x="762952" y="813435"/>
                  <a:pt x="761048" y="811530"/>
                </a:cubicBezTo>
                <a:cubicBezTo>
                  <a:pt x="759143" y="808673"/>
                  <a:pt x="752475" y="808673"/>
                  <a:pt x="752475" y="802005"/>
                </a:cubicBezTo>
                <a:cubicBezTo>
                  <a:pt x="752475" y="799148"/>
                  <a:pt x="745807" y="799148"/>
                  <a:pt x="742950" y="799148"/>
                </a:cubicBezTo>
                <a:cubicBezTo>
                  <a:pt x="742950" y="797243"/>
                  <a:pt x="747712" y="795338"/>
                  <a:pt x="745807" y="792480"/>
                </a:cubicBezTo>
                <a:cubicBezTo>
                  <a:pt x="745807" y="792480"/>
                  <a:pt x="742950" y="786765"/>
                  <a:pt x="742950" y="786765"/>
                </a:cubicBezTo>
                <a:cubicBezTo>
                  <a:pt x="741045" y="785813"/>
                  <a:pt x="738188" y="786765"/>
                  <a:pt x="738188" y="786765"/>
                </a:cubicBezTo>
                <a:cubicBezTo>
                  <a:pt x="734377" y="783907"/>
                  <a:pt x="736283" y="779145"/>
                  <a:pt x="734377" y="777240"/>
                </a:cubicBezTo>
                <a:cubicBezTo>
                  <a:pt x="726757" y="770573"/>
                  <a:pt x="718185" y="768668"/>
                  <a:pt x="715328" y="756285"/>
                </a:cubicBezTo>
                <a:cubicBezTo>
                  <a:pt x="709613" y="750570"/>
                  <a:pt x="709613" y="757238"/>
                  <a:pt x="703898" y="752475"/>
                </a:cubicBezTo>
                <a:cubicBezTo>
                  <a:pt x="704850" y="745807"/>
                  <a:pt x="698182" y="745807"/>
                  <a:pt x="697230" y="743903"/>
                </a:cubicBezTo>
                <a:cubicBezTo>
                  <a:pt x="695325" y="739140"/>
                  <a:pt x="698182" y="727710"/>
                  <a:pt x="688657" y="727710"/>
                </a:cubicBezTo>
                <a:cubicBezTo>
                  <a:pt x="690562" y="713423"/>
                  <a:pt x="681990" y="706755"/>
                  <a:pt x="672465" y="702945"/>
                </a:cubicBezTo>
                <a:cubicBezTo>
                  <a:pt x="670560" y="706755"/>
                  <a:pt x="668655" y="709613"/>
                  <a:pt x="666750" y="713423"/>
                </a:cubicBezTo>
                <a:cubicBezTo>
                  <a:pt x="663893" y="720090"/>
                  <a:pt x="673418" y="721043"/>
                  <a:pt x="675323" y="724852"/>
                </a:cubicBezTo>
                <a:cubicBezTo>
                  <a:pt x="677227" y="725805"/>
                  <a:pt x="675323" y="731520"/>
                  <a:pt x="675323" y="731520"/>
                </a:cubicBezTo>
                <a:cubicBezTo>
                  <a:pt x="675323" y="731520"/>
                  <a:pt x="679133" y="731520"/>
                  <a:pt x="679133" y="731520"/>
                </a:cubicBezTo>
                <a:cubicBezTo>
                  <a:pt x="680085" y="736283"/>
                  <a:pt x="675323" y="742950"/>
                  <a:pt x="681990" y="743903"/>
                </a:cubicBezTo>
                <a:cubicBezTo>
                  <a:pt x="686753" y="743903"/>
                  <a:pt x="683895" y="752475"/>
                  <a:pt x="688657" y="759143"/>
                </a:cubicBezTo>
                <a:cubicBezTo>
                  <a:pt x="688657" y="761048"/>
                  <a:pt x="690562" y="759143"/>
                  <a:pt x="691515" y="762952"/>
                </a:cubicBezTo>
                <a:cubicBezTo>
                  <a:pt x="691515" y="767715"/>
                  <a:pt x="700088" y="765810"/>
                  <a:pt x="697230" y="777240"/>
                </a:cubicBezTo>
                <a:cubicBezTo>
                  <a:pt x="698182" y="781050"/>
                  <a:pt x="703898" y="781050"/>
                  <a:pt x="706755" y="781050"/>
                </a:cubicBezTo>
                <a:cubicBezTo>
                  <a:pt x="703898" y="783907"/>
                  <a:pt x="709613" y="785813"/>
                  <a:pt x="709613" y="786765"/>
                </a:cubicBezTo>
                <a:cubicBezTo>
                  <a:pt x="709613" y="788670"/>
                  <a:pt x="706755" y="793433"/>
                  <a:pt x="706755" y="792480"/>
                </a:cubicBezTo>
                <a:cubicBezTo>
                  <a:pt x="708660" y="797243"/>
                  <a:pt x="716280" y="795338"/>
                  <a:pt x="713423" y="804862"/>
                </a:cubicBezTo>
                <a:cubicBezTo>
                  <a:pt x="708660" y="802005"/>
                  <a:pt x="706755" y="797243"/>
                  <a:pt x="697230" y="799148"/>
                </a:cubicBezTo>
                <a:cubicBezTo>
                  <a:pt x="701993" y="786765"/>
                  <a:pt x="690562" y="788670"/>
                  <a:pt x="691515" y="781050"/>
                </a:cubicBezTo>
                <a:cubicBezTo>
                  <a:pt x="690562" y="775335"/>
                  <a:pt x="684848" y="774382"/>
                  <a:pt x="681990" y="770573"/>
                </a:cubicBezTo>
                <a:cubicBezTo>
                  <a:pt x="679133" y="768668"/>
                  <a:pt x="677227" y="765810"/>
                  <a:pt x="675323" y="762952"/>
                </a:cubicBezTo>
                <a:cubicBezTo>
                  <a:pt x="670560" y="761048"/>
                  <a:pt x="665798" y="761048"/>
                  <a:pt x="663893" y="756285"/>
                </a:cubicBezTo>
                <a:cubicBezTo>
                  <a:pt x="663893" y="747712"/>
                  <a:pt x="665798" y="752475"/>
                  <a:pt x="668655" y="752475"/>
                </a:cubicBezTo>
                <a:cubicBezTo>
                  <a:pt x="672465" y="739140"/>
                  <a:pt x="659130" y="742950"/>
                  <a:pt x="661035" y="731520"/>
                </a:cubicBezTo>
                <a:cubicBezTo>
                  <a:pt x="654368" y="729615"/>
                  <a:pt x="652463" y="724852"/>
                  <a:pt x="645795" y="724852"/>
                </a:cubicBezTo>
                <a:cubicBezTo>
                  <a:pt x="645795" y="718185"/>
                  <a:pt x="650558" y="718185"/>
                  <a:pt x="645795" y="709613"/>
                </a:cubicBezTo>
                <a:cubicBezTo>
                  <a:pt x="643890" y="707708"/>
                  <a:pt x="642938" y="706755"/>
                  <a:pt x="642938" y="706755"/>
                </a:cubicBezTo>
                <a:cubicBezTo>
                  <a:pt x="639127" y="700088"/>
                  <a:pt x="641032" y="689610"/>
                  <a:pt x="625793" y="691515"/>
                </a:cubicBezTo>
                <a:cubicBezTo>
                  <a:pt x="629603" y="688657"/>
                  <a:pt x="629603" y="686753"/>
                  <a:pt x="625793" y="681990"/>
                </a:cubicBezTo>
                <a:cubicBezTo>
                  <a:pt x="625793" y="681990"/>
                  <a:pt x="623888" y="677227"/>
                  <a:pt x="623888" y="677227"/>
                </a:cubicBezTo>
                <a:cubicBezTo>
                  <a:pt x="622935" y="675323"/>
                  <a:pt x="616268" y="677227"/>
                  <a:pt x="614363" y="677227"/>
                </a:cubicBezTo>
                <a:cubicBezTo>
                  <a:pt x="612457" y="673418"/>
                  <a:pt x="621030" y="673418"/>
                  <a:pt x="621030" y="673418"/>
                </a:cubicBezTo>
                <a:cubicBezTo>
                  <a:pt x="619125" y="666750"/>
                  <a:pt x="601028" y="663893"/>
                  <a:pt x="593408" y="660082"/>
                </a:cubicBezTo>
                <a:cubicBezTo>
                  <a:pt x="591503" y="659130"/>
                  <a:pt x="591503" y="657225"/>
                  <a:pt x="589598" y="655320"/>
                </a:cubicBezTo>
                <a:cubicBezTo>
                  <a:pt x="587693" y="650558"/>
                  <a:pt x="586740" y="648652"/>
                  <a:pt x="582930" y="645795"/>
                </a:cubicBezTo>
                <a:cubicBezTo>
                  <a:pt x="581978" y="641985"/>
                  <a:pt x="581978" y="634365"/>
                  <a:pt x="578168" y="627698"/>
                </a:cubicBezTo>
                <a:cubicBezTo>
                  <a:pt x="576262" y="625793"/>
                  <a:pt x="571500" y="625793"/>
                  <a:pt x="571500" y="623888"/>
                </a:cubicBezTo>
                <a:cubicBezTo>
                  <a:pt x="569595" y="619125"/>
                  <a:pt x="573405" y="612457"/>
                  <a:pt x="564833" y="614363"/>
                </a:cubicBezTo>
                <a:cubicBezTo>
                  <a:pt x="566738" y="602932"/>
                  <a:pt x="560070" y="596265"/>
                  <a:pt x="553403" y="587693"/>
                </a:cubicBezTo>
                <a:cubicBezTo>
                  <a:pt x="550545" y="582930"/>
                  <a:pt x="550545" y="574357"/>
                  <a:pt x="543878" y="578168"/>
                </a:cubicBezTo>
                <a:cubicBezTo>
                  <a:pt x="548640" y="541973"/>
                  <a:pt x="541973" y="520065"/>
                  <a:pt x="543878" y="476250"/>
                </a:cubicBezTo>
                <a:cubicBezTo>
                  <a:pt x="543878" y="474345"/>
                  <a:pt x="540068" y="474345"/>
                  <a:pt x="540068" y="470535"/>
                </a:cubicBezTo>
                <a:cubicBezTo>
                  <a:pt x="539115" y="469582"/>
                  <a:pt x="537210" y="465772"/>
                  <a:pt x="533400" y="464820"/>
                </a:cubicBezTo>
                <a:cubicBezTo>
                  <a:pt x="533400" y="462915"/>
                  <a:pt x="532448" y="461010"/>
                  <a:pt x="528638" y="461010"/>
                </a:cubicBezTo>
                <a:cubicBezTo>
                  <a:pt x="526732" y="446723"/>
                  <a:pt x="514350" y="438150"/>
                  <a:pt x="503873" y="428625"/>
                </a:cubicBezTo>
                <a:cubicBezTo>
                  <a:pt x="502920" y="426720"/>
                  <a:pt x="501015" y="424815"/>
                  <a:pt x="501015" y="421958"/>
                </a:cubicBezTo>
                <a:cubicBezTo>
                  <a:pt x="502920" y="422910"/>
                  <a:pt x="508635" y="426720"/>
                  <a:pt x="510540" y="421958"/>
                </a:cubicBezTo>
                <a:cubicBezTo>
                  <a:pt x="515302" y="421958"/>
                  <a:pt x="514350" y="429578"/>
                  <a:pt x="521970" y="428625"/>
                </a:cubicBezTo>
                <a:cubicBezTo>
                  <a:pt x="523875" y="429578"/>
                  <a:pt x="525780" y="434340"/>
                  <a:pt x="525780" y="440055"/>
                </a:cubicBezTo>
                <a:cubicBezTo>
                  <a:pt x="540068" y="438150"/>
                  <a:pt x="543878" y="447675"/>
                  <a:pt x="553403" y="451485"/>
                </a:cubicBezTo>
                <a:cubicBezTo>
                  <a:pt x="551497" y="462915"/>
                  <a:pt x="558165" y="465772"/>
                  <a:pt x="561975" y="470535"/>
                </a:cubicBezTo>
                <a:cubicBezTo>
                  <a:pt x="564833" y="469582"/>
                  <a:pt x="566738" y="464820"/>
                  <a:pt x="564833" y="461010"/>
                </a:cubicBezTo>
                <a:cubicBezTo>
                  <a:pt x="564833" y="458152"/>
                  <a:pt x="560070" y="458152"/>
                  <a:pt x="558165" y="454343"/>
                </a:cubicBezTo>
                <a:cubicBezTo>
                  <a:pt x="557213" y="449580"/>
                  <a:pt x="557213" y="446723"/>
                  <a:pt x="557213" y="442913"/>
                </a:cubicBezTo>
                <a:cubicBezTo>
                  <a:pt x="555307" y="441007"/>
                  <a:pt x="553403" y="440055"/>
                  <a:pt x="553403" y="440055"/>
                </a:cubicBezTo>
                <a:cubicBezTo>
                  <a:pt x="551497" y="438150"/>
                  <a:pt x="555307" y="434340"/>
                  <a:pt x="557213" y="436245"/>
                </a:cubicBezTo>
                <a:cubicBezTo>
                  <a:pt x="551497" y="429578"/>
                  <a:pt x="544830" y="431482"/>
                  <a:pt x="546735" y="424815"/>
                </a:cubicBezTo>
                <a:cubicBezTo>
                  <a:pt x="532448" y="426720"/>
                  <a:pt x="530543" y="415290"/>
                  <a:pt x="515302" y="415290"/>
                </a:cubicBezTo>
                <a:cubicBezTo>
                  <a:pt x="521018" y="404813"/>
                  <a:pt x="505778" y="413385"/>
                  <a:pt x="510540" y="403860"/>
                </a:cubicBezTo>
                <a:cubicBezTo>
                  <a:pt x="507683" y="400050"/>
                  <a:pt x="502920" y="403860"/>
                  <a:pt x="497205" y="397193"/>
                </a:cubicBezTo>
                <a:cubicBezTo>
                  <a:pt x="497205" y="393383"/>
                  <a:pt x="501015" y="393383"/>
                  <a:pt x="503873" y="393383"/>
                </a:cubicBezTo>
                <a:cubicBezTo>
                  <a:pt x="507683" y="385763"/>
                  <a:pt x="492443" y="390525"/>
                  <a:pt x="494347" y="390525"/>
                </a:cubicBezTo>
                <a:cubicBezTo>
                  <a:pt x="490537" y="388620"/>
                  <a:pt x="494347" y="385763"/>
                  <a:pt x="490537" y="383857"/>
                </a:cubicBezTo>
                <a:cubicBezTo>
                  <a:pt x="490537" y="383857"/>
                  <a:pt x="485775" y="385763"/>
                  <a:pt x="485775" y="383857"/>
                </a:cubicBezTo>
                <a:cubicBezTo>
                  <a:pt x="483870" y="381953"/>
                  <a:pt x="489585" y="380047"/>
                  <a:pt x="489585" y="379095"/>
                </a:cubicBezTo>
                <a:cubicBezTo>
                  <a:pt x="487680" y="373380"/>
                  <a:pt x="483870" y="379095"/>
                  <a:pt x="479108" y="379095"/>
                </a:cubicBezTo>
                <a:cubicBezTo>
                  <a:pt x="472440" y="373380"/>
                  <a:pt x="476250" y="367665"/>
                  <a:pt x="472440" y="361950"/>
                </a:cubicBezTo>
                <a:cubicBezTo>
                  <a:pt x="471488" y="360998"/>
                  <a:pt x="467678" y="359093"/>
                  <a:pt x="464820" y="360998"/>
                </a:cubicBezTo>
                <a:cubicBezTo>
                  <a:pt x="474345" y="342900"/>
                  <a:pt x="440055" y="354330"/>
                  <a:pt x="442913" y="336233"/>
                </a:cubicBezTo>
                <a:cubicBezTo>
                  <a:pt x="444818" y="336233"/>
                  <a:pt x="447675" y="336233"/>
                  <a:pt x="451485" y="336233"/>
                </a:cubicBezTo>
                <a:cubicBezTo>
                  <a:pt x="453390" y="327660"/>
                  <a:pt x="438150" y="337185"/>
                  <a:pt x="442913" y="325755"/>
                </a:cubicBezTo>
                <a:cubicBezTo>
                  <a:pt x="436245" y="325755"/>
                  <a:pt x="429578" y="325755"/>
                  <a:pt x="422910" y="325755"/>
                </a:cubicBezTo>
                <a:cubicBezTo>
                  <a:pt x="431482" y="320993"/>
                  <a:pt x="420053" y="319088"/>
                  <a:pt x="426720" y="316230"/>
                </a:cubicBezTo>
                <a:cubicBezTo>
                  <a:pt x="428625" y="311468"/>
                  <a:pt x="418148" y="311468"/>
                  <a:pt x="420053" y="314325"/>
                </a:cubicBezTo>
                <a:cubicBezTo>
                  <a:pt x="415290" y="307658"/>
                  <a:pt x="420053" y="306705"/>
                  <a:pt x="415290" y="298133"/>
                </a:cubicBezTo>
                <a:cubicBezTo>
                  <a:pt x="408622" y="298133"/>
                  <a:pt x="401955" y="298133"/>
                  <a:pt x="397193" y="298133"/>
                </a:cubicBezTo>
                <a:cubicBezTo>
                  <a:pt x="399097" y="294322"/>
                  <a:pt x="400050" y="291465"/>
                  <a:pt x="401955" y="286703"/>
                </a:cubicBezTo>
                <a:cubicBezTo>
                  <a:pt x="400050" y="280035"/>
                  <a:pt x="393383" y="284797"/>
                  <a:pt x="399097" y="276225"/>
                </a:cubicBezTo>
                <a:cubicBezTo>
                  <a:pt x="388620" y="278130"/>
                  <a:pt x="381953" y="281940"/>
                  <a:pt x="368618" y="280035"/>
                </a:cubicBezTo>
                <a:cubicBezTo>
                  <a:pt x="368618" y="271463"/>
                  <a:pt x="360998" y="268605"/>
                  <a:pt x="352425" y="264795"/>
                </a:cubicBezTo>
                <a:cubicBezTo>
                  <a:pt x="350520" y="263843"/>
                  <a:pt x="345757" y="263843"/>
                  <a:pt x="343853" y="261937"/>
                </a:cubicBezTo>
                <a:cubicBezTo>
                  <a:pt x="342900" y="261937"/>
                  <a:pt x="343853" y="257175"/>
                  <a:pt x="343853" y="255270"/>
                </a:cubicBezTo>
                <a:cubicBezTo>
                  <a:pt x="342900" y="253365"/>
                  <a:pt x="336233" y="257175"/>
                  <a:pt x="338137" y="252412"/>
                </a:cubicBezTo>
                <a:cubicBezTo>
                  <a:pt x="327660" y="248602"/>
                  <a:pt x="306705" y="258128"/>
                  <a:pt x="301943" y="252412"/>
                </a:cubicBezTo>
                <a:cubicBezTo>
                  <a:pt x="301943" y="252412"/>
                  <a:pt x="301943" y="248602"/>
                  <a:pt x="301943" y="248602"/>
                </a:cubicBezTo>
                <a:cubicBezTo>
                  <a:pt x="298133" y="248602"/>
                  <a:pt x="295275" y="252412"/>
                  <a:pt x="295275" y="252412"/>
                </a:cubicBezTo>
                <a:cubicBezTo>
                  <a:pt x="291465" y="252412"/>
                  <a:pt x="291465" y="241935"/>
                  <a:pt x="280035" y="246698"/>
                </a:cubicBezTo>
                <a:cubicBezTo>
                  <a:pt x="280035" y="239078"/>
                  <a:pt x="264795" y="241935"/>
                  <a:pt x="273368" y="234315"/>
                </a:cubicBezTo>
                <a:cubicBezTo>
                  <a:pt x="271463" y="234315"/>
                  <a:pt x="270510" y="237172"/>
                  <a:pt x="266700" y="237172"/>
                </a:cubicBezTo>
                <a:cubicBezTo>
                  <a:pt x="264795" y="237172"/>
                  <a:pt x="263843" y="234315"/>
                  <a:pt x="263843" y="234315"/>
                </a:cubicBezTo>
                <a:cubicBezTo>
                  <a:pt x="259080" y="235267"/>
                  <a:pt x="253365" y="241935"/>
                  <a:pt x="248602" y="237172"/>
                </a:cubicBezTo>
                <a:cubicBezTo>
                  <a:pt x="241935" y="237172"/>
                  <a:pt x="246698" y="248602"/>
                  <a:pt x="245745" y="252412"/>
                </a:cubicBezTo>
                <a:cubicBezTo>
                  <a:pt x="243840" y="252412"/>
                  <a:pt x="240983" y="248602"/>
                  <a:pt x="237172" y="248602"/>
                </a:cubicBezTo>
                <a:cubicBezTo>
                  <a:pt x="232410" y="250507"/>
                  <a:pt x="235267" y="255270"/>
                  <a:pt x="234315" y="255270"/>
                </a:cubicBezTo>
                <a:cubicBezTo>
                  <a:pt x="230505" y="257175"/>
                  <a:pt x="219075" y="255270"/>
                  <a:pt x="216218" y="258128"/>
                </a:cubicBezTo>
                <a:cubicBezTo>
                  <a:pt x="212408" y="260033"/>
                  <a:pt x="212408" y="263843"/>
                  <a:pt x="209550" y="264795"/>
                </a:cubicBezTo>
                <a:cubicBezTo>
                  <a:pt x="203835" y="264795"/>
                  <a:pt x="202883" y="261937"/>
                  <a:pt x="196215" y="261937"/>
                </a:cubicBezTo>
                <a:cubicBezTo>
                  <a:pt x="200978" y="257175"/>
                  <a:pt x="209550" y="255270"/>
                  <a:pt x="205740" y="243840"/>
                </a:cubicBezTo>
                <a:cubicBezTo>
                  <a:pt x="210503" y="243840"/>
                  <a:pt x="212408" y="240030"/>
                  <a:pt x="212408" y="237172"/>
                </a:cubicBezTo>
                <a:cubicBezTo>
                  <a:pt x="210503" y="234315"/>
                  <a:pt x="205740" y="234315"/>
                  <a:pt x="202883" y="234315"/>
                </a:cubicBezTo>
                <a:cubicBezTo>
                  <a:pt x="199072" y="237172"/>
                  <a:pt x="199072" y="241935"/>
                  <a:pt x="194310" y="246698"/>
                </a:cubicBezTo>
                <a:cubicBezTo>
                  <a:pt x="191453" y="248602"/>
                  <a:pt x="191453" y="252412"/>
                  <a:pt x="187643" y="252412"/>
                </a:cubicBezTo>
                <a:cubicBezTo>
                  <a:pt x="184785" y="252412"/>
                  <a:pt x="184785" y="260033"/>
                  <a:pt x="178117" y="258128"/>
                </a:cubicBezTo>
                <a:cubicBezTo>
                  <a:pt x="180022" y="263843"/>
                  <a:pt x="176212" y="264795"/>
                  <a:pt x="173355" y="264795"/>
                </a:cubicBezTo>
                <a:cubicBezTo>
                  <a:pt x="173355" y="268605"/>
                  <a:pt x="173355" y="273368"/>
                  <a:pt x="173355" y="276225"/>
                </a:cubicBezTo>
                <a:cubicBezTo>
                  <a:pt x="162878" y="280035"/>
                  <a:pt x="160973" y="289560"/>
                  <a:pt x="153353" y="294322"/>
                </a:cubicBezTo>
                <a:cubicBezTo>
                  <a:pt x="153353" y="296228"/>
                  <a:pt x="148590" y="294322"/>
                  <a:pt x="148590" y="294322"/>
                </a:cubicBezTo>
                <a:cubicBezTo>
                  <a:pt x="146685" y="296228"/>
                  <a:pt x="148590" y="300990"/>
                  <a:pt x="148590" y="300990"/>
                </a:cubicBezTo>
                <a:cubicBezTo>
                  <a:pt x="146685" y="300990"/>
                  <a:pt x="135255" y="300990"/>
                  <a:pt x="138113" y="304800"/>
                </a:cubicBezTo>
                <a:cubicBezTo>
                  <a:pt x="144780" y="309562"/>
                  <a:pt x="130493" y="307658"/>
                  <a:pt x="126683" y="314325"/>
                </a:cubicBezTo>
                <a:cubicBezTo>
                  <a:pt x="124777" y="314325"/>
                  <a:pt x="121920" y="324803"/>
                  <a:pt x="120015" y="322897"/>
                </a:cubicBezTo>
                <a:cubicBezTo>
                  <a:pt x="117157" y="319088"/>
                  <a:pt x="119062" y="320993"/>
                  <a:pt x="117157" y="325755"/>
                </a:cubicBezTo>
                <a:cubicBezTo>
                  <a:pt x="112395" y="325755"/>
                  <a:pt x="108585" y="325755"/>
                  <a:pt x="105727" y="325755"/>
                </a:cubicBezTo>
                <a:cubicBezTo>
                  <a:pt x="99060" y="329565"/>
                  <a:pt x="110490" y="331470"/>
                  <a:pt x="95250" y="332423"/>
                </a:cubicBezTo>
                <a:cubicBezTo>
                  <a:pt x="88583" y="332423"/>
                  <a:pt x="83820" y="332423"/>
                  <a:pt x="77152" y="336233"/>
                </a:cubicBezTo>
                <a:cubicBezTo>
                  <a:pt x="72390" y="337185"/>
                  <a:pt x="72390" y="345757"/>
                  <a:pt x="63818" y="340995"/>
                </a:cubicBezTo>
                <a:cubicBezTo>
                  <a:pt x="63818" y="332423"/>
                  <a:pt x="74295" y="336233"/>
                  <a:pt x="80962" y="332423"/>
                </a:cubicBezTo>
                <a:cubicBezTo>
                  <a:pt x="81915" y="331470"/>
                  <a:pt x="81915" y="332423"/>
                  <a:pt x="81915" y="329565"/>
                </a:cubicBezTo>
                <a:cubicBezTo>
                  <a:pt x="83820" y="324803"/>
                  <a:pt x="90488" y="325755"/>
                  <a:pt x="95250" y="325755"/>
                </a:cubicBezTo>
                <a:cubicBezTo>
                  <a:pt x="100965" y="325755"/>
                  <a:pt x="97155" y="319088"/>
                  <a:pt x="99060" y="316230"/>
                </a:cubicBezTo>
                <a:cubicBezTo>
                  <a:pt x="100965" y="314325"/>
                  <a:pt x="101918" y="322897"/>
                  <a:pt x="106680" y="314325"/>
                </a:cubicBezTo>
                <a:cubicBezTo>
                  <a:pt x="108585" y="313372"/>
                  <a:pt x="110490" y="314325"/>
                  <a:pt x="110490" y="311468"/>
                </a:cubicBezTo>
                <a:cubicBezTo>
                  <a:pt x="110490" y="306705"/>
                  <a:pt x="119062" y="307658"/>
                  <a:pt x="123825" y="304800"/>
                </a:cubicBezTo>
                <a:cubicBezTo>
                  <a:pt x="123825" y="300038"/>
                  <a:pt x="123825" y="294322"/>
                  <a:pt x="123825" y="289560"/>
                </a:cubicBezTo>
                <a:cubicBezTo>
                  <a:pt x="133350" y="300038"/>
                  <a:pt x="123825" y="280035"/>
                  <a:pt x="135255" y="282892"/>
                </a:cubicBezTo>
                <a:cubicBezTo>
                  <a:pt x="137160" y="275273"/>
                  <a:pt x="121920" y="284797"/>
                  <a:pt x="126683" y="273368"/>
                </a:cubicBezTo>
                <a:cubicBezTo>
                  <a:pt x="123825" y="281940"/>
                  <a:pt x="103823" y="271463"/>
                  <a:pt x="101918" y="280035"/>
                </a:cubicBezTo>
                <a:cubicBezTo>
                  <a:pt x="97155" y="281940"/>
                  <a:pt x="100965" y="275273"/>
                  <a:pt x="99060" y="273368"/>
                </a:cubicBezTo>
                <a:cubicBezTo>
                  <a:pt x="94298" y="271463"/>
                  <a:pt x="85725" y="276225"/>
                  <a:pt x="80962" y="273368"/>
                </a:cubicBezTo>
                <a:cubicBezTo>
                  <a:pt x="83820" y="266700"/>
                  <a:pt x="76200" y="270510"/>
                  <a:pt x="74295" y="268605"/>
                </a:cubicBezTo>
                <a:cubicBezTo>
                  <a:pt x="72390" y="264795"/>
                  <a:pt x="76200" y="263843"/>
                  <a:pt x="77152" y="264795"/>
                </a:cubicBezTo>
                <a:cubicBezTo>
                  <a:pt x="70485" y="257175"/>
                  <a:pt x="65723" y="258128"/>
                  <a:pt x="60960" y="248602"/>
                </a:cubicBezTo>
                <a:cubicBezTo>
                  <a:pt x="58103" y="253365"/>
                  <a:pt x="47625" y="252412"/>
                  <a:pt x="40005" y="252412"/>
                </a:cubicBezTo>
                <a:cubicBezTo>
                  <a:pt x="40005" y="248602"/>
                  <a:pt x="40957" y="246698"/>
                  <a:pt x="42863" y="246698"/>
                </a:cubicBezTo>
                <a:cubicBezTo>
                  <a:pt x="40957" y="240030"/>
                  <a:pt x="31432" y="241935"/>
                  <a:pt x="34290" y="230505"/>
                </a:cubicBezTo>
                <a:cubicBezTo>
                  <a:pt x="33337" y="227647"/>
                  <a:pt x="27622" y="223838"/>
                  <a:pt x="27622" y="227647"/>
                </a:cubicBezTo>
                <a:cubicBezTo>
                  <a:pt x="20003" y="227647"/>
                  <a:pt x="26670" y="219075"/>
                  <a:pt x="27622" y="215265"/>
                </a:cubicBezTo>
                <a:cubicBezTo>
                  <a:pt x="27622" y="214313"/>
                  <a:pt x="26670" y="210503"/>
                  <a:pt x="27622" y="209550"/>
                </a:cubicBezTo>
                <a:cubicBezTo>
                  <a:pt x="27622" y="209550"/>
                  <a:pt x="33337" y="210503"/>
                  <a:pt x="34290" y="209550"/>
                </a:cubicBezTo>
                <a:cubicBezTo>
                  <a:pt x="36195" y="207645"/>
                  <a:pt x="34290" y="202883"/>
                  <a:pt x="36195" y="200978"/>
                </a:cubicBezTo>
                <a:cubicBezTo>
                  <a:pt x="44768" y="199072"/>
                  <a:pt x="56198" y="197167"/>
                  <a:pt x="60960" y="194310"/>
                </a:cubicBezTo>
                <a:cubicBezTo>
                  <a:pt x="65723" y="191453"/>
                  <a:pt x="69533" y="192405"/>
                  <a:pt x="74295" y="191453"/>
                </a:cubicBezTo>
                <a:cubicBezTo>
                  <a:pt x="79058" y="189548"/>
                  <a:pt x="69533" y="182880"/>
                  <a:pt x="85725" y="184785"/>
                </a:cubicBezTo>
                <a:cubicBezTo>
                  <a:pt x="83820" y="178117"/>
                  <a:pt x="83820" y="171450"/>
                  <a:pt x="80962" y="160020"/>
                </a:cubicBezTo>
                <a:cubicBezTo>
                  <a:pt x="74295" y="153353"/>
                  <a:pt x="56198" y="171450"/>
                  <a:pt x="49530" y="162878"/>
                </a:cubicBezTo>
                <a:cubicBezTo>
                  <a:pt x="44768" y="158115"/>
                  <a:pt x="47625" y="166688"/>
                  <a:pt x="36195" y="166688"/>
                </a:cubicBezTo>
                <a:cubicBezTo>
                  <a:pt x="34290" y="160973"/>
                  <a:pt x="22860" y="164783"/>
                  <a:pt x="15240" y="160020"/>
                </a:cubicBezTo>
                <a:cubicBezTo>
                  <a:pt x="15240" y="160020"/>
                  <a:pt x="20955" y="155258"/>
                  <a:pt x="15240" y="155258"/>
                </a:cubicBezTo>
                <a:cubicBezTo>
                  <a:pt x="9525" y="153353"/>
                  <a:pt x="4763" y="151448"/>
                  <a:pt x="2857" y="141923"/>
                </a:cubicBezTo>
                <a:cubicBezTo>
                  <a:pt x="20955" y="142875"/>
                  <a:pt x="0" y="133350"/>
                  <a:pt x="20955" y="135255"/>
                </a:cubicBezTo>
                <a:cubicBezTo>
                  <a:pt x="24765" y="135255"/>
                  <a:pt x="22860" y="133350"/>
                  <a:pt x="20955" y="133350"/>
                </a:cubicBezTo>
                <a:cubicBezTo>
                  <a:pt x="22860" y="126683"/>
                  <a:pt x="27622" y="133350"/>
                  <a:pt x="27622" y="133350"/>
                </a:cubicBezTo>
                <a:cubicBezTo>
                  <a:pt x="33337" y="133350"/>
                  <a:pt x="34290" y="128588"/>
                  <a:pt x="40005" y="130493"/>
                </a:cubicBezTo>
                <a:cubicBezTo>
                  <a:pt x="40957" y="130493"/>
                  <a:pt x="42863" y="135255"/>
                  <a:pt x="45720" y="135255"/>
                </a:cubicBezTo>
                <a:cubicBezTo>
                  <a:pt x="52388" y="137160"/>
                  <a:pt x="59055" y="133350"/>
                  <a:pt x="67627" y="135255"/>
                </a:cubicBezTo>
                <a:cubicBezTo>
                  <a:pt x="72390" y="137160"/>
                  <a:pt x="72390" y="138113"/>
                  <a:pt x="77152" y="135255"/>
                </a:cubicBezTo>
                <a:cubicBezTo>
                  <a:pt x="80962" y="135255"/>
                  <a:pt x="77152" y="133350"/>
                  <a:pt x="77152" y="130493"/>
                </a:cubicBezTo>
                <a:cubicBezTo>
                  <a:pt x="80962" y="130493"/>
                  <a:pt x="81915" y="128588"/>
                  <a:pt x="81915" y="126683"/>
                </a:cubicBezTo>
                <a:cubicBezTo>
                  <a:pt x="83820" y="118110"/>
                  <a:pt x="69533" y="128588"/>
                  <a:pt x="74295" y="117157"/>
                </a:cubicBezTo>
                <a:cubicBezTo>
                  <a:pt x="65723" y="115253"/>
                  <a:pt x="58103" y="113348"/>
                  <a:pt x="49530" y="112395"/>
                </a:cubicBezTo>
                <a:cubicBezTo>
                  <a:pt x="52388" y="105727"/>
                  <a:pt x="52388" y="106680"/>
                  <a:pt x="45720" y="101918"/>
                </a:cubicBezTo>
                <a:cubicBezTo>
                  <a:pt x="44768" y="101918"/>
                  <a:pt x="44768" y="99060"/>
                  <a:pt x="42863" y="99060"/>
                </a:cubicBezTo>
                <a:cubicBezTo>
                  <a:pt x="40957" y="97155"/>
                  <a:pt x="34290" y="99060"/>
                  <a:pt x="31432" y="95250"/>
                </a:cubicBezTo>
                <a:cubicBezTo>
                  <a:pt x="31432" y="95250"/>
                  <a:pt x="36195" y="85725"/>
                  <a:pt x="31432" y="87630"/>
                </a:cubicBezTo>
                <a:cubicBezTo>
                  <a:pt x="29527" y="87630"/>
                  <a:pt x="31432" y="90488"/>
                  <a:pt x="27622" y="90488"/>
                </a:cubicBezTo>
                <a:cubicBezTo>
                  <a:pt x="24765" y="88583"/>
                  <a:pt x="22860" y="85725"/>
                  <a:pt x="18098" y="87630"/>
                </a:cubicBezTo>
                <a:cubicBezTo>
                  <a:pt x="24765" y="77152"/>
                  <a:pt x="38100" y="76200"/>
                  <a:pt x="49530" y="70485"/>
                </a:cubicBezTo>
                <a:cubicBezTo>
                  <a:pt x="45720" y="60960"/>
                  <a:pt x="58103" y="60960"/>
                  <a:pt x="60960" y="56198"/>
                </a:cubicBezTo>
                <a:cubicBezTo>
                  <a:pt x="63818" y="52388"/>
                  <a:pt x="60960" y="45720"/>
                  <a:pt x="63818" y="44768"/>
                </a:cubicBezTo>
                <a:cubicBezTo>
                  <a:pt x="72390" y="51435"/>
                  <a:pt x="72390" y="45720"/>
                  <a:pt x="85725" y="45720"/>
                </a:cubicBezTo>
                <a:cubicBezTo>
                  <a:pt x="92392" y="38100"/>
                  <a:pt x="101918" y="31432"/>
                  <a:pt x="120015" y="34290"/>
                </a:cubicBezTo>
                <a:cubicBezTo>
                  <a:pt x="123825" y="36195"/>
                  <a:pt x="121920" y="29527"/>
                  <a:pt x="123825" y="27622"/>
                </a:cubicBezTo>
                <a:cubicBezTo>
                  <a:pt x="128588" y="24765"/>
                  <a:pt x="140017" y="31432"/>
                  <a:pt x="141923" y="22860"/>
                </a:cubicBezTo>
                <a:cubicBezTo>
                  <a:pt x="144780" y="20955"/>
                  <a:pt x="146685" y="27622"/>
                  <a:pt x="148590" y="27622"/>
                </a:cubicBezTo>
                <a:cubicBezTo>
                  <a:pt x="153353" y="29527"/>
                  <a:pt x="158115" y="26670"/>
                  <a:pt x="156210" y="34290"/>
                </a:cubicBezTo>
                <a:cubicBezTo>
                  <a:pt x="169545" y="34290"/>
                  <a:pt x="182880" y="34290"/>
                  <a:pt x="196215" y="34290"/>
                </a:cubicBezTo>
                <a:cubicBezTo>
                  <a:pt x="182880" y="47625"/>
                  <a:pt x="217170" y="29527"/>
                  <a:pt x="205740" y="44768"/>
                </a:cubicBezTo>
                <a:cubicBezTo>
                  <a:pt x="212408" y="44768"/>
                  <a:pt x="217170" y="42863"/>
                  <a:pt x="217170" y="38100"/>
                </a:cubicBezTo>
                <a:cubicBezTo>
                  <a:pt x="223838" y="44768"/>
                  <a:pt x="237172" y="40957"/>
                  <a:pt x="245745" y="44768"/>
                </a:cubicBezTo>
                <a:cubicBezTo>
                  <a:pt x="246698" y="44768"/>
                  <a:pt x="245745" y="45720"/>
                  <a:pt x="248602" y="45720"/>
                </a:cubicBezTo>
                <a:cubicBezTo>
                  <a:pt x="252412" y="45720"/>
                  <a:pt x="252412" y="49530"/>
                  <a:pt x="255270" y="49530"/>
                </a:cubicBezTo>
                <a:cubicBezTo>
                  <a:pt x="263843" y="51435"/>
                  <a:pt x="264795" y="44768"/>
                  <a:pt x="270510" y="49530"/>
                </a:cubicBezTo>
                <a:cubicBezTo>
                  <a:pt x="271463" y="51435"/>
                  <a:pt x="306705" y="51435"/>
                  <a:pt x="309562" y="52388"/>
                </a:cubicBezTo>
                <a:cubicBezTo>
                  <a:pt x="314325" y="56198"/>
                  <a:pt x="332423" y="58103"/>
                  <a:pt x="343853" y="59055"/>
                </a:cubicBezTo>
                <a:cubicBezTo>
                  <a:pt x="347663" y="62865"/>
                  <a:pt x="352425" y="65723"/>
                  <a:pt x="352425" y="70485"/>
                </a:cubicBezTo>
                <a:cubicBezTo>
                  <a:pt x="363855" y="72390"/>
                  <a:pt x="368618" y="79058"/>
                  <a:pt x="377190" y="74295"/>
                </a:cubicBezTo>
                <a:cubicBezTo>
                  <a:pt x="379095" y="83820"/>
                  <a:pt x="393383" y="79058"/>
                  <a:pt x="401955" y="80962"/>
                </a:cubicBezTo>
                <a:cubicBezTo>
                  <a:pt x="401955" y="77152"/>
                  <a:pt x="399097" y="77152"/>
                  <a:pt x="397193" y="77152"/>
                </a:cubicBezTo>
                <a:cubicBezTo>
                  <a:pt x="401955" y="70485"/>
                  <a:pt x="410528" y="63818"/>
                  <a:pt x="420053" y="62865"/>
                </a:cubicBezTo>
                <a:cubicBezTo>
                  <a:pt x="420053" y="67627"/>
                  <a:pt x="422910" y="69533"/>
                  <a:pt x="422910" y="65723"/>
                </a:cubicBezTo>
                <a:cubicBezTo>
                  <a:pt x="426720" y="65723"/>
                  <a:pt x="426720" y="70485"/>
                  <a:pt x="429578" y="70485"/>
                </a:cubicBezTo>
                <a:cubicBezTo>
                  <a:pt x="436245" y="72390"/>
                  <a:pt x="436245" y="67627"/>
                  <a:pt x="436245" y="62865"/>
                </a:cubicBezTo>
                <a:cubicBezTo>
                  <a:pt x="442913" y="60960"/>
                  <a:pt x="444818" y="63818"/>
                  <a:pt x="447675" y="65723"/>
                </a:cubicBezTo>
                <a:cubicBezTo>
                  <a:pt x="451485" y="62865"/>
                  <a:pt x="447675" y="58103"/>
                  <a:pt x="454343" y="52388"/>
                </a:cubicBezTo>
                <a:cubicBezTo>
                  <a:pt x="460057" y="52388"/>
                  <a:pt x="462915" y="58103"/>
                  <a:pt x="464820" y="52388"/>
                </a:cubicBezTo>
                <a:cubicBezTo>
                  <a:pt x="469582" y="54293"/>
                  <a:pt x="465772" y="59055"/>
                  <a:pt x="461010" y="59055"/>
                </a:cubicBezTo>
                <a:cubicBezTo>
                  <a:pt x="464820" y="67627"/>
                  <a:pt x="485775" y="51435"/>
                  <a:pt x="490537" y="62865"/>
                </a:cubicBezTo>
                <a:cubicBezTo>
                  <a:pt x="501015" y="62865"/>
                  <a:pt x="483870" y="52388"/>
                  <a:pt x="494347" y="52388"/>
                </a:cubicBezTo>
                <a:cubicBezTo>
                  <a:pt x="496253" y="49530"/>
                  <a:pt x="499110" y="45720"/>
                  <a:pt x="503873" y="45720"/>
                </a:cubicBezTo>
                <a:cubicBezTo>
                  <a:pt x="503873" y="49530"/>
                  <a:pt x="503873" y="52388"/>
                  <a:pt x="503873" y="56198"/>
                </a:cubicBezTo>
                <a:cubicBezTo>
                  <a:pt x="510540" y="49530"/>
                  <a:pt x="512445" y="60960"/>
                  <a:pt x="519112" y="62865"/>
                </a:cubicBezTo>
                <a:cubicBezTo>
                  <a:pt x="528638" y="62865"/>
                  <a:pt x="535305" y="60960"/>
                  <a:pt x="537210" y="56198"/>
                </a:cubicBezTo>
                <a:cubicBezTo>
                  <a:pt x="541973" y="59055"/>
                  <a:pt x="550545" y="59055"/>
                  <a:pt x="546735" y="67627"/>
                </a:cubicBezTo>
                <a:cubicBezTo>
                  <a:pt x="553403" y="65723"/>
                  <a:pt x="561975" y="63818"/>
                  <a:pt x="561975" y="56198"/>
                </a:cubicBezTo>
                <a:cubicBezTo>
                  <a:pt x="569595" y="60960"/>
                  <a:pt x="573405" y="54293"/>
                  <a:pt x="580072" y="62865"/>
                </a:cubicBezTo>
                <a:cubicBezTo>
                  <a:pt x="587693" y="62865"/>
                  <a:pt x="594360" y="62865"/>
                  <a:pt x="601028" y="62865"/>
                </a:cubicBezTo>
                <a:cubicBezTo>
                  <a:pt x="602932" y="62865"/>
                  <a:pt x="598170" y="67627"/>
                  <a:pt x="600075" y="67627"/>
                </a:cubicBezTo>
                <a:cubicBezTo>
                  <a:pt x="598170" y="67627"/>
                  <a:pt x="607695" y="70485"/>
                  <a:pt x="604837" y="70485"/>
                </a:cubicBezTo>
                <a:cubicBezTo>
                  <a:pt x="607695" y="72390"/>
                  <a:pt x="609600" y="67627"/>
                  <a:pt x="614363" y="67627"/>
                </a:cubicBezTo>
                <a:cubicBezTo>
                  <a:pt x="614363" y="69533"/>
                  <a:pt x="614363" y="74295"/>
                  <a:pt x="614363" y="74295"/>
                </a:cubicBezTo>
                <a:cubicBezTo>
                  <a:pt x="622935" y="79058"/>
                  <a:pt x="636270" y="72390"/>
                  <a:pt x="645795" y="74295"/>
                </a:cubicBezTo>
                <a:cubicBezTo>
                  <a:pt x="645795" y="77152"/>
                  <a:pt x="650558" y="77152"/>
                  <a:pt x="654368" y="77152"/>
                </a:cubicBezTo>
                <a:cubicBezTo>
                  <a:pt x="648652" y="88583"/>
                  <a:pt x="665798" y="79058"/>
                  <a:pt x="663893" y="87630"/>
                </a:cubicBezTo>
                <a:cubicBezTo>
                  <a:pt x="665798" y="94298"/>
                  <a:pt x="657225" y="90488"/>
                  <a:pt x="657225" y="95250"/>
                </a:cubicBezTo>
                <a:cubicBezTo>
                  <a:pt x="655320" y="100013"/>
                  <a:pt x="661035" y="101918"/>
                  <a:pt x="661035" y="105727"/>
                </a:cubicBezTo>
                <a:cubicBezTo>
                  <a:pt x="693420" y="101918"/>
                  <a:pt x="721995" y="100013"/>
                  <a:pt x="745807" y="112395"/>
                </a:cubicBezTo>
                <a:cubicBezTo>
                  <a:pt x="744855" y="113348"/>
                  <a:pt x="742950" y="117157"/>
                  <a:pt x="742950" y="120015"/>
                </a:cubicBezTo>
                <a:cubicBezTo>
                  <a:pt x="749618" y="120015"/>
                  <a:pt x="749618" y="117157"/>
                  <a:pt x="756285" y="117157"/>
                </a:cubicBezTo>
                <a:cubicBezTo>
                  <a:pt x="752475" y="106680"/>
                  <a:pt x="754380" y="110490"/>
                  <a:pt x="752475" y="99060"/>
                </a:cubicBezTo>
                <a:cubicBezTo>
                  <a:pt x="754380" y="94298"/>
                  <a:pt x="777240" y="94298"/>
                  <a:pt x="770573" y="90488"/>
                </a:cubicBezTo>
                <a:cubicBezTo>
                  <a:pt x="772478" y="83820"/>
                  <a:pt x="776287" y="88583"/>
                  <a:pt x="781050" y="90488"/>
                </a:cubicBezTo>
                <a:cubicBezTo>
                  <a:pt x="781050" y="94298"/>
                  <a:pt x="785813" y="92392"/>
                  <a:pt x="785813" y="95250"/>
                </a:cubicBezTo>
                <a:cubicBezTo>
                  <a:pt x="799148" y="99060"/>
                  <a:pt x="806768" y="94298"/>
                  <a:pt x="817245" y="95250"/>
                </a:cubicBezTo>
                <a:cubicBezTo>
                  <a:pt x="817245" y="95250"/>
                  <a:pt x="817245" y="99060"/>
                  <a:pt x="820102" y="99060"/>
                </a:cubicBezTo>
                <a:cubicBezTo>
                  <a:pt x="822008" y="99060"/>
                  <a:pt x="823913" y="101918"/>
                  <a:pt x="826770" y="101918"/>
                </a:cubicBezTo>
                <a:cubicBezTo>
                  <a:pt x="837248" y="101918"/>
                  <a:pt x="846773" y="95250"/>
                  <a:pt x="862965" y="99060"/>
                </a:cubicBezTo>
                <a:cubicBezTo>
                  <a:pt x="871538" y="92392"/>
                  <a:pt x="869632" y="87630"/>
                  <a:pt x="873443" y="80962"/>
                </a:cubicBezTo>
                <a:cubicBezTo>
                  <a:pt x="869632" y="70485"/>
                  <a:pt x="862012" y="74295"/>
                  <a:pt x="860107" y="70485"/>
                </a:cubicBezTo>
                <a:cubicBezTo>
                  <a:pt x="862012" y="56198"/>
                  <a:pt x="889635" y="63818"/>
                  <a:pt x="896302" y="67627"/>
                </a:cubicBezTo>
                <a:cubicBezTo>
                  <a:pt x="896302" y="72390"/>
                  <a:pt x="892493" y="74295"/>
                  <a:pt x="887730" y="74295"/>
                </a:cubicBezTo>
                <a:cubicBezTo>
                  <a:pt x="894398" y="80962"/>
                  <a:pt x="887730" y="81915"/>
                  <a:pt x="884873" y="87630"/>
                </a:cubicBezTo>
                <a:cubicBezTo>
                  <a:pt x="882968" y="94298"/>
                  <a:pt x="889635" y="92392"/>
                  <a:pt x="894398" y="92392"/>
                </a:cubicBezTo>
                <a:cubicBezTo>
                  <a:pt x="889635" y="101918"/>
                  <a:pt x="896302" y="103823"/>
                  <a:pt x="891540" y="112395"/>
                </a:cubicBezTo>
                <a:cubicBezTo>
                  <a:pt x="899160" y="117157"/>
                  <a:pt x="905827" y="97155"/>
                  <a:pt x="902970" y="99060"/>
                </a:cubicBezTo>
                <a:cubicBezTo>
                  <a:pt x="904875" y="97155"/>
                  <a:pt x="912495" y="106680"/>
                  <a:pt x="909638" y="92392"/>
                </a:cubicBezTo>
                <a:cubicBezTo>
                  <a:pt x="922972" y="95250"/>
                  <a:pt x="919162" y="80962"/>
                  <a:pt x="927735" y="77152"/>
                </a:cubicBezTo>
                <a:cubicBezTo>
                  <a:pt x="923925" y="69533"/>
                  <a:pt x="919162" y="62865"/>
                  <a:pt x="905827" y="62865"/>
                </a:cubicBezTo>
                <a:cubicBezTo>
                  <a:pt x="912495" y="58103"/>
                  <a:pt x="899160" y="49530"/>
                  <a:pt x="891540" y="45720"/>
                </a:cubicBezTo>
                <a:cubicBezTo>
                  <a:pt x="891540" y="42863"/>
                  <a:pt x="891540" y="38100"/>
                  <a:pt x="887730" y="38100"/>
                </a:cubicBezTo>
                <a:cubicBezTo>
                  <a:pt x="887730" y="31432"/>
                  <a:pt x="896302" y="27622"/>
                  <a:pt x="896302" y="22860"/>
                </a:cubicBezTo>
                <a:cubicBezTo>
                  <a:pt x="896302" y="20955"/>
                  <a:pt x="904875" y="18098"/>
                  <a:pt x="902970" y="16193"/>
                </a:cubicBezTo>
                <a:cubicBezTo>
                  <a:pt x="894398" y="8573"/>
                  <a:pt x="914400" y="18098"/>
                  <a:pt x="905827" y="9525"/>
                </a:cubicBezTo>
                <a:cubicBezTo>
                  <a:pt x="905827" y="0"/>
                  <a:pt x="914400" y="13335"/>
                  <a:pt x="916305" y="13335"/>
                </a:cubicBezTo>
                <a:cubicBezTo>
                  <a:pt x="919162" y="15240"/>
                  <a:pt x="923925" y="11430"/>
                  <a:pt x="927735" y="13335"/>
                </a:cubicBezTo>
                <a:cubicBezTo>
                  <a:pt x="928688" y="13335"/>
                  <a:pt x="922972" y="18098"/>
                  <a:pt x="923925" y="20003"/>
                </a:cubicBezTo>
                <a:cubicBezTo>
                  <a:pt x="925830" y="20003"/>
                  <a:pt x="932498" y="18098"/>
                  <a:pt x="934402" y="20003"/>
                </a:cubicBezTo>
                <a:cubicBezTo>
                  <a:pt x="935355" y="20955"/>
                  <a:pt x="932498" y="26670"/>
                  <a:pt x="934402" y="27622"/>
                </a:cubicBezTo>
                <a:cubicBezTo>
                  <a:pt x="934402" y="29527"/>
                  <a:pt x="939165" y="27622"/>
                  <a:pt x="941070" y="27622"/>
                </a:cubicBezTo>
                <a:cubicBezTo>
                  <a:pt x="942023" y="36195"/>
                  <a:pt x="934402" y="33337"/>
                  <a:pt x="941070" y="40957"/>
                </a:cubicBezTo>
                <a:cubicBezTo>
                  <a:pt x="941070" y="42863"/>
                  <a:pt x="943928" y="42863"/>
                  <a:pt x="942023" y="45720"/>
                </a:cubicBezTo>
                <a:cubicBezTo>
                  <a:pt x="942023" y="45720"/>
                  <a:pt x="941070" y="47625"/>
                  <a:pt x="941070" y="49530"/>
                </a:cubicBezTo>
                <a:cubicBezTo>
                  <a:pt x="939165" y="54293"/>
                  <a:pt x="937260" y="56198"/>
                  <a:pt x="937260" y="59055"/>
                </a:cubicBezTo>
                <a:cubicBezTo>
                  <a:pt x="935355" y="63818"/>
                  <a:pt x="957263" y="65723"/>
                  <a:pt x="952500" y="56198"/>
                </a:cubicBezTo>
                <a:cubicBezTo>
                  <a:pt x="959167" y="56198"/>
                  <a:pt x="955357" y="63818"/>
                  <a:pt x="963930" y="62865"/>
                </a:cubicBezTo>
                <a:cubicBezTo>
                  <a:pt x="959167" y="67627"/>
                  <a:pt x="966787" y="67627"/>
                  <a:pt x="963930" y="77152"/>
                </a:cubicBezTo>
                <a:cubicBezTo>
                  <a:pt x="978218" y="79058"/>
                  <a:pt x="975360" y="67627"/>
                  <a:pt x="984885" y="74295"/>
                </a:cubicBezTo>
                <a:cubicBezTo>
                  <a:pt x="988695" y="76200"/>
                  <a:pt x="988695" y="72390"/>
                  <a:pt x="988695" y="70485"/>
                </a:cubicBezTo>
                <a:cubicBezTo>
                  <a:pt x="996315" y="74295"/>
                  <a:pt x="984885" y="74295"/>
                  <a:pt x="991552" y="80962"/>
                </a:cubicBezTo>
                <a:cubicBezTo>
                  <a:pt x="991552" y="80962"/>
                  <a:pt x="998220" y="83820"/>
                  <a:pt x="998220" y="83820"/>
                </a:cubicBezTo>
                <a:cubicBezTo>
                  <a:pt x="998220" y="88583"/>
                  <a:pt x="986790" y="92392"/>
                  <a:pt x="991552" y="101918"/>
                </a:cubicBezTo>
                <a:moveTo>
                  <a:pt x="625793" y="135255"/>
                </a:moveTo>
                <a:cubicBezTo>
                  <a:pt x="625793" y="130493"/>
                  <a:pt x="630555" y="128588"/>
                  <a:pt x="625793" y="126683"/>
                </a:cubicBezTo>
                <a:cubicBezTo>
                  <a:pt x="625793" y="128588"/>
                  <a:pt x="625793" y="130493"/>
                  <a:pt x="623888" y="130493"/>
                </a:cubicBezTo>
                <a:cubicBezTo>
                  <a:pt x="622935" y="126683"/>
                  <a:pt x="623888" y="120015"/>
                  <a:pt x="621030" y="120015"/>
                </a:cubicBezTo>
                <a:cubicBezTo>
                  <a:pt x="616268" y="124777"/>
                  <a:pt x="602932" y="135255"/>
                  <a:pt x="596265" y="126683"/>
                </a:cubicBezTo>
                <a:cubicBezTo>
                  <a:pt x="594360" y="118110"/>
                  <a:pt x="609600" y="128588"/>
                  <a:pt x="604837" y="117157"/>
                </a:cubicBezTo>
                <a:cubicBezTo>
                  <a:pt x="602932" y="117157"/>
                  <a:pt x="600075" y="117157"/>
                  <a:pt x="600075" y="113348"/>
                </a:cubicBezTo>
                <a:cubicBezTo>
                  <a:pt x="593408" y="112395"/>
                  <a:pt x="591503" y="118110"/>
                  <a:pt x="586740" y="120015"/>
                </a:cubicBezTo>
                <a:cubicBezTo>
                  <a:pt x="580072" y="121920"/>
                  <a:pt x="573405" y="121920"/>
                  <a:pt x="564833" y="123825"/>
                </a:cubicBezTo>
                <a:cubicBezTo>
                  <a:pt x="564833" y="123825"/>
                  <a:pt x="564833" y="126683"/>
                  <a:pt x="561975" y="126683"/>
                </a:cubicBezTo>
                <a:cubicBezTo>
                  <a:pt x="551497" y="130493"/>
                  <a:pt x="541973" y="130493"/>
                  <a:pt x="532448" y="130493"/>
                </a:cubicBezTo>
                <a:cubicBezTo>
                  <a:pt x="532448" y="135255"/>
                  <a:pt x="526732" y="138113"/>
                  <a:pt x="532448" y="138113"/>
                </a:cubicBezTo>
                <a:cubicBezTo>
                  <a:pt x="532448" y="135255"/>
                  <a:pt x="535305" y="137160"/>
                  <a:pt x="533400" y="141923"/>
                </a:cubicBezTo>
                <a:cubicBezTo>
                  <a:pt x="548640" y="142875"/>
                  <a:pt x="566738" y="130493"/>
                  <a:pt x="571500" y="141923"/>
                </a:cubicBezTo>
                <a:cubicBezTo>
                  <a:pt x="564833" y="135255"/>
                  <a:pt x="568643" y="142875"/>
                  <a:pt x="561975" y="144780"/>
                </a:cubicBezTo>
                <a:cubicBezTo>
                  <a:pt x="557213" y="144780"/>
                  <a:pt x="551497" y="146685"/>
                  <a:pt x="550545" y="151448"/>
                </a:cubicBezTo>
                <a:cubicBezTo>
                  <a:pt x="566738" y="153353"/>
                  <a:pt x="575310" y="148590"/>
                  <a:pt x="589598" y="148590"/>
                </a:cubicBezTo>
                <a:cubicBezTo>
                  <a:pt x="589598" y="151448"/>
                  <a:pt x="589598" y="156210"/>
                  <a:pt x="593408" y="158115"/>
                </a:cubicBezTo>
                <a:cubicBezTo>
                  <a:pt x="593408" y="153353"/>
                  <a:pt x="598170" y="155258"/>
                  <a:pt x="601028" y="155258"/>
                </a:cubicBezTo>
                <a:cubicBezTo>
                  <a:pt x="602932" y="148590"/>
                  <a:pt x="604837" y="142875"/>
                  <a:pt x="607695" y="141923"/>
                </a:cubicBezTo>
                <a:cubicBezTo>
                  <a:pt x="614363" y="137160"/>
                  <a:pt x="612457" y="141923"/>
                  <a:pt x="621030" y="141923"/>
                </a:cubicBezTo>
                <a:cubicBezTo>
                  <a:pt x="621030" y="138113"/>
                  <a:pt x="621030" y="135255"/>
                  <a:pt x="625793" y="135255"/>
                </a:cubicBezTo>
                <a:moveTo>
                  <a:pt x="647700" y="240030"/>
                </a:moveTo>
                <a:cubicBezTo>
                  <a:pt x="650558" y="232410"/>
                  <a:pt x="661035" y="235267"/>
                  <a:pt x="663893" y="230505"/>
                </a:cubicBezTo>
                <a:cubicBezTo>
                  <a:pt x="663893" y="230505"/>
                  <a:pt x="668655" y="232410"/>
                  <a:pt x="668655" y="230505"/>
                </a:cubicBezTo>
                <a:cubicBezTo>
                  <a:pt x="673418" y="228600"/>
                  <a:pt x="680085" y="230505"/>
                  <a:pt x="684848" y="227647"/>
                </a:cubicBezTo>
                <a:cubicBezTo>
                  <a:pt x="684848" y="227647"/>
                  <a:pt x="686753" y="221933"/>
                  <a:pt x="688657" y="221933"/>
                </a:cubicBezTo>
                <a:cubicBezTo>
                  <a:pt x="695325" y="215265"/>
                  <a:pt x="701993" y="223838"/>
                  <a:pt x="703898" y="219075"/>
                </a:cubicBezTo>
                <a:cubicBezTo>
                  <a:pt x="701993" y="219075"/>
                  <a:pt x="700088" y="215265"/>
                  <a:pt x="703898" y="215265"/>
                </a:cubicBezTo>
                <a:cubicBezTo>
                  <a:pt x="709613" y="215265"/>
                  <a:pt x="709613" y="212408"/>
                  <a:pt x="713423" y="215265"/>
                </a:cubicBezTo>
                <a:cubicBezTo>
                  <a:pt x="715328" y="217170"/>
                  <a:pt x="716280" y="212408"/>
                  <a:pt x="715328" y="212408"/>
                </a:cubicBezTo>
                <a:cubicBezTo>
                  <a:pt x="709613" y="214313"/>
                  <a:pt x="716280" y="205740"/>
                  <a:pt x="721995" y="212408"/>
                </a:cubicBezTo>
                <a:cubicBezTo>
                  <a:pt x="722948" y="207645"/>
                  <a:pt x="727710" y="203835"/>
                  <a:pt x="727710" y="197167"/>
                </a:cubicBezTo>
                <a:cubicBezTo>
                  <a:pt x="716280" y="194310"/>
                  <a:pt x="715328" y="202883"/>
                  <a:pt x="703898" y="200978"/>
                </a:cubicBezTo>
                <a:cubicBezTo>
                  <a:pt x="703898" y="205740"/>
                  <a:pt x="700088" y="207645"/>
                  <a:pt x="697230" y="209550"/>
                </a:cubicBezTo>
                <a:cubicBezTo>
                  <a:pt x="686753" y="214313"/>
                  <a:pt x="690562" y="207645"/>
                  <a:pt x="681990" y="209550"/>
                </a:cubicBezTo>
                <a:cubicBezTo>
                  <a:pt x="680085" y="209550"/>
                  <a:pt x="680085" y="212408"/>
                  <a:pt x="675323" y="212408"/>
                </a:cubicBezTo>
                <a:cubicBezTo>
                  <a:pt x="672465" y="212408"/>
                  <a:pt x="670560" y="207645"/>
                  <a:pt x="663893" y="209550"/>
                </a:cubicBezTo>
                <a:cubicBezTo>
                  <a:pt x="661987" y="207645"/>
                  <a:pt x="663893" y="203835"/>
                  <a:pt x="661035" y="202883"/>
                </a:cubicBezTo>
                <a:cubicBezTo>
                  <a:pt x="661035" y="207645"/>
                  <a:pt x="659130" y="210503"/>
                  <a:pt x="657225" y="212408"/>
                </a:cubicBezTo>
                <a:cubicBezTo>
                  <a:pt x="657225" y="217170"/>
                  <a:pt x="661987" y="215265"/>
                  <a:pt x="663893" y="219075"/>
                </a:cubicBezTo>
                <a:cubicBezTo>
                  <a:pt x="654368" y="215265"/>
                  <a:pt x="654368" y="221933"/>
                  <a:pt x="650558" y="225742"/>
                </a:cubicBezTo>
                <a:cubicBezTo>
                  <a:pt x="647700" y="228600"/>
                  <a:pt x="639127" y="225742"/>
                  <a:pt x="639127" y="230505"/>
                </a:cubicBezTo>
                <a:cubicBezTo>
                  <a:pt x="639127" y="239078"/>
                  <a:pt x="623888" y="228600"/>
                  <a:pt x="629603" y="240030"/>
                </a:cubicBezTo>
                <a:cubicBezTo>
                  <a:pt x="636270" y="240030"/>
                  <a:pt x="642938" y="240030"/>
                  <a:pt x="647700" y="240030"/>
                </a:cubicBezTo>
                <a:moveTo>
                  <a:pt x="873443" y="360998"/>
                </a:moveTo>
                <a:cubicBezTo>
                  <a:pt x="869632" y="360998"/>
                  <a:pt x="869632" y="361950"/>
                  <a:pt x="869632" y="361950"/>
                </a:cubicBezTo>
                <a:cubicBezTo>
                  <a:pt x="867727" y="363855"/>
                  <a:pt x="860107" y="365760"/>
                  <a:pt x="860107" y="365760"/>
                </a:cubicBezTo>
                <a:cubicBezTo>
                  <a:pt x="858203" y="368618"/>
                  <a:pt x="862965" y="379095"/>
                  <a:pt x="856298" y="379095"/>
                </a:cubicBezTo>
                <a:cubicBezTo>
                  <a:pt x="856298" y="375285"/>
                  <a:pt x="858203" y="368618"/>
                  <a:pt x="853440" y="368618"/>
                </a:cubicBezTo>
                <a:cubicBezTo>
                  <a:pt x="853440" y="373380"/>
                  <a:pt x="853440" y="377190"/>
                  <a:pt x="853440" y="381953"/>
                </a:cubicBezTo>
                <a:cubicBezTo>
                  <a:pt x="858203" y="381953"/>
                  <a:pt x="864870" y="381953"/>
                  <a:pt x="869632" y="381953"/>
                </a:cubicBezTo>
                <a:cubicBezTo>
                  <a:pt x="866775" y="385763"/>
                  <a:pt x="874395" y="390525"/>
                  <a:pt x="874395" y="393383"/>
                </a:cubicBezTo>
                <a:cubicBezTo>
                  <a:pt x="878205" y="403860"/>
                  <a:pt x="880110" y="400050"/>
                  <a:pt x="884873" y="406718"/>
                </a:cubicBezTo>
                <a:cubicBezTo>
                  <a:pt x="881063" y="406718"/>
                  <a:pt x="878205" y="406718"/>
                  <a:pt x="878205" y="411480"/>
                </a:cubicBezTo>
                <a:cubicBezTo>
                  <a:pt x="878205" y="416243"/>
                  <a:pt x="882968" y="416243"/>
                  <a:pt x="881063" y="421958"/>
                </a:cubicBezTo>
                <a:cubicBezTo>
                  <a:pt x="885825" y="421958"/>
                  <a:pt x="889635" y="421958"/>
                  <a:pt x="894398" y="421958"/>
                </a:cubicBezTo>
                <a:cubicBezTo>
                  <a:pt x="898207" y="418148"/>
                  <a:pt x="898207" y="410528"/>
                  <a:pt x="896302" y="403860"/>
                </a:cubicBezTo>
                <a:cubicBezTo>
                  <a:pt x="892493" y="401955"/>
                  <a:pt x="889635" y="400050"/>
                  <a:pt x="887730" y="397193"/>
                </a:cubicBezTo>
                <a:cubicBezTo>
                  <a:pt x="892493" y="380047"/>
                  <a:pt x="887730" y="388620"/>
                  <a:pt x="884873" y="383857"/>
                </a:cubicBezTo>
                <a:cubicBezTo>
                  <a:pt x="880110" y="379095"/>
                  <a:pt x="881063" y="367665"/>
                  <a:pt x="878205" y="360998"/>
                </a:cubicBezTo>
                <a:cubicBezTo>
                  <a:pt x="876300" y="360998"/>
                  <a:pt x="874395" y="359093"/>
                  <a:pt x="873443" y="360998"/>
                </a:cubicBezTo>
                <a:moveTo>
                  <a:pt x="991552" y="454343"/>
                </a:moveTo>
                <a:cubicBezTo>
                  <a:pt x="982027" y="451485"/>
                  <a:pt x="984885" y="459105"/>
                  <a:pt x="980122" y="461010"/>
                </a:cubicBezTo>
                <a:cubicBezTo>
                  <a:pt x="978218" y="459105"/>
                  <a:pt x="977265" y="458152"/>
                  <a:pt x="973455" y="458152"/>
                </a:cubicBezTo>
                <a:cubicBezTo>
                  <a:pt x="973455" y="469582"/>
                  <a:pt x="962025" y="462915"/>
                  <a:pt x="959167" y="467678"/>
                </a:cubicBezTo>
                <a:cubicBezTo>
                  <a:pt x="955357" y="469582"/>
                  <a:pt x="959167" y="470535"/>
                  <a:pt x="955357" y="474345"/>
                </a:cubicBezTo>
                <a:cubicBezTo>
                  <a:pt x="953452" y="474345"/>
                  <a:pt x="948690" y="472440"/>
                  <a:pt x="948690" y="476250"/>
                </a:cubicBezTo>
                <a:cubicBezTo>
                  <a:pt x="953452" y="477203"/>
                  <a:pt x="948690" y="481012"/>
                  <a:pt x="948690" y="485775"/>
                </a:cubicBezTo>
                <a:cubicBezTo>
                  <a:pt x="955357" y="490537"/>
                  <a:pt x="957263" y="481012"/>
                  <a:pt x="962025" y="479108"/>
                </a:cubicBezTo>
                <a:cubicBezTo>
                  <a:pt x="966787" y="477203"/>
                  <a:pt x="973455" y="481012"/>
                  <a:pt x="980122" y="479108"/>
                </a:cubicBezTo>
                <a:cubicBezTo>
                  <a:pt x="983932" y="479108"/>
                  <a:pt x="983932" y="477203"/>
                  <a:pt x="988695" y="476250"/>
                </a:cubicBezTo>
                <a:cubicBezTo>
                  <a:pt x="996315" y="476250"/>
                  <a:pt x="1004887" y="479108"/>
                  <a:pt x="1007745" y="482917"/>
                </a:cubicBezTo>
                <a:cubicBezTo>
                  <a:pt x="1004887" y="483870"/>
                  <a:pt x="1002030" y="482917"/>
                  <a:pt x="1002030" y="485775"/>
                </a:cubicBezTo>
                <a:cubicBezTo>
                  <a:pt x="1002982" y="483870"/>
                  <a:pt x="1004887" y="489585"/>
                  <a:pt x="1004887" y="489585"/>
                </a:cubicBezTo>
                <a:cubicBezTo>
                  <a:pt x="1006793" y="489585"/>
                  <a:pt x="1007745" y="485775"/>
                  <a:pt x="1007745" y="485775"/>
                </a:cubicBezTo>
                <a:cubicBezTo>
                  <a:pt x="1020127" y="487680"/>
                  <a:pt x="1014413" y="487680"/>
                  <a:pt x="1022985" y="482917"/>
                </a:cubicBezTo>
                <a:cubicBezTo>
                  <a:pt x="1032510" y="477203"/>
                  <a:pt x="1038225" y="485775"/>
                  <a:pt x="1044892" y="479108"/>
                </a:cubicBezTo>
                <a:cubicBezTo>
                  <a:pt x="1036320" y="477203"/>
                  <a:pt x="1045845" y="465772"/>
                  <a:pt x="1038225" y="474345"/>
                </a:cubicBezTo>
                <a:cubicBezTo>
                  <a:pt x="1032510" y="479108"/>
                  <a:pt x="1031557" y="461010"/>
                  <a:pt x="1031557" y="461010"/>
                </a:cubicBezTo>
                <a:cubicBezTo>
                  <a:pt x="1031557" y="459105"/>
                  <a:pt x="1022985" y="461010"/>
                  <a:pt x="1026795" y="454343"/>
                </a:cubicBezTo>
                <a:cubicBezTo>
                  <a:pt x="1021080" y="454343"/>
                  <a:pt x="1014413" y="454343"/>
                  <a:pt x="1009650" y="454343"/>
                </a:cubicBezTo>
                <a:cubicBezTo>
                  <a:pt x="1011555" y="451485"/>
                  <a:pt x="1014413" y="449580"/>
                  <a:pt x="1009650" y="446723"/>
                </a:cubicBezTo>
                <a:cubicBezTo>
                  <a:pt x="1000125" y="449580"/>
                  <a:pt x="1002982" y="446723"/>
                  <a:pt x="991552" y="446723"/>
                </a:cubicBezTo>
                <a:cubicBezTo>
                  <a:pt x="989648" y="449580"/>
                  <a:pt x="988695" y="451485"/>
                  <a:pt x="991552" y="454343"/>
                </a:cubicBezTo>
                <a:moveTo>
                  <a:pt x="1075373" y="531495"/>
                </a:moveTo>
                <a:cubicBezTo>
                  <a:pt x="1072515" y="531495"/>
                  <a:pt x="1070610" y="531495"/>
                  <a:pt x="1072515" y="528638"/>
                </a:cubicBezTo>
                <a:cubicBezTo>
                  <a:pt x="1085850" y="531495"/>
                  <a:pt x="1072515" y="508635"/>
                  <a:pt x="1083945" y="510540"/>
                </a:cubicBezTo>
                <a:cubicBezTo>
                  <a:pt x="1090613" y="517207"/>
                  <a:pt x="1092518" y="508635"/>
                  <a:pt x="1102043" y="510540"/>
                </a:cubicBezTo>
                <a:cubicBezTo>
                  <a:pt x="1097280" y="492443"/>
                  <a:pt x="1075373" y="489585"/>
                  <a:pt x="1056323" y="492443"/>
                </a:cubicBezTo>
                <a:cubicBezTo>
                  <a:pt x="1054418" y="490537"/>
                  <a:pt x="1052512" y="489585"/>
                  <a:pt x="1052512" y="485775"/>
                </a:cubicBezTo>
                <a:cubicBezTo>
                  <a:pt x="1045845" y="483870"/>
                  <a:pt x="1044892" y="492443"/>
                  <a:pt x="1038225" y="492443"/>
                </a:cubicBezTo>
                <a:cubicBezTo>
                  <a:pt x="1034415" y="492443"/>
                  <a:pt x="1032510" y="487680"/>
                  <a:pt x="1029653" y="489585"/>
                </a:cubicBezTo>
                <a:cubicBezTo>
                  <a:pt x="1024890" y="490537"/>
                  <a:pt x="1022985" y="494347"/>
                  <a:pt x="1020127" y="495300"/>
                </a:cubicBezTo>
                <a:cubicBezTo>
                  <a:pt x="1014413" y="497205"/>
                  <a:pt x="1011555" y="495300"/>
                  <a:pt x="1007745" y="497205"/>
                </a:cubicBezTo>
                <a:cubicBezTo>
                  <a:pt x="1007745" y="503873"/>
                  <a:pt x="1004887" y="505778"/>
                  <a:pt x="1002030" y="507683"/>
                </a:cubicBezTo>
                <a:cubicBezTo>
                  <a:pt x="1002030" y="531495"/>
                  <a:pt x="996315" y="533400"/>
                  <a:pt x="998220" y="560070"/>
                </a:cubicBezTo>
                <a:cubicBezTo>
                  <a:pt x="1009650" y="562928"/>
                  <a:pt x="1002982" y="551497"/>
                  <a:pt x="1013460" y="553403"/>
                </a:cubicBezTo>
                <a:cubicBezTo>
                  <a:pt x="1013460" y="548640"/>
                  <a:pt x="1014413" y="543878"/>
                  <a:pt x="1016317" y="541973"/>
                </a:cubicBezTo>
                <a:cubicBezTo>
                  <a:pt x="1021080" y="533400"/>
                  <a:pt x="1018223" y="525780"/>
                  <a:pt x="1020127" y="517207"/>
                </a:cubicBezTo>
                <a:cubicBezTo>
                  <a:pt x="1020127" y="515302"/>
                  <a:pt x="1024890" y="512445"/>
                  <a:pt x="1026795" y="510540"/>
                </a:cubicBezTo>
                <a:cubicBezTo>
                  <a:pt x="1027748" y="507683"/>
                  <a:pt x="1024890" y="501015"/>
                  <a:pt x="1029653" y="501015"/>
                </a:cubicBezTo>
                <a:cubicBezTo>
                  <a:pt x="1034415" y="501015"/>
                  <a:pt x="1038225" y="501015"/>
                  <a:pt x="1041082" y="497205"/>
                </a:cubicBezTo>
                <a:cubicBezTo>
                  <a:pt x="1036320" y="508635"/>
                  <a:pt x="1050608" y="501015"/>
                  <a:pt x="1050608" y="507683"/>
                </a:cubicBezTo>
                <a:cubicBezTo>
                  <a:pt x="1052512" y="517207"/>
                  <a:pt x="1052512" y="513397"/>
                  <a:pt x="1050608" y="521970"/>
                </a:cubicBezTo>
                <a:cubicBezTo>
                  <a:pt x="1052512" y="523875"/>
                  <a:pt x="1056323" y="521970"/>
                  <a:pt x="1056323" y="525780"/>
                </a:cubicBezTo>
                <a:cubicBezTo>
                  <a:pt x="1054418" y="526732"/>
                  <a:pt x="1050608" y="525780"/>
                  <a:pt x="1050608" y="528638"/>
                </a:cubicBezTo>
                <a:cubicBezTo>
                  <a:pt x="1061085" y="525780"/>
                  <a:pt x="1070610" y="538163"/>
                  <a:pt x="1075373" y="531495"/>
                </a:cubicBezTo>
                <a:moveTo>
                  <a:pt x="1129665" y="519112"/>
                </a:moveTo>
                <a:cubicBezTo>
                  <a:pt x="1129665" y="519112"/>
                  <a:pt x="1129665" y="525780"/>
                  <a:pt x="1129665" y="525780"/>
                </a:cubicBezTo>
                <a:cubicBezTo>
                  <a:pt x="1124902" y="530543"/>
                  <a:pt x="1111568" y="517207"/>
                  <a:pt x="1105852" y="521970"/>
                </a:cubicBezTo>
                <a:cubicBezTo>
                  <a:pt x="1106805" y="528638"/>
                  <a:pt x="1102043" y="528638"/>
                  <a:pt x="1099185" y="531495"/>
                </a:cubicBezTo>
                <a:cubicBezTo>
                  <a:pt x="1106805" y="540068"/>
                  <a:pt x="1108710" y="535305"/>
                  <a:pt x="1118235" y="535305"/>
                </a:cubicBezTo>
                <a:cubicBezTo>
                  <a:pt x="1124902" y="535305"/>
                  <a:pt x="1135380" y="537210"/>
                  <a:pt x="1140143" y="531495"/>
                </a:cubicBezTo>
                <a:cubicBezTo>
                  <a:pt x="1138237" y="531495"/>
                  <a:pt x="1136333" y="528638"/>
                  <a:pt x="1140143" y="528638"/>
                </a:cubicBezTo>
                <a:cubicBezTo>
                  <a:pt x="1142048" y="528638"/>
                  <a:pt x="1144905" y="528638"/>
                  <a:pt x="1144905" y="525780"/>
                </a:cubicBezTo>
                <a:cubicBezTo>
                  <a:pt x="1138237" y="525780"/>
                  <a:pt x="1135380" y="520065"/>
                  <a:pt x="1129665" y="519112"/>
                </a:cubicBezTo>
                <a:moveTo>
                  <a:pt x="1086803" y="543878"/>
                </a:moveTo>
                <a:cubicBezTo>
                  <a:pt x="1085850" y="543878"/>
                  <a:pt x="1085850" y="538163"/>
                  <a:pt x="1081087" y="541973"/>
                </a:cubicBezTo>
                <a:cubicBezTo>
                  <a:pt x="1081087" y="541973"/>
                  <a:pt x="1082040" y="546735"/>
                  <a:pt x="1081087" y="546735"/>
                </a:cubicBezTo>
                <a:cubicBezTo>
                  <a:pt x="1075373" y="546735"/>
                  <a:pt x="1070610" y="546735"/>
                  <a:pt x="1065848" y="546735"/>
                </a:cubicBezTo>
                <a:cubicBezTo>
                  <a:pt x="1070610" y="558165"/>
                  <a:pt x="1056323" y="548640"/>
                  <a:pt x="1056323" y="556260"/>
                </a:cubicBezTo>
                <a:cubicBezTo>
                  <a:pt x="1059180" y="556260"/>
                  <a:pt x="1062990" y="556260"/>
                  <a:pt x="1065848" y="556260"/>
                </a:cubicBezTo>
                <a:cubicBezTo>
                  <a:pt x="1065848" y="560070"/>
                  <a:pt x="1062990" y="560070"/>
                  <a:pt x="1062990" y="562928"/>
                </a:cubicBezTo>
                <a:cubicBezTo>
                  <a:pt x="1070610" y="564833"/>
                  <a:pt x="1068705" y="556260"/>
                  <a:pt x="1075373" y="556260"/>
                </a:cubicBezTo>
                <a:cubicBezTo>
                  <a:pt x="1079183" y="558165"/>
                  <a:pt x="1083945" y="560070"/>
                  <a:pt x="1090613" y="560070"/>
                </a:cubicBezTo>
                <a:cubicBezTo>
                  <a:pt x="1088707" y="546735"/>
                  <a:pt x="1110615" y="556260"/>
                  <a:pt x="1105852" y="541973"/>
                </a:cubicBezTo>
                <a:cubicBezTo>
                  <a:pt x="1095375" y="538163"/>
                  <a:pt x="1090613" y="544830"/>
                  <a:pt x="1086803" y="543878"/>
                </a:cubicBezTo>
                <a:close/>
              </a:path>
            </a:pathLst>
          </a:custGeom>
          <a:solidFill>
            <a:srgbClr val="D9D9D9"/>
          </a:solidFill>
        </p:spPr>
      </p:sp>
      <p:sp>
        <p:nvSpPr>
          <p:cNvPr id="116" name="Shape 114"/>
          <p:cNvSpPr/>
          <p:nvPr>
            <p:custDataLst>
              <p:tags r:id="rId88"/>
            </p:custDataLst>
          </p:nvPr>
        </p:nvSpPr>
        <p:spPr>
          <a:xfrm>
            <a:off x="3925082" y="1393284"/>
            <a:ext cx="96160" cy="146379"/>
          </a:xfrm>
          <a:custGeom>
            <a:avLst/>
            <a:gdLst/>
            <a:ahLst/>
            <a:cxnLst/>
            <a:rect l="l" t="t" r="r" b="b"/>
            <a:pathLst>
              <a:path w="99854" h="152003">
                <a:moveTo>
                  <a:pt x="26670" y="15240"/>
                </a:moveTo>
                <a:cubicBezTo>
                  <a:pt x="29527" y="21908"/>
                  <a:pt x="42863" y="11430"/>
                  <a:pt x="49530" y="11430"/>
                </a:cubicBezTo>
                <a:cubicBezTo>
                  <a:pt x="53340" y="16193"/>
                  <a:pt x="53340" y="22860"/>
                  <a:pt x="51435" y="31432"/>
                </a:cubicBezTo>
                <a:cubicBezTo>
                  <a:pt x="44768" y="31432"/>
                  <a:pt x="38100" y="34290"/>
                  <a:pt x="36195" y="40005"/>
                </a:cubicBezTo>
                <a:cubicBezTo>
                  <a:pt x="40005" y="46673"/>
                  <a:pt x="46673" y="49530"/>
                  <a:pt x="55245" y="49530"/>
                </a:cubicBezTo>
                <a:cubicBezTo>
                  <a:pt x="55245" y="60960"/>
                  <a:pt x="68580" y="58103"/>
                  <a:pt x="64770" y="71438"/>
                </a:cubicBezTo>
                <a:cubicBezTo>
                  <a:pt x="64770" y="74295"/>
                  <a:pt x="71438" y="72390"/>
                  <a:pt x="71438" y="78105"/>
                </a:cubicBezTo>
                <a:cubicBezTo>
                  <a:pt x="71438" y="82867"/>
                  <a:pt x="81915" y="79058"/>
                  <a:pt x="82867" y="82867"/>
                </a:cubicBezTo>
                <a:cubicBezTo>
                  <a:pt x="81915" y="87630"/>
                  <a:pt x="78105" y="90488"/>
                  <a:pt x="76200" y="96202"/>
                </a:cubicBezTo>
                <a:cubicBezTo>
                  <a:pt x="84773" y="94298"/>
                  <a:pt x="91440" y="94298"/>
                  <a:pt x="96202" y="99060"/>
                </a:cubicBezTo>
                <a:cubicBezTo>
                  <a:pt x="91440" y="102870"/>
                  <a:pt x="100013" y="112395"/>
                  <a:pt x="96202" y="117157"/>
                </a:cubicBezTo>
                <a:cubicBezTo>
                  <a:pt x="95250" y="117157"/>
                  <a:pt x="89535" y="115253"/>
                  <a:pt x="89535" y="117157"/>
                </a:cubicBezTo>
                <a:cubicBezTo>
                  <a:pt x="88583" y="120967"/>
                  <a:pt x="93345" y="119062"/>
                  <a:pt x="96202" y="120967"/>
                </a:cubicBezTo>
                <a:cubicBezTo>
                  <a:pt x="93345" y="123825"/>
                  <a:pt x="88583" y="123825"/>
                  <a:pt x="89535" y="128588"/>
                </a:cubicBezTo>
                <a:cubicBezTo>
                  <a:pt x="84773" y="130493"/>
                  <a:pt x="84773" y="135255"/>
                  <a:pt x="80010" y="135255"/>
                </a:cubicBezTo>
                <a:cubicBezTo>
                  <a:pt x="69533" y="134302"/>
                  <a:pt x="62865" y="130493"/>
                  <a:pt x="49530" y="132398"/>
                </a:cubicBezTo>
                <a:cubicBezTo>
                  <a:pt x="42863" y="139065"/>
                  <a:pt x="46673" y="139065"/>
                  <a:pt x="36195" y="135255"/>
                </a:cubicBezTo>
                <a:cubicBezTo>
                  <a:pt x="33337" y="141923"/>
                  <a:pt x="15240" y="152400"/>
                  <a:pt x="15240" y="135255"/>
                </a:cubicBezTo>
                <a:cubicBezTo>
                  <a:pt x="18098" y="137160"/>
                  <a:pt x="20003" y="132398"/>
                  <a:pt x="21908" y="132398"/>
                </a:cubicBezTo>
                <a:cubicBezTo>
                  <a:pt x="22860" y="132398"/>
                  <a:pt x="24765" y="135255"/>
                  <a:pt x="24765" y="135255"/>
                </a:cubicBezTo>
                <a:cubicBezTo>
                  <a:pt x="28575" y="134302"/>
                  <a:pt x="24765" y="130493"/>
                  <a:pt x="26670" y="128588"/>
                </a:cubicBezTo>
                <a:cubicBezTo>
                  <a:pt x="31432" y="125730"/>
                  <a:pt x="38100" y="128588"/>
                  <a:pt x="46673" y="125730"/>
                </a:cubicBezTo>
                <a:cubicBezTo>
                  <a:pt x="42863" y="110490"/>
                  <a:pt x="29527" y="121920"/>
                  <a:pt x="21908" y="117157"/>
                </a:cubicBezTo>
                <a:cubicBezTo>
                  <a:pt x="21908" y="110490"/>
                  <a:pt x="21908" y="103823"/>
                  <a:pt x="21908" y="99060"/>
                </a:cubicBezTo>
                <a:cubicBezTo>
                  <a:pt x="26670" y="99060"/>
                  <a:pt x="33337" y="96202"/>
                  <a:pt x="26670" y="96202"/>
                </a:cubicBezTo>
                <a:cubicBezTo>
                  <a:pt x="29527" y="85725"/>
                  <a:pt x="35243" y="99060"/>
                  <a:pt x="40005" y="96202"/>
                </a:cubicBezTo>
                <a:cubicBezTo>
                  <a:pt x="46673" y="96202"/>
                  <a:pt x="35243" y="82867"/>
                  <a:pt x="42863" y="78105"/>
                </a:cubicBezTo>
                <a:cubicBezTo>
                  <a:pt x="41910" y="71438"/>
                  <a:pt x="31432" y="74295"/>
                  <a:pt x="33337" y="64770"/>
                </a:cubicBezTo>
                <a:cubicBezTo>
                  <a:pt x="31432" y="67627"/>
                  <a:pt x="26670" y="67627"/>
                  <a:pt x="21908" y="67627"/>
                </a:cubicBezTo>
                <a:cubicBezTo>
                  <a:pt x="21908" y="62865"/>
                  <a:pt x="21908" y="58103"/>
                  <a:pt x="21908" y="53340"/>
                </a:cubicBezTo>
                <a:cubicBezTo>
                  <a:pt x="21908" y="46673"/>
                  <a:pt x="9525" y="51435"/>
                  <a:pt x="8573" y="46673"/>
                </a:cubicBezTo>
                <a:cubicBezTo>
                  <a:pt x="15240" y="34290"/>
                  <a:pt x="13335" y="16193"/>
                  <a:pt x="0" y="15240"/>
                </a:cubicBezTo>
                <a:cubicBezTo>
                  <a:pt x="4763" y="9525"/>
                  <a:pt x="13335" y="8573"/>
                  <a:pt x="15240" y="0"/>
                </a:cubicBezTo>
                <a:cubicBezTo>
                  <a:pt x="24765" y="0"/>
                  <a:pt x="33337" y="0"/>
                  <a:pt x="42863" y="0"/>
                </a:cubicBezTo>
                <a:cubicBezTo>
                  <a:pt x="36195" y="4763"/>
                  <a:pt x="31432" y="9525"/>
                  <a:pt x="26670" y="15240"/>
                </a:cubicBezTo>
                <a:close/>
              </a:path>
            </a:pathLst>
          </a:custGeom>
          <a:solidFill>
            <a:srgbClr val="D9D9D9"/>
          </a:solidFill>
        </p:spPr>
      </p:sp>
      <p:sp>
        <p:nvSpPr>
          <p:cNvPr id="117" name="Shape 115"/>
          <p:cNvSpPr/>
          <p:nvPr>
            <p:custDataLst>
              <p:tags r:id="rId89"/>
            </p:custDataLst>
          </p:nvPr>
        </p:nvSpPr>
        <p:spPr>
          <a:xfrm>
            <a:off x="2135447" y="1399695"/>
            <a:ext cx="26711" cy="21369"/>
          </a:xfrm>
          <a:custGeom>
            <a:avLst/>
            <a:gdLst/>
            <a:ahLst/>
            <a:cxnLst/>
            <a:rect l="l" t="t" r="r" b="b"/>
            <a:pathLst>
              <a:path w="27737" h="22190">
                <a:moveTo>
                  <a:pt x="24765" y="3810"/>
                </a:moveTo>
                <a:cubicBezTo>
                  <a:pt x="20955" y="6667"/>
                  <a:pt x="22860" y="12383"/>
                  <a:pt x="27622" y="15240"/>
                </a:cubicBezTo>
                <a:cubicBezTo>
                  <a:pt x="24765" y="20955"/>
                  <a:pt x="18098" y="20955"/>
                  <a:pt x="13335" y="21908"/>
                </a:cubicBezTo>
                <a:cubicBezTo>
                  <a:pt x="13335" y="20955"/>
                  <a:pt x="13335" y="17145"/>
                  <a:pt x="13335" y="15240"/>
                </a:cubicBezTo>
                <a:cubicBezTo>
                  <a:pt x="9525" y="15240"/>
                  <a:pt x="9525" y="19050"/>
                  <a:pt x="6667" y="19050"/>
                </a:cubicBezTo>
                <a:cubicBezTo>
                  <a:pt x="0" y="15240"/>
                  <a:pt x="8573" y="17145"/>
                  <a:pt x="9525" y="15240"/>
                </a:cubicBezTo>
                <a:cubicBezTo>
                  <a:pt x="11430" y="13335"/>
                  <a:pt x="18098" y="0"/>
                  <a:pt x="24765" y="3810"/>
                </a:cubicBezTo>
                <a:close/>
              </a:path>
            </a:pathLst>
          </a:custGeom>
          <a:solidFill>
            <a:srgbClr val="D9D9D9"/>
          </a:solidFill>
        </p:spPr>
      </p:sp>
      <p:sp>
        <p:nvSpPr>
          <p:cNvPr id="118" name="Shape 116"/>
          <p:cNvSpPr/>
          <p:nvPr>
            <p:custDataLst>
              <p:tags r:id="rId90"/>
            </p:custDataLst>
          </p:nvPr>
        </p:nvSpPr>
        <p:spPr>
          <a:xfrm>
            <a:off x="5686938" y="1637961"/>
            <a:ext cx="16027" cy="17096"/>
          </a:xfrm>
          <a:custGeom>
            <a:avLst/>
            <a:gdLst/>
            <a:ahLst/>
            <a:cxnLst/>
            <a:rect l="l" t="t" r="r" b="b"/>
            <a:pathLst>
              <a:path w="16643" h="17753">
                <a:moveTo>
                  <a:pt x="4763" y="4763"/>
                </a:moveTo>
                <a:cubicBezTo>
                  <a:pt x="6667" y="0"/>
                  <a:pt x="8573" y="4763"/>
                  <a:pt x="16193" y="1905"/>
                </a:cubicBezTo>
                <a:cubicBezTo>
                  <a:pt x="13335" y="7620"/>
                  <a:pt x="13335" y="18098"/>
                  <a:pt x="1905" y="16193"/>
                </a:cubicBezTo>
                <a:cubicBezTo>
                  <a:pt x="0" y="13335"/>
                  <a:pt x="13335" y="6667"/>
                  <a:pt x="4763" y="4763"/>
                </a:cubicBezTo>
                <a:close/>
              </a:path>
            </a:pathLst>
          </a:custGeom>
          <a:solidFill>
            <a:srgbClr val="D9D9D9"/>
          </a:solidFill>
        </p:spPr>
      </p:sp>
      <p:sp>
        <p:nvSpPr>
          <p:cNvPr id="119" name="Shape 117"/>
          <p:cNvSpPr/>
          <p:nvPr>
            <p:custDataLst>
              <p:tags r:id="rId91"/>
            </p:custDataLst>
          </p:nvPr>
        </p:nvSpPr>
        <p:spPr>
          <a:xfrm>
            <a:off x="5314053" y="2103810"/>
            <a:ext cx="118597" cy="137831"/>
          </a:xfrm>
          <a:custGeom>
            <a:avLst/>
            <a:gdLst/>
            <a:ahLst/>
            <a:cxnLst/>
            <a:rect l="l" t="t" r="r" b="b"/>
            <a:pathLst>
              <a:path w="123153" h="143126">
                <a:moveTo>
                  <a:pt x="98108" y="8573"/>
                </a:moveTo>
                <a:cubicBezTo>
                  <a:pt x="101918" y="0"/>
                  <a:pt x="106680" y="15240"/>
                  <a:pt x="111442" y="15240"/>
                </a:cubicBezTo>
                <a:cubicBezTo>
                  <a:pt x="115253" y="16193"/>
                  <a:pt x="118110" y="22860"/>
                  <a:pt x="122873" y="22860"/>
                </a:cubicBezTo>
                <a:cubicBezTo>
                  <a:pt x="121920" y="31432"/>
                  <a:pt x="121920" y="39052"/>
                  <a:pt x="111442" y="39052"/>
                </a:cubicBezTo>
                <a:cubicBezTo>
                  <a:pt x="110490" y="44768"/>
                  <a:pt x="115253" y="57150"/>
                  <a:pt x="108585" y="57150"/>
                </a:cubicBezTo>
                <a:cubicBezTo>
                  <a:pt x="108585" y="60960"/>
                  <a:pt x="113348" y="60960"/>
                  <a:pt x="115253" y="62865"/>
                </a:cubicBezTo>
                <a:cubicBezTo>
                  <a:pt x="115253" y="65723"/>
                  <a:pt x="113348" y="70485"/>
                  <a:pt x="115253" y="72390"/>
                </a:cubicBezTo>
                <a:cubicBezTo>
                  <a:pt x="116205" y="75248"/>
                  <a:pt x="120015" y="75248"/>
                  <a:pt x="120015" y="79058"/>
                </a:cubicBezTo>
                <a:cubicBezTo>
                  <a:pt x="120015" y="85725"/>
                  <a:pt x="110490" y="92392"/>
                  <a:pt x="104775" y="87630"/>
                </a:cubicBezTo>
                <a:cubicBezTo>
                  <a:pt x="106680" y="95250"/>
                  <a:pt x="110490" y="97155"/>
                  <a:pt x="101918" y="103823"/>
                </a:cubicBezTo>
                <a:cubicBezTo>
                  <a:pt x="101918" y="103823"/>
                  <a:pt x="103823" y="108585"/>
                  <a:pt x="101918" y="108585"/>
                </a:cubicBezTo>
                <a:cubicBezTo>
                  <a:pt x="101918" y="110490"/>
                  <a:pt x="97155" y="108585"/>
                  <a:pt x="97155" y="108585"/>
                </a:cubicBezTo>
                <a:cubicBezTo>
                  <a:pt x="93345" y="113348"/>
                  <a:pt x="95250" y="124777"/>
                  <a:pt x="86678" y="121920"/>
                </a:cubicBezTo>
                <a:cubicBezTo>
                  <a:pt x="92392" y="126683"/>
                  <a:pt x="83820" y="129540"/>
                  <a:pt x="86678" y="140017"/>
                </a:cubicBezTo>
                <a:cubicBezTo>
                  <a:pt x="70485" y="142875"/>
                  <a:pt x="67627" y="133350"/>
                  <a:pt x="56198" y="129540"/>
                </a:cubicBezTo>
                <a:cubicBezTo>
                  <a:pt x="54293" y="129540"/>
                  <a:pt x="54293" y="135255"/>
                  <a:pt x="52388" y="136208"/>
                </a:cubicBezTo>
                <a:cubicBezTo>
                  <a:pt x="47625" y="140017"/>
                  <a:pt x="45720" y="131445"/>
                  <a:pt x="44768" y="129540"/>
                </a:cubicBezTo>
                <a:cubicBezTo>
                  <a:pt x="39052" y="129540"/>
                  <a:pt x="32385" y="133350"/>
                  <a:pt x="29527" y="129540"/>
                </a:cubicBezTo>
                <a:cubicBezTo>
                  <a:pt x="26670" y="129540"/>
                  <a:pt x="29527" y="121920"/>
                  <a:pt x="20003" y="128588"/>
                </a:cubicBezTo>
                <a:cubicBezTo>
                  <a:pt x="16193" y="120015"/>
                  <a:pt x="16193" y="110490"/>
                  <a:pt x="6667" y="108585"/>
                </a:cubicBezTo>
                <a:cubicBezTo>
                  <a:pt x="6667" y="103823"/>
                  <a:pt x="11430" y="101918"/>
                  <a:pt x="9525" y="97155"/>
                </a:cubicBezTo>
                <a:cubicBezTo>
                  <a:pt x="9525" y="92392"/>
                  <a:pt x="6667" y="97155"/>
                  <a:pt x="6667" y="97155"/>
                </a:cubicBezTo>
                <a:cubicBezTo>
                  <a:pt x="0" y="92392"/>
                  <a:pt x="6667" y="83820"/>
                  <a:pt x="4763" y="72390"/>
                </a:cubicBezTo>
                <a:cubicBezTo>
                  <a:pt x="16193" y="72390"/>
                  <a:pt x="26670" y="72390"/>
                  <a:pt x="34290" y="69533"/>
                </a:cubicBezTo>
                <a:cubicBezTo>
                  <a:pt x="34290" y="63818"/>
                  <a:pt x="39052" y="60960"/>
                  <a:pt x="34290" y="60960"/>
                </a:cubicBezTo>
                <a:cubicBezTo>
                  <a:pt x="38100" y="56198"/>
                  <a:pt x="62865" y="49530"/>
                  <a:pt x="56198" y="44768"/>
                </a:cubicBezTo>
                <a:cubicBezTo>
                  <a:pt x="60960" y="40957"/>
                  <a:pt x="67627" y="39052"/>
                  <a:pt x="75248" y="39052"/>
                </a:cubicBezTo>
                <a:cubicBezTo>
                  <a:pt x="79058" y="39052"/>
                  <a:pt x="75248" y="33337"/>
                  <a:pt x="77152" y="29527"/>
                </a:cubicBezTo>
                <a:cubicBezTo>
                  <a:pt x="79058" y="27622"/>
                  <a:pt x="83820" y="29527"/>
                  <a:pt x="83820" y="29527"/>
                </a:cubicBezTo>
                <a:cubicBezTo>
                  <a:pt x="85725" y="26670"/>
                  <a:pt x="83820" y="20955"/>
                  <a:pt x="90488" y="22860"/>
                </a:cubicBezTo>
                <a:cubicBezTo>
                  <a:pt x="85725" y="9525"/>
                  <a:pt x="98108" y="13335"/>
                  <a:pt x="101918" y="8573"/>
                </a:cubicBezTo>
                <a:cubicBezTo>
                  <a:pt x="101918" y="8573"/>
                  <a:pt x="100013" y="8573"/>
                  <a:pt x="98108" y="8573"/>
                </a:cubicBezTo>
                <a:close/>
              </a:path>
            </a:pathLst>
          </a:custGeom>
          <a:solidFill>
            <a:srgbClr val="D9D9D9"/>
          </a:solidFill>
        </p:spPr>
      </p:sp>
      <p:sp>
        <p:nvSpPr>
          <p:cNvPr id="120" name="Shape 118"/>
          <p:cNvSpPr/>
          <p:nvPr>
            <p:custDataLst>
              <p:tags r:id="rId92"/>
            </p:custDataLst>
          </p:nvPr>
        </p:nvSpPr>
        <p:spPr>
          <a:xfrm>
            <a:off x="5435855" y="2202107"/>
            <a:ext cx="54491" cy="61970"/>
          </a:xfrm>
          <a:custGeom>
            <a:avLst/>
            <a:gdLst/>
            <a:ahLst/>
            <a:cxnLst/>
            <a:rect l="l" t="t" r="r" b="b"/>
            <a:pathLst>
              <a:path w="56584" h="64351">
                <a:moveTo>
                  <a:pt x="49530" y="1905"/>
                </a:moveTo>
                <a:cubicBezTo>
                  <a:pt x="56198" y="15240"/>
                  <a:pt x="35243" y="8573"/>
                  <a:pt x="40005" y="13335"/>
                </a:cubicBezTo>
                <a:cubicBezTo>
                  <a:pt x="44768" y="18098"/>
                  <a:pt x="41910" y="15240"/>
                  <a:pt x="38100" y="13335"/>
                </a:cubicBezTo>
                <a:cubicBezTo>
                  <a:pt x="38100" y="18098"/>
                  <a:pt x="38100" y="20003"/>
                  <a:pt x="40005" y="22860"/>
                </a:cubicBezTo>
                <a:cubicBezTo>
                  <a:pt x="41910" y="24765"/>
                  <a:pt x="46673" y="27622"/>
                  <a:pt x="46673" y="27622"/>
                </a:cubicBezTo>
                <a:cubicBezTo>
                  <a:pt x="49530" y="36195"/>
                  <a:pt x="46673" y="46673"/>
                  <a:pt x="49530" y="56198"/>
                </a:cubicBezTo>
                <a:cubicBezTo>
                  <a:pt x="46673" y="56198"/>
                  <a:pt x="41910" y="56198"/>
                  <a:pt x="38100" y="56198"/>
                </a:cubicBezTo>
                <a:cubicBezTo>
                  <a:pt x="33337" y="46673"/>
                  <a:pt x="28575" y="38100"/>
                  <a:pt x="28575" y="26670"/>
                </a:cubicBezTo>
                <a:cubicBezTo>
                  <a:pt x="21908" y="26670"/>
                  <a:pt x="26670" y="38100"/>
                  <a:pt x="16193" y="34290"/>
                </a:cubicBezTo>
                <a:cubicBezTo>
                  <a:pt x="16193" y="40957"/>
                  <a:pt x="16193" y="47625"/>
                  <a:pt x="16193" y="52388"/>
                </a:cubicBezTo>
                <a:cubicBezTo>
                  <a:pt x="16193" y="60960"/>
                  <a:pt x="6667" y="56198"/>
                  <a:pt x="6667" y="62865"/>
                </a:cubicBezTo>
                <a:cubicBezTo>
                  <a:pt x="1905" y="64770"/>
                  <a:pt x="1905" y="52388"/>
                  <a:pt x="2857" y="47625"/>
                </a:cubicBezTo>
                <a:cubicBezTo>
                  <a:pt x="2857" y="46673"/>
                  <a:pt x="6667" y="44768"/>
                  <a:pt x="6667" y="44768"/>
                </a:cubicBezTo>
                <a:cubicBezTo>
                  <a:pt x="6667" y="40957"/>
                  <a:pt x="2857" y="42863"/>
                  <a:pt x="2857" y="40957"/>
                </a:cubicBezTo>
                <a:cubicBezTo>
                  <a:pt x="2857" y="40005"/>
                  <a:pt x="8573" y="33337"/>
                  <a:pt x="6667" y="27622"/>
                </a:cubicBezTo>
                <a:cubicBezTo>
                  <a:pt x="8573" y="22860"/>
                  <a:pt x="2857" y="22860"/>
                  <a:pt x="0" y="22860"/>
                </a:cubicBezTo>
                <a:cubicBezTo>
                  <a:pt x="2857" y="11430"/>
                  <a:pt x="8573" y="0"/>
                  <a:pt x="24765" y="1905"/>
                </a:cubicBezTo>
                <a:cubicBezTo>
                  <a:pt x="15240" y="11430"/>
                  <a:pt x="42863" y="1905"/>
                  <a:pt x="49530" y="1905"/>
                </a:cubicBezTo>
                <a:close/>
              </a:path>
            </a:pathLst>
          </a:custGeom>
          <a:solidFill>
            <a:srgbClr val="D9D9D9"/>
          </a:solidFill>
        </p:spPr>
      </p:sp>
      <p:sp>
        <p:nvSpPr>
          <p:cNvPr id="121" name="Shape 119"/>
          <p:cNvSpPr/>
          <p:nvPr>
            <p:custDataLst>
              <p:tags r:id="rId93"/>
            </p:custDataLst>
          </p:nvPr>
        </p:nvSpPr>
        <p:spPr>
          <a:xfrm>
            <a:off x="5274521" y="2263009"/>
            <a:ext cx="125007" cy="36327"/>
          </a:xfrm>
          <a:custGeom>
            <a:avLst/>
            <a:gdLst/>
            <a:ahLst/>
            <a:cxnLst/>
            <a:rect l="l" t="t" r="r" b="b"/>
            <a:pathLst>
              <a:path w="129810" h="37723">
                <a:moveTo>
                  <a:pt x="2857" y="11430"/>
                </a:moveTo>
                <a:cubicBezTo>
                  <a:pt x="0" y="1905"/>
                  <a:pt x="13335" y="8573"/>
                  <a:pt x="15240" y="2857"/>
                </a:cubicBezTo>
                <a:cubicBezTo>
                  <a:pt x="20955" y="0"/>
                  <a:pt x="18098" y="6667"/>
                  <a:pt x="20955" y="9525"/>
                </a:cubicBezTo>
                <a:cubicBezTo>
                  <a:pt x="22860" y="9525"/>
                  <a:pt x="27622" y="8573"/>
                  <a:pt x="26670" y="11430"/>
                </a:cubicBezTo>
                <a:cubicBezTo>
                  <a:pt x="40957" y="8573"/>
                  <a:pt x="45720" y="9525"/>
                  <a:pt x="57150" y="18098"/>
                </a:cubicBezTo>
                <a:cubicBezTo>
                  <a:pt x="68580" y="11430"/>
                  <a:pt x="72390" y="14288"/>
                  <a:pt x="88583" y="14288"/>
                </a:cubicBezTo>
                <a:cubicBezTo>
                  <a:pt x="93345" y="14288"/>
                  <a:pt x="93345" y="18098"/>
                  <a:pt x="93345" y="20955"/>
                </a:cubicBezTo>
                <a:cubicBezTo>
                  <a:pt x="99060" y="20955"/>
                  <a:pt x="103823" y="20955"/>
                  <a:pt x="103823" y="24765"/>
                </a:cubicBezTo>
                <a:cubicBezTo>
                  <a:pt x="111442" y="20003"/>
                  <a:pt x="118110" y="31432"/>
                  <a:pt x="118110" y="24765"/>
                </a:cubicBezTo>
                <a:cubicBezTo>
                  <a:pt x="129540" y="24765"/>
                  <a:pt x="111442" y="34290"/>
                  <a:pt x="121920" y="32385"/>
                </a:cubicBezTo>
                <a:cubicBezTo>
                  <a:pt x="120015" y="38100"/>
                  <a:pt x="120015" y="32385"/>
                  <a:pt x="116205" y="32385"/>
                </a:cubicBezTo>
                <a:cubicBezTo>
                  <a:pt x="92392" y="38100"/>
                  <a:pt x="74295" y="27622"/>
                  <a:pt x="54293" y="24765"/>
                </a:cubicBezTo>
                <a:cubicBezTo>
                  <a:pt x="49530" y="22860"/>
                  <a:pt x="44768" y="24765"/>
                  <a:pt x="39052" y="24765"/>
                </a:cubicBezTo>
                <a:cubicBezTo>
                  <a:pt x="31432" y="22860"/>
                  <a:pt x="24765" y="20003"/>
                  <a:pt x="18098" y="18098"/>
                </a:cubicBezTo>
                <a:cubicBezTo>
                  <a:pt x="11430" y="16193"/>
                  <a:pt x="2857" y="20003"/>
                  <a:pt x="2857" y="11430"/>
                </a:cubicBezTo>
                <a:close/>
              </a:path>
            </a:pathLst>
          </a:custGeom>
          <a:solidFill>
            <a:srgbClr val="D9D9D9"/>
          </a:solidFill>
        </p:spPr>
      </p:sp>
      <p:sp>
        <p:nvSpPr>
          <p:cNvPr id="122" name="Shape 120"/>
          <p:cNvSpPr/>
          <p:nvPr>
            <p:custDataLst>
              <p:tags r:id="rId94"/>
            </p:custDataLst>
          </p:nvPr>
        </p:nvSpPr>
        <p:spPr>
          <a:xfrm>
            <a:off x="5441197" y="2305747"/>
            <a:ext cx="19232" cy="7480"/>
          </a:xfrm>
          <a:custGeom>
            <a:avLst/>
            <a:gdLst/>
            <a:ahLst/>
            <a:cxnLst/>
            <a:rect l="l" t="t" r="r" b="b"/>
            <a:pathLst>
              <a:path w="19971" h="7767">
                <a:moveTo>
                  <a:pt x="8573" y="4763"/>
                </a:moveTo>
                <a:cubicBezTo>
                  <a:pt x="13335" y="4763"/>
                  <a:pt x="20003" y="2857"/>
                  <a:pt x="20003" y="7620"/>
                </a:cubicBezTo>
                <a:cubicBezTo>
                  <a:pt x="16193" y="7620"/>
                  <a:pt x="11430" y="7620"/>
                  <a:pt x="8573" y="7620"/>
                </a:cubicBezTo>
                <a:cubicBezTo>
                  <a:pt x="8573" y="4763"/>
                  <a:pt x="4763" y="4763"/>
                  <a:pt x="4763" y="4763"/>
                </a:cubicBezTo>
                <a:cubicBezTo>
                  <a:pt x="0" y="0"/>
                  <a:pt x="6667" y="1905"/>
                  <a:pt x="8573" y="4763"/>
                </a:cubicBezTo>
                <a:close/>
              </a:path>
            </a:pathLst>
          </a:custGeom>
          <a:solidFill>
            <a:srgbClr val="D9D9D9"/>
          </a:solidFill>
        </p:spPr>
      </p:sp>
      <p:sp>
        <p:nvSpPr>
          <p:cNvPr id="123" name="Shape 121"/>
          <p:cNvSpPr/>
          <p:nvPr>
            <p:custDataLst>
              <p:tags r:id="rId95"/>
            </p:custDataLst>
          </p:nvPr>
        </p:nvSpPr>
        <p:spPr>
          <a:xfrm>
            <a:off x="6006402" y="2711760"/>
            <a:ext cx="91886" cy="92956"/>
          </a:xfrm>
          <a:custGeom>
            <a:avLst/>
            <a:gdLst/>
            <a:ahLst/>
            <a:cxnLst/>
            <a:rect l="l" t="t" r="r" b="b"/>
            <a:pathLst>
              <a:path w="95416" h="96527">
                <a:moveTo>
                  <a:pt x="1905" y="83820"/>
                </a:moveTo>
                <a:cubicBezTo>
                  <a:pt x="0" y="78105"/>
                  <a:pt x="4763" y="73343"/>
                  <a:pt x="8573" y="70485"/>
                </a:cubicBezTo>
                <a:cubicBezTo>
                  <a:pt x="8573" y="70485"/>
                  <a:pt x="13335" y="68580"/>
                  <a:pt x="13335" y="66675"/>
                </a:cubicBezTo>
                <a:cubicBezTo>
                  <a:pt x="15240" y="66675"/>
                  <a:pt x="13335" y="61912"/>
                  <a:pt x="13335" y="61912"/>
                </a:cubicBezTo>
                <a:cubicBezTo>
                  <a:pt x="15240" y="60960"/>
                  <a:pt x="20003" y="61912"/>
                  <a:pt x="20003" y="61912"/>
                </a:cubicBezTo>
                <a:cubicBezTo>
                  <a:pt x="20955" y="60960"/>
                  <a:pt x="20955" y="55245"/>
                  <a:pt x="22860" y="55245"/>
                </a:cubicBezTo>
                <a:cubicBezTo>
                  <a:pt x="26670" y="54293"/>
                  <a:pt x="33337" y="55245"/>
                  <a:pt x="34290" y="52388"/>
                </a:cubicBezTo>
                <a:cubicBezTo>
                  <a:pt x="38100" y="47625"/>
                  <a:pt x="34290" y="47625"/>
                  <a:pt x="40957" y="45720"/>
                </a:cubicBezTo>
                <a:cubicBezTo>
                  <a:pt x="47625" y="45720"/>
                  <a:pt x="44768" y="40957"/>
                  <a:pt x="47625" y="38100"/>
                </a:cubicBezTo>
                <a:cubicBezTo>
                  <a:pt x="47625" y="36195"/>
                  <a:pt x="57150" y="43815"/>
                  <a:pt x="54293" y="31432"/>
                </a:cubicBezTo>
                <a:cubicBezTo>
                  <a:pt x="59055" y="29527"/>
                  <a:pt x="59055" y="34290"/>
                  <a:pt x="62865" y="34290"/>
                </a:cubicBezTo>
                <a:cubicBezTo>
                  <a:pt x="62865" y="27622"/>
                  <a:pt x="59055" y="27622"/>
                  <a:pt x="59055" y="20955"/>
                </a:cubicBezTo>
                <a:cubicBezTo>
                  <a:pt x="70485" y="24765"/>
                  <a:pt x="69533" y="11430"/>
                  <a:pt x="72390" y="6667"/>
                </a:cubicBezTo>
                <a:cubicBezTo>
                  <a:pt x="74295" y="2857"/>
                  <a:pt x="81915" y="6667"/>
                  <a:pt x="80962" y="0"/>
                </a:cubicBezTo>
                <a:cubicBezTo>
                  <a:pt x="83820" y="1905"/>
                  <a:pt x="83820" y="8573"/>
                  <a:pt x="90488" y="6667"/>
                </a:cubicBezTo>
                <a:cubicBezTo>
                  <a:pt x="87630" y="14288"/>
                  <a:pt x="95250" y="14288"/>
                  <a:pt x="93345" y="20955"/>
                </a:cubicBezTo>
                <a:cubicBezTo>
                  <a:pt x="88583" y="20955"/>
                  <a:pt x="92392" y="27622"/>
                  <a:pt x="90488" y="31432"/>
                </a:cubicBezTo>
                <a:cubicBezTo>
                  <a:pt x="90488" y="31432"/>
                  <a:pt x="85725" y="29527"/>
                  <a:pt x="83820" y="31432"/>
                </a:cubicBezTo>
                <a:cubicBezTo>
                  <a:pt x="81915" y="32385"/>
                  <a:pt x="81915" y="39052"/>
                  <a:pt x="80962" y="45720"/>
                </a:cubicBezTo>
                <a:cubicBezTo>
                  <a:pt x="75248" y="50483"/>
                  <a:pt x="75248" y="43815"/>
                  <a:pt x="69533" y="49530"/>
                </a:cubicBezTo>
                <a:cubicBezTo>
                  <a:pt x="60960" y="54293"/>
                  <a:pt x="62865" y="63818"/>
                  <a:pt x="59055" y="70485"/>
                </a:cubicBezTo>
                <a:cubicBezTo>
                  <a:pt x="59055" y="72390"/>
                  <a:pt x="51435" y="73343"/>
                  <a:pt x="54293" y="83820"/>
                </a:cubicBezTo>
                <a:cubicBezTo>
                  <a:pt x="47625" y="81915"/>
                  <a:pt x="47625" y="84773"/>
                  <a:pt x="47625" y="88583"/>
                </a:cubicBezTo>
                <a:cubicBezTo>
                  <a:pt x="39052" y="80010"/>
                  <a:pt x="24765" y="96202"/>
                  <a:pt x="22860" y="80010"/>
                </a:cubicBezTo>
                <a:cubicBezTo>
                  <a:pt x="20955" y="80010"/>
                  <a:pt x="15240" y="84773"/>
                  <a:pt x="11430" y="83820"/>
                </a:cubicBezTo>
                <a:cubicBezTo>
                  <a:pt x="9525" y="83820"/>
                  <a:pt x="6667" y="77152"/>
                  <a:pt x="8573" y="77152"/>
                </a:cubicBezTo>
                <a:cubicBezTo>
                  <a:pt x="1905" y="77152"/>
                  <a:pt x="15240" y="88583"/>
                  <a:pt x="1905" y="83820"/>
                </a:cubicBezTo>
                <a:close/>
              </a:path>
            </a:pathLst>
          </a:custGeom>
          <a:solidFill>
            <a:srgbClr val="D9D9D9"/>
          </a:solidFill>
        </p:spPr>
      </p:sp>
      <p:sp>
        <p:nvSpPr>
          <p:cNvPr id="124" name="Shape 122"/>
          <p:cNvSpPr/>
          <p:nvPr>
            <p:custDataLst>
              <p:tags r:id="rId96"/>
            </p:custDataLst>
          </p:nvPr>
        </p:nvSpPr>
        <p:spPr>
          <a:xfrm>
            <a:off x="2840616" y="891109"/>
            <a:ext cx="129282" cy="96161"/>
          </a:xfrm>
          <a:custGeom>
            <a:avLst/>
            <a:gdLst/>
            <a:ahLst/>
            <a:cxnLst/>
            <a:rect l="l" t="t" r="r" b="b"/>
            <a:pathLst>
              <a:path w="134249" h="99855">
                <a:moveTo>
                  <a:pt x="36195" y="0"/>
                </a:moveTo>
                <a:cubicBezTo>
                  <a:pt x="40957" y="4763"/>
                  <a:pt x="49530" y="4763"/>
                  <a:pt x="50483" y="13335"/>
                </a:cubicBezTo>
                <a:cubicBezTo>
                  <a:pt x="57150" y="9525"/>
                  <a:pt x="59055" y="14288"/>
                  <a:pt x="60960" y="14288"/>
                </a:cubicBezTo>
                <a:cubicBezTo>
                  <a:pt x="61912" y="16193"/>
                  <a:pt x="65723" y="14288"/>
                  <a:pt x="66675" y="14288"/>
                </a:cubicBezTo>
                <a:cubicBezTo>
                  <a:pt x="66675" y="16193"/>
                  <a:pt x="66675" y="20955"/>
                  <a:pt x="70485" y="18098"/>
                </a:cubicBezTo>
                <a:cubicBezTo>
                  <a:pt x="75248" y="13335"/>
                  <a:pt x="73343" y="20955"/>
                  <a:pt x="79058" y="24765"/>
                </a:cubicBezTo>
                <a:cubicBezTo>
                  <a:pt x="80010" y="25718"/>
                  <a:pt x="84773" y="22860"/>
                  <a:pt x="88583" y="24765"/>
                </a:cubicBezTo>
                <a:cubicBezTo>
                  <a:pt x="90488" y="25718"/>
                  <a:pt x="95250" y="34290"/>
                  <a:pt x="106680" y="31432"/>
                </a:cubicBezTo>
                <a:cubicBezTo>
                  <a:pt x="106680" y="34290"/>
                  <a:pt x="106680" y="36195"/>
                  <a:pt x="106680" y="39052"/>
                </a:cubicBezTo>
                <a:cubicBezTo>
                  <a:pt x="107633" y="40957"/>
                  <a:pt x="113348" y="38100"/>
                  <a:pt x="116205" y="39052"/>
                </a:cubicBezTo>
                <a:cubicBezTo>
                  <a:pt x="116205" y="40957"/>
                  <a:pt x="114300" y="45720"/>
                  <a:pt x="116205" y="45720"/>
                </a:cubicBezTo>
                <a:cubicBezTo>
                  <a:pt x="119062" y="49530"/>
                  <a:pt x="127635" y="52388"/>
                  <a:pt x="134302" y="59055"/>
                </a:cubicBezTo>
                <a:cubicBezTo>
                  <a:pt x="134302" y="60960"/>
                  <a:pt x="132398" y="66675"/>
                  <a:pt x="131445" y="66675"/>
                </a:cubicBezTo>
                <a:cubicBezTo>
                  <a:pt x="127635" y="68580"/>
                  <a:pt x="124777" y="63818"/>
                  <a:pt x="124777" y="63818"/>
                </a:cubicBezTo>
                <a:cubicBezTo>
                  <a:pt x="119062" y="66675"/>
                  <a:pt x="116205" y="72390"/>
                  <a:pt x="109537" y="73343"/>
                </a:cubicBezTo>
                <a:cubicBezTo>
                  <a:pt x="106680" y="73343"/>
                  <a:pt x="106680" y="77152"/>
                  <a:pt x="106680" y="80010"/>
                </a:cubicBezTo>
                <a:cubicBezTo>
                  <a:pt x="101918" y="78105"/>
                  <a:pt x="100013" y="81915"/>
                  <a:pt x="100013" y="84773"/>
                </a:cubicBezTo>
                <a:cubicBezTo>
                  <a:pt x="90488" y="86678"/>
                  <a:pt x="88583" y="78105"/>
                  <a:pt x="81915" y="84773"/>
                </a:cubicBezTo>
                <a:cubicBezTo>
                  <a:pt x="79058" y="86678"/>
                  <a:pt x="80010" y="88583"/>
                  <a:pt x="81915" y="88583"/>
                </a:cubicBezTo>
                <a:cubicBezTo>
                  <a:pt x="80010" y="100013"/>
                  <a:pt x="70485" y="80010"/>
                  <a:pt x="70485" y="91440"/>
                </a:cubicBezTo>
                <a:cubicBezTo>
                  <a:pt x="66675" y="91440"/>
                  <a:pt x="66675" y="88583"/>
                  <a:pt x="66675" y="84773"/>
                </a:cubicBezTo>
                <a:cubicBezTo>
                  <a:pt x="60960" y="91440"/>
                  <a:pt x="57150" y="83820"/>
                  <a:pt x="49530" y="84773"/>
                </a:cubicBezTo>
                <a:cubicBezTo>
                  <a:pt x="49530" y="80010"/>
                  <a:pt x="45720" y="80010"/>
                  <a:pt x="42863" y="80010"/>
                </a:cubicBezTo>
                <a:cubicBezTo>
                  <a:pt x="42863" y="75248"/>
                  <a:pt x="50483" y="78105"/>
                  <a:pt x="50483" y="73343"/>
                </a:cubicBezTo>
                <a:cubicBezTo>
                  <a:pt x="52388" y="66675"/>
                  <a:pt x="40957" y="72390"/>
                  <a:pt x="36195" y="70485"/>
                </a:cubicBezTo>
                <a:cubicBezTo>
                  <a:pt x="34290" y="61912"/>
                  <a:pt x="40957" y="65723"/>
                  <a:pt x="45720" y="63818"/>
                </a:cubicBezTo>
                <a:cubicBezTo>
                  <a:pt x="45720" y="63818"/>
                  <a:pt x="50483" y="59055"/>
                  <a:pt x="50483" y="59055"/>
                </a:cubicBezTo>
                <a:cubicBezTo>
                  <a:pt x="54293" y="57150"/>
                  <a:pt x="55245" y="61912"/>
                  <a:pt x="60960" y="60960"/>
                </a:cubicBezTo>
                <a:cubicBezTo>
                  <a:pt x="60960" y="55245"/>
                  <a:pt x="57150" y="55245"/>
                  <a:pt x="57150" y="52388"/>
                </a:cubicBezTo>
                <a:cubicBezTo>
                  <a:pt x="54293" y="54293"/>
                  <a:pt x="36195" y="52388"/>
                  <a:pt x="29527" y="59055"/>
                </a:cubicBezTo>
                <a:cubicBezTo>
                  <a:pt x="24765" y="63818"/>
                  <a:pt x="29527" y="57150"/>
                  <a:pt x="20955" y="55245"/>
                </a:cubicBezTo>
                <a:cubicBezTo>
                  <a:pt x="11430" y="52388"/>
                  <a:pt x="4763" y="57150"/>
                  <a:pt x="14288" y="49530"/>
                </a:cubicBezTo>
                <a:cubicBezTo>
                  <a:pt x="14288" y="42863"/>
                  <a:pt x="4763" y="47625"/>
                  <a:pt x="2857" y="42863"/>
                </a:cubicBezTo>
                <a:cubicBezTo>
                  <a:pt x="6667" y="36195"/>
                  <a:pt x="13335" y="27622"/>
                  <a:pt x="0" y="34290"/>
                </a:cubicBezTo>
                <a:cubicBezTo>
                  <a:pt x="0" y="29527"/>
                  <a:pt x="2857" y="27622"/>
                  <a:pt x="8573" y="27622"/>
                </a:cubicBezTo>
                <a:cubicBezTo>
                  <a:pt x="11430" y="25718"/>
                  <a:pt x="11430" y="20955"/>
                  <a:pt x="14288" y="20955"/>
                </a:cubicBezTo>
                <a:cubicBezTo>
                  <a:pt x="20003" y="20955"/>
                  <a:pt x="14288" y="14288"/>
                  <a:pt x="18098" y="13335"/>
                </a:cubicBezTo>
                <a:cubicBezTo>
                  <a:pt x="18098" y="11430"/>
                  <a:pt x="22860" y="13335"/>
                  <a:pt x="24765" y="13335"/>
                </a:cubicBezTo>
                <a:cubicBezTo>
                  <a:pt x="27622" y="11430"/>
                  <a:pt x="26670" y="6667"/>
                  <a:pt x="29527" y="6667"/>
                </a:cubicBezTo>
                <a:cubicBezTo>
                  <a:pt x="31432" y="2857"/>
                  <a:pt x="36195" y="4763"/>
                  <a:pt x="36195" y="0"/>
                </a:cubicBezTo>
                <a:close/>
              </a:path>
            </a:pathLst>
          </a:custGeom>
          <a:solidFill>
            <a:srgbClr val="D9D9D9"/>
          </a:solidFill>
        </p:spPr>
      </p:sp>
      <p:sp>
        <p:nvSpPr>
          <p:cNvPr id="125" name="Shape 123"/>
          <p:cNvSpPr/>
          <p:nvPr>
            <p:custDataLst>
              <p:tags r:id="rId97"/>
            </p:custDataLst>
          </p:nvPr>
        </p:nvSpPr>
        <p:spPr>
          <a:xfrm>
            <a:off x="4132359" y="926369"/>
            <a:ext cx="172018" cy="86545"/>
          </a:xfrm>
          <a:custGeom>
            <a:avLst/>
            <a:gdLst/>
            <a:ahLst/>
            <a:cxnLst/>
            <a:rect l="l" t="t" r="r" b="b"/>
            <a:pathLst>
              <a:path w="178627" h="89870">
                <a:moveTo>
                  <a:pt x="60960" y="61912"/>
                </a:moveTo>
                <a:cubicBezTo>
                  <a:pt x="60960" y="55245"/>
                  <a:pt x="55245" y="65723"/>
                  <a:pt x="55245" y="65723"/>
                </a:cubicBezTo>
                <a:cubicBezTo>
                  <a:pt x="50483" y="65723"/>
                  <a:pt x="47625" y="59055"/>
                  <a:pt x="39052" y="61912"/>
                </a:cubicBezTo>
                <a:cubicBezTo>
                  <a:pt x="40957" y="55245"/>
                  <a:pt x="45720" y="57150"/>
                  <a:pt x="49530" y="55245"/>
                </a:cubicBezTo>
                <a:cubicBezTo>
                  <a:pt x="55245" y="52388"/>
                  <a:pt x="59055" y="43815"/>
                  <a:pt x="67627" y="43815"/>
                </a:cubicBezTo>
                <a:cubicBezTo>
                  <a:pt x="65723" y="40957"/>
                  <a:pt x="60960" y="40957"/>
                  <a:pt x="60960" y="34290"/>
                </a:cubicBezTo>
                <a:cubicBezTo>
                  <a:pt x="55245" y="32385"/>
                  <a:pt x="49530" y="42863"/>
                  <a:pt x="45720" y="34290"/>
                </a:cubicBezTo>
                <a:cubicBezTo>
                  <a:pt x="40957" y="39052"/>
                  <a:pt x="38100" y="43815"/>
                  <a:pt x="31432" y="45720"/>
                </a:cubicBezTo>
                <a:cubicBezTo>
                  <a:pt x="20955" y="47625"/>
                  <a:pt x="20003" y="40957"/>
                  <a:pt x="9525" y="43815"/>
                </a:cubicBezTo>
                <a:cubicBezTo>
                  <a:pt x="16193" y="37147"/>
                  <a:pt x="16193" y="31432"/>
                  <a:pt x="13335" y="22860"/>
                </a:cubicBezTo>
                <a:cubicBezTo>
                  <a:pt x="8573" y="20955"/>
                  <a:pt x="6667" y="22860"/>
                  <a:pt x="6667" y="24765"/>
                </a:cubicBezTo>
                <a:cubicBezTo>
                  <a:pt x="0" y="25718"/>
                  <a:pt x="4763" y="14288"/>
                  <a:pt x="2857" y="9525"/>
                </a:cubicBezTo>
                <a:cubicBezTo>
                  <a:pt x="6667" y="9525"/>
                  <a:pt x="8573" y="9525"/>
                  <a:pt x="9525" y="13335"/>
                </a:cubicBezTo>
                <a:cubicBezTo>
                  <a:pt x="11430" y="6667"/>
                  <a:pt x="26670" y="13335"/>
                  <a:pt x="27622" y="6667"/>
                </a:cubicBezTo>
                <a:cubicBezTo>
                  <a:pt x="31432" y="6667"/>
                  <a:pt x="31432" y="13335"/>
                  <a:pt x="31432" y="16193"/>
                </a:cubicBezTo>
                <a:cubicBezTo>
                  <a:pt x="42863" y="18098"/>
                  <a:pt x="54293" y="0"/>
                  <a:pt x="55245" y="20003"/>
                </a:cubicBezTo>
                <a:cubicBezTo>
                  <a:pt x="63818" y="20003"/>
                  <a:pt x="65723" y="14288"/>
                  <a:pt x="63818" y="6667"/>
                </a:cubicBezTo>
                <a:cubicBezTo>
                  <a:pt x="72390" y="9525"/>
                  <a:pt x="83820" y="8573"/>
                  <a:pt x="95250" y="9525"/>
                </a:cubicBezTo>
                <a:cubicBezTo>
                  <a:pt x="97155" y="9525"/>
                  <a:pt x="98108" y="14288"/>
                  <a:pt x="98108" y="9525"/>
                </a:cubicBezTo>
                <a:cubicBezTo>
                  <a:pt x="102870" y="11430"/>
                  <a:pt x="98108" y="24765"/>
                  <a:pt x="109537" y="20003"/>
                </a:cubicBezTo>
                <a:cubicBezTo>
                  <a:pt x="109537" y="20955"/>
                  <a:pt x="106680" y="20955"/>
                  <a:pt x="106680" y="24765"/>
                </a:cubicBezTo>
                <a:cubicBezTo>
                  <a:pt x="111442" y="22860"/>
                  <a:pt x="122873" y="29527"/>
                  <a:pt x="122873" y="22860"/>
                </a:cubicBezTo>
                <a:cubicBezTo>
                  <a:pt x="124777" y="24765"/>
                  <a:pt x="127635" y="31432"/>
                  <a:pt x="140970" y="27622"/>
                </a:cubicBezTo>
                <a:cubicBezTo>
                  <a:pt x="136208" y="34290"/>
                  <a:pt x="139065" y="32385"/>
                  <a:pt x="143828" y="34290"/>
                </a:cubicBezTo>
                <a:cubicBezTo>
                  <a:pt x="145733" y="34290"/>
                  <a:pt x="143828" y="37147"/>
                  <a:pt x="147637" y="37147"/>
                </a:cubicBezTo>
                <a:cubicBezTo>
                  <a:pt x="150495" y="37147"/>
                  <a:pt x="147637" y="40957"/>
                  <a:pt x="150495" y="43815"/>
                </a:cubicBezTo>
                <a:cubicBezTo>
                  <a:pt x="150495" y="43815"/>
                  <a:pt x="155258" y="42863"/>
                  <a:pt x="155258" y="43815"/>
                </a:cubicBezTo>
                <a:cubicBezTo>
                  <a:pt x="157163" y="43815"/>
                  <a:pt x="155258" y="48577"/>
                  <a:pt x="155258" y="48577"/>
                </a:cubicBezTo>
                <a:cubicBezTo>
                  <a:pt x="157163" y="50483"/>
                  <a:pt x="161925" y="48577"/>
                  <a:pt x="161925" y="48577"/>
                </a:cubicBezTo>
                <a:cubicBezTo>
                  <a:pt x="163830" y="52388"/>
                  <a:pt x="161925" y="57150"/>
                  <a:pt x="165735" y="59055"/>
                </a:cubicBezTo>
                <a:cubicBezTo>
                  <a:pt x="170497" y="59055"/>
                  <a:pt x="173355" y="54293"/>
                  <a:pt x="173355" y="59055"/>
                </a:cubicBezTo>
                <a:cubicBezTo>
                  <a:pt x="179070" y="66675"/>
                  <a:pt x="166688" y="61912"/>
                  <a:pt x="165735" y="65723"/>
                </a:cubicBezTo>
                <a:cubicBezTo>
                  <a:pt x="165735" y="65723"/>
                  <a:pt x="165735" y="66675"/>
                  <a:pt x="165735" y="66675"/>
                </a:cubicBezTo>
                <a:cubicBezTo>
                  <a:pt x="157163" y="70485"/>
                  <a:pt x="143828" y="65723"/>
                  <a:pt x="134302" y="66675"/>
                </a:cubicBezTo>
                <a:cubicBezTo>
                  <a:pt x="131445" y="59055"/>
                  <a:pt x="134302" y="60007"/>
                  <a:pt x="134302" y="48577"/>
                </a:cubicBezTo>
                <a:cubicBezTo>
                  <a:pt x="131445" y="40957"/>
                  <a:pt x="111442" y="40957"/>
                  <a:pt x="104775" y="45720"/>
                </a:cubicBezTo>
                <a:cubicBezTo>
                  <a:pt x="100013" y="45720"/>
                  <a:pt x="102870" y="52388"/>
                  <a:pt x="101918" y="55245"/>
                </a:cubicBezTo>
                <a:cubicBezTo>
                  <a:pt x="100013" y="57150"/>
                  <a:pt x="95250" y="54293"/>
                  <a:pt x="95250" y="55245"/>
                </a:cubicBezTo>
                <a:cubicBezTo>
                  <a:pt x="93345" y="59055"/>
                  <a:pt x="95250" y="63818"/>
                  <a:pt x="88583" y="61912"/>
                </a:cubicBezTo>
                <a:cubicBezTo>
                  <a:pt x="88583" y="63818"/>
                  <a:pt x="90488" y="65723"/>
                  <a:pt x="91440" y="65723"/>
                </a:cubicBezTo>
                <a:cubicBezTo>
                  <a:pt x="91440" y="68580"/>
                  <a:pt x="86678" y="66675"/>
                  <a:pt x="83820" y="66675"/>
                </a:cubicBezTo>
                <a:cubicBezTo>
                  <a:pt x="79058" y="77152"/>
                  <a:pt x="81915" y="75248"/>
                  <a:pt x="83820" y="86678"/>
                </a:cubicBezTo>
                <a:cubicBezTo>
                  <a:pt x="72390" y="88583"/>
                  <a:pt x="43815" y="89535"/>
                  <a:pt x="42863" y="73343"/>
                </a:cubicBezTo>
                <a:cubicBezTo>
                  <a:pt x="49530" y="73343"/>
                  <a:pt x="50483" y="71438"/>
                  <a:pt x="52388" y="66675"/>
                </a:cubicBezTo>
                <a:cubicBezTo>
                  <a:pt x="60960" y="66675"/>
                  <a:pt x="59055" y="73343"/>
                  <a:pt x="63818" y="66675"/>
                </a:cubicBezTo>
                <a:cubicBezTo>
                  <a:pt x="61912" y="65723"/>
                  <a:pt x="55245" y="63818"/>
                  <a:pt x="60960" y="61912"/>
                </a:cubicBezTo>
                <a:close/>
              </a:path>
            </a:pathLst>
          </a:custGeom>
          <a:solidFill>
            <a:srgbClr val="D9D9D9"/>
          </a:solidFill>
        </p:spPr>
      </p:sp>
      <p:sp>
        <p:nvSpPr>
          <p:cNvPr id="126" name="Shape 124"/>
          <p:cNvSpPr/>
          <p:nvPr>
            <p:custDataLst>
              <p:tags r:id="rId98"/>
            </p:custDataLst>
          </p:nvPr>
        </p:nvSpPr>
        <p:spPr>
          <a:xfrm>
            <a:off x="2523289" y="993681"/>
            <a:ext cx="80133" cy="42738"/>
          </a:xfrm>
          <a:custGeom>
            <a:avLst/>
            <a:gdLst/>
            <a:ahLst/>
            <a:cxnLst/>
            <a:rect l="l" t="t" r="r" b="b"/>
            <a:pathLst>
              <a:path w="83212" h="44380">
                <a:moveTo>
                  <a:pt x="82867" y="6667"/>
                </a:moveTo>
                <a:cubicBezTo>
                  <a:pt x="81915" y="8573"/>
                  <a:pt x="82867" y="15240"/>
                  <a:pt x="82867" y="16193"/>
                </a:cubicBezTo>
                <a:cubicBezTo>
                  <a:pt x="81915" y="16193"/>
                  <a:pt x="77152" y="15240"/>
                  <a:pt x="77152" y="16193"/>
                </a:cubicBezTo>
                <a:cubicBezTo>
                  <a:pt x="77152" y="16193"/>
                  <a:pt x="80010" y="24765"/>
                  <a:pt x="77152" y="24765"/>
                </a:cubicBezTo>
                <a:cubicBezTo>
                  <a:pt x="73343" y="26670"/>
                  <a:pt x="68580" y="20003"/>
                  <a:pt x="66675" y="31432"/>
                </a:cubicBezTo>
                <a:cubicBezTo>
                  <a:pt x="61912" y="31432"/>
                  <a:pt x="65723" y="20955"/>
                  <a:pt x="59055" y="20955"/>
                </a:cubicBezTo>
                <a:cubicBezTo>
                  <a:pt x="52388" y="20003"/>
                  <a:pt x="54293" y="27622"/>
                  <a:pt x="48577" y="27622"/>
                </a:cubicBezTo>
                <a:cubicBezTo>
                  <a:pt x="45720" y="33337"/>
                  <a:pt x="36195" y="31432"/>
                  <a:pt x="37147" y="40957"/>
                </a:cubicBezTo>
                <a:cubicBezTo>
                  <a:pt x="24765" y="44768"/>
                  <a:pt x="18098" y="40957"/>
                  <a:pt x="2857" y="40957"/>
                </a:cubicBezTo>
                <a:cubicBezTo>
                  <a:pt x="2857" y="34290"/>
                  <a:pt x="0" y="34290"/>
                  <a:pt x="0" y="27622"/>
                </a:cubicBezTo>
                <a:cubicBezTo>
                  <a:pt x="2857" y="31432"/>
                  <a:pt x="6667" y="31432"/>
                  <a:pt x="13335" y="31432"/>
                </a:cubicBezTo>
                <a:cubicBezTo>
                  <a:pt x="18098" y="31432"/>
                  <a:pt x="18098" y="22860"/>
                  <a:pt x="24765" y="20955"/>
                </a:cubicBezTo>
                <a:cubicBezTo>
                  <a:pt x="25718" y="20955"/>
                  <a:pt x="29527" y="15240"/>
                  <a:pt x="31432" y="16193"/>
                </a:cubicBezTo>
                <a:cubicBezTo>
                  <a:pt x="37147" y="20955"/>
                  <a:pt x="31432" y="13335"/>
                  <a:pt x="39052" y="13335"/>
                </a:cubicBezTo>
                <a:cubicBezTo>
                  <a:pt x="40957" y="13335"/>
                  <a:pt x="42863" y="13335"/>
                  <a:pt x="42863" y="13335"/>
                </a:cubicBezTo>
                <a:cubicBezTo>
                  <a:pt x="43815" y="11430"/>
                  <a:pt x="48577" y="6667"/>
                  <a:pt x="48577" y="6667"/>
                </a:cubicBezTo>
                <a:cubicBezTo>
                  <a:pt x="52388" y="4763"/>
                  <a:pt x="57150" y="8573"/>
                  <a:pt x="61912" y="6667"/>
                </a:cubicBezTo>
                <a:cubicBezTo>
                  <a:pt x="63818" y="6667"/>
                  <a:pt x="75248" y="0"/>
                  <a:pt x="82867" y="6667"/>
                </a:cubicBezTo>
                <a:close/>
              </a:path>
            </a:pathLst>
          </a:custGeom>
          <a:solidFill>
            <a:srgbClr val="D9D9D9"/>
          </a:solidFill>
        </p:spPr>
      </p:sp>
      <p:sp>
        <p:nvSpPr>
          <p:cNvPr id="127" name="Shape 125"/>
          <p:cNvSpPr/>
          <p:nvPr>
            <p:custDataLst>
              <p:tags r:id="rId99"/>
            </p:custDataLst>
          </p:nvPr>
        </p:nvSpPr>
        <p:spPr>
          <a:xfrm>
            <a:off x="2744456" y="1011846"/>
            <a:ext cx="83338" cy="42738"/>
          </a:xfrm>
          <a:custGeom>
            <a:avLst/>
            <a:gdLst/>
            <a:ahLst/>
            <a:cxnLst/>
            <a:rect l="l" t="t" r="r" b="b"/>
            <a:pathLst>
              <a:path w="86540" h="44380">
                <a:moveTo>
                  <a:pt x="78105" y="2857"/>
                </a:moveTo>
                <a:cubicBezTo>
                  <a:pt x="73343" y="20003"/>
                  <a:pt x="86678" y="20003"/>
                  <a:pt x="86678" y="31432"/>
                </a:cubicBezTo>
                <a:cubicBezTo>
                  <a:pt x="84773" y="33337"/>
                  <a:pt x="81915" y="26670"/>
                  <a:pt x="81915" y="27622"/>
                </a:cubicBezTo>
                <a:cubicBezTo>
                  <a:pt x="80010" y="29527"/>
                  <a:pt x="81915" y="36195"/>
                  <a:pt x="81915" y="38100"/>
                </a:cubicBezTo>
                <a:cubicBezTo>
                  <a:pt x="78105" y="39052"/>
                  <a:pt x="73343" y="39052"/>
                  <a:pt x="68580" y="40957"/>
                </a:cubicBezTo>
                <a:cubicBezTo>
                  <a:pt x="66675" y="40957"/>
                  <a:pt x="68580" y="44768"/>
                  <a:pt x="64770" y="44768"/>
                </a:cubicBezTo>
                <a:cubicBezTo>
                  <a:pt x="61912" y="44768"/>
                  <a:pt x="58103" y="44768"/>
                  <a:pt x="56198" y="44768"/>
                </a:cubicBezTo>
                <a:cubicBezTo>
                  <a:pt x="51435" y="39052"/>
                  <a:pt x="51435" y="36195"/>
                  <a:pt x="56198" y="31432"/>
                </a:cubicBezTo>
                <a:cubicBezTo>
                  <a:pt x="44768" y="36195"/>
                  <a:pt x="38100" y="27622"/>
                  <a:pt x="24765" y="27622"/>
                </a:cubicBezTo>
                <a:cubicBezTo>
                  <a:pt x="21908" y="18098"/>
                  <a:pt x="6667" y="20003"/>
                  <a:pt x="0" y="13335"/>
                </a:cubicBezTo>
                <a:cubicBezTo>
                  <a:pt x="1905" y="13335"/>
                  <a:pt x="1905" y="6667"/>
                  <a:pt x="2857" y="6667"/>
                </a:cubicBezTo>
                <a:cubicBezTo>
                  <a:pt x="8573" y="4763"/>
                  <a:pt x="8573" y="9525"/>
                  <a:pt x="9525" y="9525"/>
                </a:cubicBezTo>
                <a:cubicBezTo>
                  <a:pt x="13335" y="9525"/>
                  <a:pt x="21908" y="13335"/>
                  <a:pt x="24765" y="16193"/>
                </a:cubicBezTo>
                <a:cubicBezTo>
                  <a:pt x="24765" y="16193"/>
                  <a:pt x="29527" y="15240"/>
                  <a:pt x="31432" y="16193"/>
                </a:cubicBezTo>
                <a:cubicBezTo>
                  <a:pt x="33337" y="18098"/>
                  <a:pt x="29527" y="22860"/>
                  <a:pt x="35243" y="22860"/>
                </a:cubicBezTo>
                <a:cubicBezTo>
                  <a:pt x="42863" y="20003"/>
                  <a:pt x="29527" y="15240"/>
                  <a:pt x="36195" y="9525"/>
                </a:cubicBezTo>
                <a:cubicBezTo>
                  <a:pt x="42863" y="6667"/>
                  <a:pt x="42863" y="16193"/>
                  <a:pt x="42863" y="16193"/>
                </a:cubicBezTo>
                <a:cubicBezTo>
                  <a:pt x="55245" y="16193"/>
                  <a:pt x="60007" y="0"/>
                  <a:pt x="78105" y="2857"/>
                </a:cubicBezTo>
                <a:close/>
              </a:path>
            </a:pathLst>
          </a:custGeom>
          <a:solidFill>
            <a:srgbClr val="D9D9D9"/>
          </a:solidFill>
        </p:spPr>
      </p:sp>
      <p:sp>
        <p:nvSpPr>
          <p:cNvPr id="128" name="Shape 126"/>
          <p:cNvSpPr/>
          <p:nvPr>
            <p:custDataLst>
              <p:tags r:id="rId100"/>
            </p:custDataLst>
          </p:nvPr>
        </p:nvSpPr>
        <p:spPr>
          <a:xfrm>
            <a:off x="2587395" y="1012913"/>
            <a:ext cx="146376" cy="55560"/>
          </a:xfrm>
          <a:custGeom>
            <a:avLst/>
            <a:gdLst/>
            <a:ahLst/>
            <a:cxnLst/>
            <a:rect l="l" t="t" r="r" b="b"/>
            <a:pathLst>
              <a:path w="152000" h="57694">
                <a:moveTo>
                  <a:pt x="67627" y="20955"/>
                </a:moveTo>
                <a:cubicBezTo>
                  <a:pt x="64770" y="31432"/>
                  <a:pt x="92392" y="26670"/>
                  <a:pt x="99060" y="33337"/>
                </a:cubicBezTo>
                <a:cubicBezTo>
                  <a:pt x="103823" y="20003"/>
                  <a:pt x="78105" y="18098"/>
                  <a:pt x="99060" y="18098"/>
                </a:cubicBezTo>
                <a:cubicBezTo>
                  <a:pt x="103823" y="6667"/>
                  <a:pt x="85725" y="16193"/>
                  <a:pt x="89535" y="4763"/>
                </a:cubicBezTo>
                <a:cubicBezTo>
                  <a:pt x="99060" y="6667"/>
                  <a:pt x="100965" y="0"/>
                  <a:pt x="110490" y="1905"/>
                </a:cubicBezTo>
                <a:cubicBezTo>
                  <a:pt x="108585" y="8573"/>
                  <a:pt x="115253" y="6667"/>
                  <a:pt x="117157" y="8573"/>
                </a:cubicBezTo>
                <a:cubicBezTo>
                  <a:pt x="119062" y="9525"/>
                  <a:pt x="115253" y="13335"/>
                  <a:pt x="117157" y="15240"/>
                </a:cubicBezTo>
                <a:cubicBezTo>
                  <a:pt x="120967" y="16193"/>
                  <a:pt x="125730" y="18098"/>
                  <a:pt x="130493" y="22860"/>
                </a:cubicBezTo>
                <a:cubicBezTo>
                  <a:pt x="132398" y="20955"/>
                  <a:pt x="132398" y="16193"/>
                  <a:pt x="139065" y="18098"/>
                </a:cubicBezTo>
                <a:cubicBezTo>
                  <a:pt x="143828" y="18098"/>
                  <a:pt x="146685" y="20955"/>
                  <a:pt x="148590" y="22860"/>
                </a:cubicBezTo>
                <a:cubicBezTo>
                  <a:pt x="148590" y="24765"/>
                  <a:pt x="152400" y="29527"/>
                  <a:pt x="152400" y="29527"/>
                </a:cubicBezTo>
                <a:cubicBezTo>
                  <a:pt x="146685" y="34290"/>
                  <a:pt x="152400" y="33337"/>
                  <a:pt x="148590" y="42863"/>
                </a:cubicBezTo>
                <a:cubicBezTo>
                  <a:pt x="141923" y="34290"/>
                  <a:pt x="135255" y="44768"/>
                  <a:pt x="130493" y="44768"/>
                </a:cubicBezTo>
                <a:cubicBezTo>
                  <a:pt x="123825" y="45720"/>
                  <a:pt x="123825" y="42863"/>
                  <a:pt x="117157" y="42863"/>
                </a:cubicBezTo>
                <a:cubicBezTo>
                  <a:pt x="108585" y="42863"/>
                  <a:pt x="96202" y="45720"/>
                  <a:pt x="89535" y="47625"/>
                </a:cubicBezTo>
                <a:cubicBezTo>
                  <a:pt x="89535" y="49530"/>
                  <a:pt x="83820" y="47625"/>
                  <a:pt x="83820" y="47625"/>
                </a:cubicBezTo>
                <a:cubicBezTo>
                  <a:pt x="80962" y="51435"/>
                  <a:pt x="79058" y="49530"/>
                  <a:pt x="74295" y="51435"/>
                </a:cubicBezTo>
                <a:cubicBezTo>
                  <a:pt x="71438" y="52388"/>
                  <a:pt x="54293" y="56198"/>
                  <a:pt x="42863" y="58103"/>
                </a:cubicBezTo>
                <a:cubicBezTo>
                  <a:pt x="44768" y="45720"/>
                  <a:pt x="59055" y="49530"/>
                  <a:pt x="71438" y="47625"/>
                </a:cubicBezTo>
                <a:cubicBezTo>
                  <a:pt x="72390" y="34290"/>
                  <a:pt x="60960" y="42863"/>
                  <a:pt x="56198" y="42863"/>
                </a:cubicBezTo>
                <a:cubicBezTo>
                  <a:pt x="49530" y="40957"/>
                  <a:pt x="49530" y="40005"/>
                  <a:pt x="42863" y="36195"/>
                </a:cubicBezTo>
                <a:cubicBezTo>
                  <a:pt x="38100" y="34290"/>
                  <a:pt x="36195" y="40957"/>
                  <a:pt x="31432" y="42863"/>
                </a:cubicBezTo>
                <a:cubicBezTo>
                  <a:pt x="26670" y="42863"/>
                  <a:pt x="26670" y="40005"/>
                  <a:pt x="21908" y="40005"/>
                </a:cubicBezTo>
                <a:cubicBezTo>
                  <a:pt x="15240" y="38100"/>
                  <a:pt x="4763" y="40957"/>
                  <a:pt x="0" y="36195"/>
                </a:cubicBezTo>
                <a:cubicBezTo>
                  <a:pt x="0" y="33337"/>
                  <a:pt x="4763" y="31432"/>
                  <a:pt x="6667" y="29527"/>
                </a:cubicBezTo>
                <a:cubicBezTo>
                  <a:pt x="6667" y="27622"/>
                  <a:pt x="8573" y="20955"/>
                  <a:pt x="9525" y="20955"/>
                </a:cubicBezTo>
                <a:cubicBezTo>
                  <a:pt x="13335" y="18098"/>
                  <a:pt x="18098" y="20955"/>
                  <a:pt x="21908" y="18098"/>
                </a:cubicBezTo>
                <a:cubicBezTo>
                  <a:pt x="22860" y="16193"/>
                  <a:pt x="11430" y="13335"/>
                  <a:pt x="18098" y="11430"/>
                </a:cubicBezTo>
                <a:cubicBezTo>
                  <a:pt x="21908" y="11430"/>
                  <a:pt x="22860" y="11430"/>
                  <a:pt x="24765" y="11430"/>
                </a:cubicBezTo>
                <a:cubicBezTo>
                  <a:pt x="27622" y="9525"/>
                  <a:pt x="31432" y="8573"/>
                  <a:pt x="34290" y="8573"/>
                </a:cubicBezTo>
                <a:cubicBezTo>
                  <a:pt x="36195" y="8573"/>
                  <a:pt x="47625" y="9525"/>
                  <a:pt x="49530" y="11430"/>
                </a:cubicBezTo>
                <a:cubicBezTo>
                  <a:pt x="51435" y="13335"/>
                  <a:pt x="49530" y="16193"/>
                  <a:pt x="53340" y="18098"/>
                </a:cubicBezTo>
                <a:cubicBezTo>
                  <a:pt x="54293" y="18098"/>
                  <a:pt x="58103" y="16193"/>
                  <a:pt x="59055" y="18098"/>
                </a:cubicBezTo>
                <a:cubicBezTo>
                  <a:pt x="60960" y="20003"/>
                  <a:pt x="53340" y="27622"/>
                  <a:pt x="59055" y="26670"/>
                </a:cubicBezTo>
                <a:cubicBezTo>
                  <a:pt x="60960" y="26670"/>
                  <a:pt x="62865" y="18098"/>
                  <a:pt x="67627" y="20955"/>
                </a:cubicBezTo>
                <a:close/>
              </a:path>
            </a:pathLst>
          </a:custGeom>
          <a:solidFill>
            <a:srgbClr val="D9D9D9"/>
          </a:solidFill>
        </p:spPr>
      </p:sp>
      <p:sp>
        <p:nvSpPr>
          <p:cNvPr id="129" name="Shape 127"/>
          <p:cNvSpPr/>
          <p:nvPr>
            <p:custDataLst>
              <p:tags r:id="rId101"/>
            </p:custDataLst>
          </p:nvPr>
        </p:nvSpPr>
        <p:spPr>
          <a:xfrm>
            <a:off x="2488031" y="1070611"/>
            <a:ext cx="115392" cy="76929"/>
          </a:xfrm>
          <a:custGeom>
            <a:avLst/>
            <a:gdLst/>
            <a:ahLst/>
            <a:cxnLst/>
            <a:rect l="l" t="t" r="r" b="b"/>
            <a:pathLst>
              <a:path w="119825" h="79884">
                <a:moveTo>
                  <a:pt x="15240" y="1905"/>
                </a:moveTo>
                <a:cubicBezTo>
                  <a:pt x="34290" y="1905"/>
                  <a:pt x="54293" y="0"/>
                  <a:pt x="67627" y="4763"/>
                </a:cubicBezTo>
                <a:cubicBezTo>
                  <a:pt x="68580" y="4763"/>
                  <a:pt x="72390" y="2857"/>
                  <a:pt x="74295" y="4763"/>
                </a:cubicBezTo>
                <a:cubicBezTo>
                  <a:pt x="75248" y="8573"/>
                  <a:pt x="81915" y="4763"/>
                  <a:pt x="85725" y="8573"/>
                </a:cubicBezTo>
                <a:cubicBezTo>
                  <a:pt x="90488" y="13335"/>
                  <a:pt x="85725" y="2857"/>
                  <a:pt x="98108" y="8573"/>
                </a:cubicBezTo>
                <a:cubicBezTo>
                  <a:pt x="98108" y="8573"/>
                  <a:pt x="98108" y="9525"/>
                  <a:pt x="100013" y="9525"/>
                </a:cubicBezTo>
                <a:cubicBezTo>
                  <a:pt x="103823" y="9525"/>
                  <a:pt x="120015" y="14288"/>
                  <a:pt x="120015" y="22860"/>
                </a:cubicBezTo>
                <a:cubicBezTo>
                  <a:pt x="108585" y="24765"/>
                  <a:pt x="98108" y="25718"/>
                  <a:pt x="92392" y="29527"/>
                </a:cubicBezTo>
                <a:cubicBezTo>
                  <a:pt x="88583" y="29527"/>
                  <a:pt x="90488" y="34290"/>
                  <a:pt x="88583" y="34290"/>
                </a:cubicBezTo>
                <a:cubicBezTo>
                  <a:pt x="86678" y="36195"/>
                  <a:pt x="83820" y="31432"/>
                  <a:pt x="81915" y="31432"/>
                </a:cubicBezTo>
                <a:cubicBezTo>
                  <a:pt x="83820" y="31432"/>
                  <a:pt x="79058" y="37147"/>
                  <a:pt x="79058" y="34290"/>
                </a:cubicBezTo>
                <a:cubicBezTo>
                  <a:pt x="79058" y="36195"/>
                  <a:pt x="81915" y="39052"/>
                  <a:pt x="81915" y="37147"/>
                </a:cubicBezTo>
                <a:cubicBezTo>
                  <a:pt x="80010" y="40957"/>
                  <a:pt x="77152" y="39052"/>
                  <a:pt x="75248" y="40957"/>
                </a:cubicBezTo>
                <a:cubicBezTo>
                  <a:pt x="75248" y="42863"/>
                  <a:pt x="77152" y="45720"/>
                  <a:pt x="75248" y="47625"/>
                </a:cubicBezTo>
                <a:cubicBezTo>
                  <a:pt x="75248" y="47625"/>
                  <a:pt x="70485" y="45720"/>
                  <a:pt x="70485" y="47625"/>
                </a:cubicBezTo>
                <a:cubicBezTo>
                  <a:pt x="68580" y="48577"/>
                  <a:pt x="67627" y="52388"/>
                  <a:pt x="63818" y="52388"/>
                </a:cubicBezTo>
                <a:cubicBezTo>
                  <a:pt x="63818" y="57150"/>
                  <a:pt x="63818" y="60007"/>
                  <a:pt x="63818" y="64770"/>
                </a:cubicBezTo>
                <a:cubicBezTo>
                  <a:pt x="49530" y="64770"/>
                  <a:pt x="50483" y="80010"/>
                  <a:pt x="27622" y="75248"/>
                </a:cubicBezTo>
                <a:cubicBezTo>
                  <a:pt x="29527" y="55245"/>
                  <a:pt x="11430" y="60007"/>
                  <a:pt x="0" y="55245"/>
                </a:cubicBezTo>
                <a:cubicBezTo>
                  <a:pt x="1905" y="52388"/>
                  <a:pt x="6667" y="52388"/>
                  <a:pt x="8573" y="50483"/>
                </a:cubicBezTo>
                <a:cubicBezTo>
                  <a:pt x="9525" y="48577"/>
                  <a:pt x="2857" y="40957"/>
                  <a:pt x="11430" y="43815"/>
                </a:cubicBezTo>
                <a:cubicBezTo>
                  <a:pt x="13335" y="39052"/>
                  <a:pt x="8573" y="37147"/>
                  <a:pt x="8573" y="31432"/>
                </a:cubicBezTo>
                <a:cubicBezTo>
                  <a:pt x="13335" y="36195"/>
                  <a:pt x="13335" y="34290"/>
                  <a:pt x="15240" y="29527"/>
                </a:cubicBezTo>
                <a:cubicBezTo>
                  <a:pt x="16193" y="24765"/>
                  <a:pt x="20955" y="25718"/>
                  <a:pt x="20955" y="16193"/>
                </a:cubicBezTo>
                <a:cubicBezTo>
                  <a:pt x="22860" y="6667"/>
                  <a:pt x="11430" y="13335"/>
                  <a:pt x="15240" y="1905"/>
                </a:cubicBezTo>
                <a:close/>
              </a:path>
            </a:pathLst>
          </a:custGeom>
          <a:solidFill>
            <a:srgbClr val="D9D9D9"/>
          </a:solidFill>
        </p:spPr>
      </p:sp>
      <p:sp>
        <p:nvSpPr>
          <p:cNvPr id="130" name="Shape 128"/>
          <p:cNvSpPr/>
          <p:nvPr>
            <p:custDataLst>
              <p:tags r:id="rId102"/>
            </p:custDataLst>
          </p:nvPr>
        </p:nvSpPr>
        <p:spPr>
          <a:xfrm>
            <a:off x="2720952" y="1085569"/>
            <a:ext cx="23506" cy="18164"/>
          </a:xfrm>
          <a:custGeom>
            <a:avLst/>
            <a:gdLst/>
            <a:ahLst/>
            <a:cxnLst/>
            <a:rect l="l" t="t" r="r" b="b"/>
            <a:pathLst>
              <a:path w="24409" h="18862">
                <a:moveTo>
                  <a:pt x="2857" y="0"/>
                </a:moveTo>
                <a:cubicBezTo>
                  <a:pt x="9525" y="0"/>
                  <a:pt x="14288" y="0"/>
                  <a:pt x="20955" y="0"/>
                </a:cubicBezTo>
                <a:cubicBezTo>
                  <a:pt x="20955" y="4763"/>
                  <a:pt x="24765" y="6667"/>
                  <a:pt x="24765" y="13335"/>
                </a:cubicBezTo>
                <a:cubicBezTo>
                  <a:pt x="20003" y="12383"/>
                  <a:pt x="18098" y="15240"/>
                  <a:pt x="18098" y="19050"/>
                </a:cubicBezTo>
                <a:cubicBezTo>
                  <a:pt x="13335" y="15240"/>
                  <a:pt x="11430" y="8573"/>
                  <a:pt x="0" y="10478"/>
                </a:cubicBezTo>
                <a:cubicBezTo>
                  <a:pt x="1905" y="6667"/>
                  <a:pt x="2857" y="4763"/>
                  <a:pt x="2857" y="0"/>
                </a:cubicBezTo>
                <a:close/>
              </a:path>
            </a:pathLst>
          </a:custGeom>
          <a:solidFill>
            <a:srgbClr val="D9D9D9"/>
          </a:solidFill>
        </p:spPr>
      </p:sp>
      <p:sp>
        <p:nvSpPr>
          <p:cNvPr id="131" name="Shape 129"/>
          <p:cNvSpPr/>
          <p:nvPr>
            <p:custDataLst>
              <p:tags r:id="rId103"/>
            </p:custDataLst>
          </p:nvPr>
        </p:nvSpPr>
        <p:spPr>
          <a:xfrm>
            <a:off x="2849164" y="1078091"/>
            <a:ext cx="58764" cy="41670"/>
          </a:xfrm>
          <a:custGeom>
            <a:avLst/>
            <a:gdLst/>
            <a:ahLst/>
            <a:cxnLst/>
            <a:rect l="l" t="t" r="r" b="b"/>
            <a:pathLst>
              <a:path w="61022" h="43271">
                <a:moveTo>
                  <a:pt x="54293" y="1905"/>
                </a:moveTo>
                <a:cubicBezTo>
                  <a:pt x="60960" y="1905"/>
                  <a:pt x="56198" y="13335"/>
                  <a:pt x="58103" y="18098"/>
                </a:cubicBezTo>
                <a:cubicBezTo>
                  <a:pt x="52388" y="16193"/>
                  <a:pt x="51435" y="20003"/>
                  <a:pt x="51435" y="22860"/>
                </a:cubicBezTo>
                <a:cubicBezTo>
                  <a:pt x="40957" y="18098"/>
                  <a:pt x="38100" y="35243"/>
                  <a:pt x="36195" y="26670"/>
                </a:cubicBezTo>
                <a:cubicBezTo>
                  <a:pt x="27622" y="33337"/>
                  <a:pt x="22860" y="41910"/>
                  <a:pt x="11430" y="42863"/>
                </a:cubicBezTo>
                <a:cubicBezTo>
                  <a:pt x="8573" y="40005"/>
                  <a:pt x="8573" y="35243"/>
                  <a:pt x="8573" y="29527"/>
                </a:cubicBezTo>
                <a:cubicBezTo>
                  <a:pt x="6667" y="26670"/>
                  <a:pt x="2857" y="28575"/>
                  <a:pt x="1905" y="22860"/>
                </a:cubicBezTo>
                <a:cubicBezTo>
                  <a:pt x="0" y="20003"/>
                  <a:pt x="2857" y="13335"/>
                  <a:pt x="1905" y="8573"/>
                </a:cubicBezTo>
                <a:cubicBezTo>
                  <a:pt x="6667" y="9525"/>
                  <a:pt x="8573" y="6667"/>
                  <a:pt x="8573" y="1905"/>
                </a:cubicBezTo>
                <a:cubicBezTo>
                  <a:pt x="11430" y="2857"/>
                  <a:pt x="16193" y="2857"/>
                  <a:pt x="16193" y="0"/>
                </a:cubicBezTo>
                <a:cubicBezTo>
                  <a:pt x="21908" y="4763"/>
                  <a:pt x="38100" y="0"/>
                  <a:pt x="40957" y="4763"/>
                </a:cubicBezTo>
                <a:cubicBezTo>
                  <a:pt x="45720" y="4763"/>
                  <a:pt x="52388" y="6667"/>
                  <a:pt x="54293" y="1905"/>
                </a:cubicBezTo>
                <a:close/>
              </a:path>
            </a:pathLst>
          </a:custGeom>
          <a:solidFill>
            <a:srgbClr val="D9D9D9"/>
          </a:solidFill>
        </p:spPr>
      </p:sp>
      <p:sp>
        <p:nvSpPr>
          <p:cNvPr id="132" name="Shape 130"/>
          <p:cNvSpPr/>
          <p:nvPr>
            <p:custDataLst>
              <p:tags r:id="rId104"/>
            </p:custDataLst>
          </p:nvPr>
        </p:nvSpPr>
        <p:spPr>
          <a:xfrm>
            <a:off x="3711395" y="1239426"/>
            <a:ext cx="127145" cy="61970"/>
          </a:xfrm>
          <a:custGeom>
            <a:avLst/>
            <a:gdLst/>
            <a:ahLst/>
            <a:cxnLst/>
            <a:rect l="l" t="t" r="r" b="b"/>
            <a:pathLst>
              <a:path w="132030" h="64351">
                <a:moveTo>
                  <a:pt x="95250" y="0"/>
                </a:moveTo>
                <a:cubicBezTo>
                  <a:pt x="99060" y="1905"/>
                  <a:pt x="103823" y="2857"/>
                  <a:pt x="108585" y="6667"/>
                </a:cubicBezTo>
                <a:cubicBezTo>
                  <a:pt x="108585" y="6667"/>
                  <a:pt x="117157" y="8573"/>
                  <a:pt x="117157" y="9525"/>
                </a:cubicBezTo>
                <a:cubicBezTo>
                  <a:pt x="119062" y="9525"/>
                  <a:pt x="114300" y="15240"/>
                  <a:pt x="114300" y="15240"/>
                </a:cubicBezTo>
                <a:cubicBezTo>
                  <a:pt x="115253" y="21908"/>
                  <a:pt x="121920" y="26670"/>
                  <a:pt x="130493" y="24765"/>
                </a:cubicBezTo>
                <a:cubicBezTo>
                  <a:pt x="132398" y="33337"/>
                  <a:pt x="128588" y="36195"/>
                  <a:pt x="120015" y="42863"/>
                </a:cubicBezTo>
                <a:cubicBezTo>
                  <a:pt x="119062" y="44768"/>
                  <a:pt x="114300" y="44768"/>
                  <a:pt x="112395" y="46673"/>
                </a:cubicBezTo>
                <a:cubicBezTo>
                  <a:pt x="105727" y="49530"/>
                  <a:pt x="107633" y="49530"/>
                  <a:pt x="99060" y="52388"/>
                </a:cubicBezTo>
                <a:cubicBezTo>
                  <a:pt x="99060" y="52388"/>
                  <a:pt x="90488" y="54293"/>
                  <a:pt x="90488" y="56198"/>
                </a:cubicBezTo>
                <a:cubicBezTo>
                  <a:pt x="87630" y="58103"/>
                  <a:pt x="87630" y="58103"/>
                  <a:pt x="83820" y="58103"/>
                </a:cubicBezTo>
                <a:cubicBezTo>
                  <a:pt x="80962" y="59055"/>
                  <a:pt x="58103" y="64770"/>
                  <a:pt x="46673" y="60960"/>
                </a:cubicBezTo>
                <a:cubicBezTo>
                  <a:pt x="46673" y="60960"/>
                  <a:pt x="46673" y="59055"/>
                  <a:pt x="44768" y="58103"/>
                </a:cubicBezTo>
                <a:cubicBezTo>
                  <a:pt x="40005" y="58103"/>
                  <a:pt x="38100" y="52388"/>
                  <a:pt x="31432" y="52388"/>
                </a:cubicBezTo>
                <a:cubicBezTo>
                  <a:pt x="29527" y="52388"/>
                  <a:pt x="27622" y="49530"/>
                  <a:pt x="24765" y="49530"/>
                </a:cubicBezTo>
                <a:cubicBezTo>
                  <a:pt x="24765" y="46673"/>
                  <a:pt x="29527" y="46673"/>
                  <a:pt x="31432" y="46673"/>
                </a:cubicBezTo>
                <a:cubicBezTo>
                  <a:pt x="31432" y="42863"/>
                  <a:pt x="22860" y="42863"/>
                  <a:pt x="22860" y="40005"/>
                </a:cubicBezTo>
                <a:cubicBezTo>
                  <a:pt x="20003" y="34290"/>
                  <a:pt x="24765" y="29527"/>
                  <a:pt x="22860" y="21908"/>
                </a:cubicBezTo>
                <a:cubicBezTo>
                  <a:pt x="9525" y="18098"/>
                  <a:pt x="11430" y="33337"/>
                  <a:pt x="2857" y="24765"/>
                </a:cubicBezTo>
                <a:cubicBezTo>
                  <a:pt x="0" y="15240"/>
                  <a:pt x="13335" y="22860"/>
                  <a:pt x="9525" y="11430"/>
                </a:cubicBezTo>
                <a:cubicBezTo>
                  <a:pt x="22860" y="15240"/>
                  <a:pt x="21908" y="13335"/>
                  <a:pt x="34290" y="11430"/>
                </a:cubicBezTo>
                <a:cubicBezTo>
                  <a:pt x="36195" y="18098"/>
                  <a:pt x="44768" y="18098"/>
                  <a:pt x="38100" y="24765"/>
                </a:cubicBezTo>
                <a:cubicBezTo>
                  <a:pt x="46673" y="24765"/>
                  <a:pt x="47625" y="20003"/>
                  <a:pt x="46673" y="11430"/>
                </a:cubicBezTo>
                <a:cubicBezTo>
                  <a:pt x="47625" y="18098"/>
                  <a:pt x="74295" y="4763"/>
                  <a:pt x="65723" y="18098"/>
                </a:cubicBezTo>
                <a:cubicBezTo>
                  <a:pt x="72390" y="21908"/>
                  <a:pt x="69533" y="13335"/>
                  <a:pt x="71438" y="11430"/>
                </a:cubicBezTo>
                <a:cubicBezTo>
                  <a:pt x="76200" y="9525"/>
                  <a:pt x="83820" y="11430"/>
                  <a:pt x="90488" y="9525"/>
                </a:cubicBezTo>
                <a:cubicBezTo>
                  <a:pt x="94298" y="8573"/>
                  <a:pt x="95250" y="4763"/>
                  <a:pt x="95250" y="0"/>
                </a:cubicBezTo>
                <a:close/>
              </a:path>
            </a:pathLst>
          </a:custGeom>
          <a:solidFill>
            <a:srgbClr val="D9D9D9"/>
          </a:solidFill>
        </p:spPr>
      </p:sp>
      <p:sp>
        <p:nvSpPr>
          <p:cNvPr id="133" name="Shape 131"/>
          <p:cNvSpPr/>
          <p:nvPr>
            <p:custDataLst>
              <p:tags r:id="rId105"/>
            </p:custDataLst>
          </p:nvPr>
        </p:nvSpPr>
        <p:spPr>
          <a:xfrm>
            <a:off x="2952803" y="1254385"/>
            <a:ext cx="75860" cy="53423"/>
          </a:xfrm>
          <a:custGeom>
            <a:avLst/>
            <a:gdLst/>
            <a:ahLst/>
            <a:cxnLst/>
            <a:rect l="l" t="t" r="r" b="b"/>
            <a:pathLst>
              <a:path w="78774" h="55475">
                <a:moveTo>
                  <a:pt x="20955" y="0"/>
                </a:moveTo>
                <a:cubicBezTo>
                  <a:pt x="24765" y="8573"/>
                  <a:pt x="40957" y="4763"/>
                  <a:pt x="39052" y="20003"/>
                </a:cubicBezTo>
                <a:cubicBezTo>
                  <a:pt x="40957" y="20955"/>
                  <a:pt x="45720" y="16193"/>
                  <a:pt x="44768" y="16193"/>
                </a:cubicBezTo>
                <a:cubicBezTo>
                  <a:pt x="49530" y="18098"/>
                  <a:pt x="47625" y="24765"/>
                  <a:pt x="54293" y="24765"/>
                </a:cubicBezTo>
                <a:cubicBezTo>
                  <a:pt x="59055" y="24765"/>
                  <a:pt x="61912" y="36195"/>
                  <a:pt x="67627" y="40957"/>
                </a:cubicBezTo>
                <a:cubicBezTo>
                  <a:pt x="75248" y="37147"/>
                  <a:pt x="72390" y="37147"/>
                  <a:pt x="79058" y="42863"/>
                </a:cubicBezTo>
                <a:cubicBezTo>
                  <a:pt x="72390" y="50483"/>
                  <a:pt x="50483" y="43815"/>
                  <a:pt x="39052" y="45720"/>
                </a:cubicBezTo>
                <a:cubicBezTo>
                  <a:pt x="34290" y="48577"/>
                  <a:pt x="26670" y="50483"/>
                  <a:pt x="22860" y="55245"/>
                </a:cubicBezTo>
                <a:cubicBezTo>
                  <a:pt x="16193" y="50483"/>
                  <a:pt x="13335" y="42863"/>
                  <a:pt x="0" y="45720"/>
                </a:cubicBezTo>
                <a:cubicBezTo>
                  <a:pt x="0" y="43815"/>
                  <a:pt x="2857" y="43815"/>
                  <a:pt x="4763" y="42863"/>
                </a:cubicBezTo>
                <a:cubicBezTo>
                  <a:pt x="1905" y="39052"/>
                  <a:pt x="2857" y="37147"/>
                  <a:pt x="8573" y="37147"/>
                </a:cubicBezTo>
                <a:cubicBezTo>
                  <a:pt x="2857" y="25718"/>
                  <a:pt x="8573" y="22860"/>
                  <a:pt x="8573" y="9525"/>
                </a:cubicBezTo>
                <a:cubicBezTo>
                  <a:pt x="15240" y="8573"/>
                  <a:pt x="20955" y="8573"/>
                  <a:pt x="20955" y="0"/>
                </a:cubicBezTo>
                <a:close/>
              </a:path>
            </a:pathLst>
          </a:custGeom>
          <a:solidFill>
            <a:srgbClr val="D9D9D9"/>
          </a:solidFill>
        </p:spPr>
      </p:sp>
      <p:sp>
        <p:nvSpPr>
          <p:cNvPr id="134" name="Shape 132"/>
          <p:cNvSpPr/>
          <p:nvPr>
            <p:custDataLst>
              <p:tags r:id="rId106"/>
            </p:custDataLst>
          </p:nvPr>
        </p:nvSpPr>
        <p:spPr>
          <a:xfrm>
            <a:off x="5152721" y="2125177"/>
            <a:ext cx="126075" cy="135695"/>
          </a:xfrm>
          <a:custGeom>
            <a:avLst/>
            <a:gdLst/>
            <a:ahLst/>
            <a:cxnLst/>
            <a:rect l="l" t="t" r="r" b="b"/>
            <a:pathLst>
              <a:path w="130919" h="140908">
                <a:moveTo>
                  <a:pt x="13335" y="20003"/>
                </a:moveTo>
                <a:cubicBezTo>
                  <a:pt x="13335" y="16193"/>
                  <a:pt x="8573" y="18098"/>
                  <a:pt x="6667" y="18098"/>
                </a:cubicBezTo>
                <a:cubicBezTo>
                  <a:pt x="2857" y="14288"/>
                  <a:pt x="6667" y="6667"/>
                  <a:pt x="0" y="8573"/>
                </a:cubicBezTo>
                <a:cubicBezTo>
                  <a:pt x="8573" y="0"/>
                  <a:pt x="14288" y="9525"/>
                  <a:pt x="24765" y="4763"/>
                </a:cubicBezTo>
                <a:cubicBezTo>
                  <a:pt x="24765" y="13335"/>
                  <a:pt x="32385" y="8573"/>
                  <a:pt x="38100" y="11430"/>
                </a:cubicBezTo>
                <a:cubicBezTo>
                  <a:pt x="38100" y="11430"/>
                  <a:pt x="36195" y="16193"/>
                  <a:pt x="38100" y="18098"/>
                </a:cubicBezTo>
                <a:cubicBezTo>
                  <a:pt x="39052" y="20003"/>
                  <a:pt x="43815" y="16193"/>
                  <a:pt x="42863" y="22860"/>
                </a:cubicBezTo>
                <a:cubicBezTo>
                  <a:pt x="50483" y="20955"/>
                  <a:pt x="49530" y="29527"/>
                  <a:pt x="55245" y="29527"/>
                </a:cubicBezTo>
                <a:cubicBezTo>
                  <a:pt x="60960" y="29527"/>
                  <a:pt x="68580" y="47625"/>
                  <a:pt x="77152" y="47625"/>
                </a:cubicBezTo>
                <a:cubicBezTo>
                  <a:pt x="83820" y="47625"/>
                  <a:pt x="80010" y="54293"/>
                  <a:pt x="83820" y="57150"/>
                </a:cubicBezTo>
                <a:cubicBezTo>
                  <a:pt x="84773" y="59055"/>
                  <a:pt x="89535" y="59055"/>
                  <a:pt x="91440" y="60960"/>
                </a:cubicBezTo>
                <a:cubicBezTo>
                  <a:pt x="93345" y="60960"/>
                  <a:pt x="96202" y="65723"/>
                  <a:pt x="98108" y="65723"/>
                </a:cubicBezTo>
                <a:cubicBezTo>
                  <a:pt x="100013" y="67627"/>
                  <a:pt x="96202" y="70485"/>
                  <a:pt x="98108" y="72390"/>
                </a:cubicBezTo>
                <a:cubicBezTo>
                  <a:pt x="100013" y="73343"/>
                  <a:pt x="102870" y="77152"/>
                  <a:pt x="104775" y="79058"/>
                </a:cubicBezTo>
                <a:cubicBezTo>
                  <a:pt x="106680" y="80010"/>
                  <a:pt x="107633" y="86678"/>
                  <a:pt x="113348" y="86678"/>
                </a:cubicBezTo>
                <a:cubicBezTo>
                  <a:pt x="114300" y="86678"/>
                  <a:pt x="118110" y="93345"/>
                  <a:pt x="119062" y="93345"/>
                </a:cubicBezTo>
                <a:cubicBezTo>
                  <a:pt x="122873" y="96202"/>
                  <a:pt x="120967" y="108585"/>
                  <a:pt x="125730" y="108585"/>
                </a:cubicBezTo>
                <a:cubicBezTo>
                  <a:pt x="129540" y="109537"/>
                  <a:pt x="129540" y="118110"/>
                  <a:pt x="129540" y="120967"/>
                </a:cubicBezTo>
                <a:cubicBezTo>
                  <a:pt x="127635" y="125730"/>
                  <a:pt x="120967" y="131445"/>
                  <a:pt x="130493" y="131445"/>
                </a:cubicBezTo>
                <a:cubicBezTo>
                  <a:pt x="130493" y="140970"/>
                  <a:pt x="120967" y="134302"/>
                  <a:pt x="116205" y="132398"/>
                </a:cubicBezTo>
                <a:cubicBezTo>
                  <a:pt x="113348" y="132398"/>
                  <a:pt x="107633" y="134302"/>
                  <a:pt x="104775" y="132398"/>
                </a:cubicBezTo>
                <a:cubicBezTo>
                  <a:pt x="102870" y="132398"/>
                  <a:pt x="104775" y="127635"/>
                  <a:pt x="104775" y="127635"/>
                </a:cubicBezTo>
                <a:cubicBezTo>
                  <a:pt x="102870" y="125730"/>
                  <a:pt x="100013" y="127635"/>
                  <a:pt x="98108" y="127635"/>
                </a:cubicBezTo>
                <a:cubicBezTo>
                  <a:pt x="95250" y="124777"/>
                  <a:pt x="89535" y="114300"/>
                  <a:pt x="83820" y="114300"/>
                </a:cubicBezTo>
                <a:cubicBezTo>
                  <a:pt x="83820" y="113348"/>
                  <a:pt x="84773" y="111442"/>
                  <a:pt x="84773" y="108585"/>
                </a:cubicBezTo>
                <a:cubicBezTo>
                  <a:pt x="84773" y="104775"/>
                  <a:pt x="83820" y="106680"/>
                  <a:pt x="83820" y="108585"/>
                </a:cubicBezTo>
                <a:cubicBezTo>
                  <a:pt x="78105" y="109537"/>
                  <a:pt x="81915" y="102870"/>
                  <a:pt x="80010" y="102870"/>
                </a:cubicBezTo>
                <a:cubicBezTo>
                  <a:pt x="78105" y="101918"/>
                  <a:pt x="75248" y="102870"/>
                  <a:pt x="73343" y="102870"/>
                </a:cubicBezTo>
                <a:cubicBezTo>
                  <a:pt x="70485" y="98108"/>
                  <a:pt x="70485" y="90488"/>
                  <a:pt x="61912" y="90488"/>
                </a:cubicBezTo>
                <a:cubicBezTo>
                  <a:pt x="65723" y="79058"/>
                  <a:pt x="55245" y="79058"/>
                  <a:pt x="55245" y="68580"/>
                </a:cubicBezTo>
                <a:cubicBezTo>
                  <a:pt x="52388" y="68580"/>
                  <a:pt x="52388" y="72390"/>
                  <a:pt x="52388" y="75248"/>
                </a:cubicBezTo>
                <a:cubicBezTo>
                  <a:pt x="47625" y="72390"/>
                  <a:pt x="49530" y="65723"/>
                  <a:pt x="45720" y="60960"/>
                </a:cubicBezTo>
                <a:cubicBezTo>
                  <a:pt x="45720" y="59055"/>
                  <a:pt x="40957" y="55245"/>
                  <a:pt x="39052" y="54293"/>
                </a:cubicBezTo>
                <a:cubicBezTo>
                  <a:pt x="39052" y="52388"/>
                  <a:pt x="38100" y="50483"/>
                  <a:pt x="34290" y="50483"/>
                </a:cubicBezTo>
                <a:cubicBezTo>
                  <a:pt x="36195" y="43815"/>
                  <a:pt x="32385" y="42863"/>
                  <a:pt x="31432" y="39052"/>
                </a:cubicBezTo>
                <a:cubicBezTo>
                  <a:pt x="29527" y="34290"/>
                  <a:pt x="24765" y="34290"/>
                  <a:pt x="20955" y="32385"/>
                </a:cubicBezTo>
                <a:cubicBezTo>
                  <a:pt x="20955" y="32385"/>
                  <a:pt x="14288" y="26670"/>
                  <a:pt x="16193" y="26670"/>
                </a:cubicBezTo>
                <a:cubicBezTo>
                  <a:pt x="13335" y="20003"/>
                  <a:pt x="22860" y="14288"/>
                  <a:pt x="13335" y="20003"/>
                </a:cubicBezTo>
                <a:close/>
              </a:path>
            </a:pathLst>
          </a:custGeom>
          <a:solidFill>
            <a:srgbClr val="D9D9D9"/>
          </a:solidFill>
        </p:spPr>
      </p:sp>
      <p:sp>
        <p:nvSpPr>
          <p:cNvPr id="135" name="Shape 133"/>
          <p:cNvSpPr/>
          <p:nvPr>
            <p:custDataLst>
              <p:tags r:id="rId107"/>
            </p:custDataLst>
          </p:nvPr>
        </p:nvSpPr>
        <p:spPr>
          <a:xfrm>
            <a:off x="4525548" y="2336732"/>
            <a:ext cx="90818" cy="165612"/>
          </a:xfrm>
          <a:custGeom>
            <a:avLst/>
            <a:gdLst/>
            <a:ahLst/>
            <a:cxnLst/>
            <a:rect l="l" t="t" r="r" b="b"/>
            <a:pathLst>
              <a:path w="94307" h="171974">
                <a:moveTo>
                  <a:pt x="71438" y="0"/>
                </a:moveTo>
                <a:cubicBezTo>
                  <a:pt x="74295" y="1905"/>
                  <a:pt x="78105" y="2857"/>
                  <a:pt x="82867" y="1905"/>
                </a:cubicBezTo>
                <a:cubicBezTo>
                  <a:pt x="78105" y="18098"/>
                  <a:pt x="94298" y="46673"/>
                  <a:pt x="78105" y="58103"/>
                </a:cubicBezTo>
                <a:cubicBezTo>
                  <a:pt x="78105" y="71438"/>
                  <a:pt x="76200" y="82867"/>
                  <a:pt x="71438" y="94298"/>
                </a:cubicBezTo>
                <a:cubicBezTo>
                  <a:pt x="69533" y="100965"/>
                  <a:pt x="67627" y="109537"/>
                  <a:pt x="60960" y="110490"/>
                </a:cubicBezTo>
                <a:cubicBezTo>
                  <a:pt x="64770" y="117157"/>
                  <a:pt x="60007" y="123825"/>
                  <a:pt x="60007" y="128588"/>
                </a:cubicBezTo>
                <a:cubicBezTo>
                  <a:pt x="58103" y="130493"/>
                  <a:pt x="60007" y="134302"/>
                  <a:pt x="60007" y="135255"/>
                </a:cubicBezTo>
                <a:cubicBezTo>
                  <a:pt x="58103" y="135255"/>
                  <a:pt x="53340" y="137160"/>
                  <a:pt x="53340" y="137160"/>
                </a:cubicBezTo>
                <a:cubicBezTo>
                  <a:pt x="51435" y="143828"/>
                  <a:pt x="53340" y="150495"/>
                  <a:pt x="49530" y="157163"/>
                </a:cubicBezTo>
                <a:cubicBezTo>
                  <a:pt x="49530" y="157163"/>
                  <a:pt x="46673" y="157163"/>
                  <a:pt x="46673" y="159068"/>
                </a:cubicBezTo>
                <a:cubicBezTo>
                  <a:pt x="46673" y="161925"/>
                  <a:pt x="40957" y="163830"/>
                  <a:pt x="42863" y="168592"/>
                </a:cubicBezTo>
                <a:cubicBezTo>
                  <a:pt x="34290" y="172403"/>
                  <a:pt x="24765" y="172403"/>
                  <a:pt x="13335" y="172403"/>
                </a:cubicBezTo>
                <a:cubicBezTo>
                  <a:pt x="13335" y="163830"/>
                  <a:pt x="6667" y="165735"/>
                  <a:pt x="9525" y="157163"/>
                </a:cubicBezTo>
                <a:cubicBezTo>
                  <a:pt x="6667" y="157163"/>
                  <a:pt x="6667" y="152400"/>
                  <a:pt x="6667" y="150495"/>
                </a:cubicBezTo>
                <a:cubicBezTo>
                  <a:pt x="2857" y="150495"/>
                  <a:pt x="1905" y="148590"/>
                  <a:pt x="0" y="147637"/>
                </a:cubicBezTo>
                <a:cubicBezTo>
                  <a:pt x="0" y="143828"/>
                  <a:pt x="0" y="139065"/>
                  <a:pt x="0" y="135255"/>
                </a:cubicBezTo>
                <a:cubicBezTo>
                  <a:pt x="0" y="132398"/>
                  <a:pt x="2857" y="132398"/>
                  <a:pt x="2857" y="132398"/>
                </a:cubicBezTo>
                <a:cubicBezTo>
                  <a:pt x="2857" y="128588"/>
                  <a:pt x="0" y="128588"/>
                  <a:pt x="0" y="128588"/>
                </a:cubicBezTo>
                <a:cubicBezTo>
                  <a:pt x="1905" y="123825"/>
                  <a:pt x="4763" y="119062"/>
                  <a:pt x="6667" y="116205"/>
                </a:cubicBezTo>
                <a:cubicBezTo>
                  <a:pt x="6667" y="116205"/>
                  <a:pt x="4763" y="110490"/>
                  <a:pt x="6667" y="110490"/>
                </a:cubicBezTo>
                <a:cubicBezTo>
                  <a:pt x="6667" y="109537"/>
                  <a:pt x="13335" y="107633"/>
                  <a:pt x="13335" y="107633"/>
                </a:cubicBezTo>
                <a:cubicBezTo>
                  <a:pt x="15240" y="102870"/>
                  <a:pt x="8573" y="80962"/>
                  <a:pt x="18098" y="90488"/>
                </a:cubicBezTo>
                <a:cubicBezTo>
                  <a:pt x="20003" y="84773"/>
                  <a:pt x="13335" y="87630"/>
                  <a:pt x="13335" y="82867"/>
                </a:cubicBezTo>
                <a:cubicBezTo>
                  <a:pt x="13335" y="76200"/>
                  <a:pt x="13335" y="69533"/>
                  <a:pt x="13335" y="64770"/>
                </a:cubicBezTo>
                <a:cubicBezTo>
                  <a:pt x="18098" y="64770"/>
                  <a:pt x="18098" y="60960"/>
                  <a:pt x="18098" y="58103"/>
                </a:cubicBezTo>
                <a:cubicBezTo>
                  <a:pt x="24765" y="59055"/>
                  <a:pt x="24765" y="53340"/>
                  <a:pt x="28575" y="51435"/>
                </a:cubicBezTo>
                <a:cubicBezTo>
                  <a:pt x="31432" y="49530"/>
                  <a:pt x="44768" y="51435"/>
                  <a:pt x="42863" y="40005"/>
                </a:cubicBezTo>
                <a:cubicBezTo>
                  <a:pt x="47625" y="38100"/>
                  <a:pt x="47625" y="42863"/>
                  <a:pt x="53340" y="42863"/>
                </a:cubicBezTo>
                <a:cubicBezTo>
                  <a:pt x="49530" y="33337"/>
                  <a:pt x="56198" y="31432"/>
                  <a:pt x="56198" y="22860"/>
                </a:cubicBezTo>
                <a:cubicBezTo>
                  <a:pt x="64770" y="28575"/>
                  <a:pt x="62865" y="2857"/>
                  <a:pt x="64770" y="21908"/>
                </a:cubicBezTo>
                <a:cubicBezTo>
                  <a:pt x="76200" y="16193"/>
                  <a:pt x="65723" y="2857"/>
                  <a:pt x="71438" y="0"/>
                </a:cubicBezTo>
                <a:close/>
              </a:path>
            </a:pathLst>
          </a:custGeom>
          <a:solidFill>
            <a:srgbClr val="D9D9D9"/>
          </a:solidFill>
        </p:spPr>
      </p:sp>
      <p:sp>
        <p:nvSpPr>
          <p:cNvPr id="136" name="Shape 134"/>
          <p:cNvSpPr/>
          <p:nvPr>
            <p:custDataLst>
              <p:tags r:id="rId108"/>
            </p:custDataLst>
          </p:nvPr>
        </p:nvSpPr>
        <p:spPr>
          <a:xfrm>
            <a:off x="5366406" y="2328185"/>
            <a:ext cx="487208" cy="357934"/>
          </a:xfrm>
          <a:custGeom>
            <a:avLst/>
            <a:gdLst/>
            <a:ahLst/>
            <a:cxnLst/>
            <a:rect l="l" t="t" r="r" b="b"/>
            <a:pathLst>
              <a:path w="505926" h="371685">
                <a:moveTo>
                  <a:pt x="293370" y="15240"/>
                </a:moveTo>
                <a:cubicBezTo>
                  <a:pt x="293370" y="20003"/>
                  <a:pt x="293370" y="26670"/>
                  <a:pt x="293370" y="31432"/>
                </a:cubicBezTo>
                <a:cubicBezTo>
                  <a:pt x="291465" y="31432"/>
                  <a:pt x="288608" y="31432"/>
                  <a:pt x="284797" y="31432"/>
                </a:cubicBezTo>
                <a:cubicBezTo>
                  <a:pt x="288608" y="34290"/>
                  <a:pt x="286703" y="36195"/>
                  <a:pt x="281940" y="36195"/>
                </a:cubicBezTo>
                <a:cubicBezTo>
                  <a:pt x="286703" y="42863"/>
                  <a:pt x="281940" y="40957"/>
                  <a:pt x="281940" y="49530"/>
                </a:cubicBezTo>
                <a:cubicBezTo>
                  <a:pt x="284797" y="54293"/>
                  <a:pt x="290513" y="56198"/>
                  <a:pt x="296228" y="56198"/>
                </a:cubicBezTo>
                <a:cubicBezTo>
                  <a:pt x="298133" y="69533"/>
                  <a:pt x="318135" y="62865"/>
                  <a:pt x="318135" y="77152"/>
                </a:cubicBezTo>
                <a:cubicBezTo>
                  <a:pt x="326707" y="77152"/>
                  <a:pt x="336233" y="75248"/>
                  <a:pt x="339090" y="79058"/>
                </a:cubicBezTo>
                <a:cubicBezTo>
                  <a:pt x="345757" y="79058"/>
                  <a:pt x="340995" y="65723"/>
                  <a:pt x="352425" y="70485"/>
                </a:cubicBezTo>
                <a:cubicBezTo>
                  <a:pt x="351472" y="69533"/>
                  <a:pt x="347663" y="60960"/>
                  <a:pt x="352425" y="60960"/>
                </a:cubicBezTo>
                <a:cubicBezTo>
                  <a:pt x="356235" y="60960"/>
                  <a:pt x="351472" y="56198"/>
                  <a:pt x="352425" y="52388"/>
                </a:cubicBezTo>
                <a:cubicBezTo>
                  <a:pt x="352425" y="52388"/>
                  <a:pt x="356235" y="51435"/>
                  <a:pt x="356235" y="49530"/>
                </a:cubicBezTo>
                <a:cubicBezTo>
                  <a:pt x="356235" y="45720"/>
                  <a:pt x="359093" y="42863"/>
                  <a:pt x="359093" y="36195"/>
                </a:cubicBezTo>
                <a:cubicBezTo>
                  <a:pt x="357188" y="34290"/>
                  <a:pt x="354330" y="31432"/>
                  <a:pt x="359093" y="20955"/>
                </a:cubicBezTo>
                <a:cubicBezTo>
                  <a:pt x="359093" y="20955"/>
                  <a:pt x="363855" y="20955"/>
                  <a:pt x="363855" y="20955"/>
                </a:cubicBezTo>
                <a:cubicBezTo>
                  <a:pt x="367665" y="18098"/>
                  <a:pt x="363855" y="8573"/>
                  <a:pt x="367665" y="6667"/>
                </a:cubicBezTo>
                <a:cubicBezTo>
                  <a:pt x="374332" y="4763"/>
                  <a:pt x="369570" y="15240"/>
                  <a:pt x="374332" y="18098"/>
                </a:cubicBezTo>
                <a:cubicBezTo>
                  <a:pt x="374332" y="18098"/>
                  <a:pt x="377190" y="18098"/>
                  <a:pt x="377190" y="18098"/>
                </a:cubicBezTo>
                <a:cubicBezTo>
                  <a:pt x="379095" y="22860"/>
                  <a:pt x="381000" y="29527"/>
                  <a:pt x="381953" y="33337"/>
                </a:cubicBezTo>
                <a:cubicBezTo>
                  <a:pt x="385763" y="39052"/>
                  <a:pt x="392430" y="42863"/>
                  <a:pt x="392430" y="49530"/>
                </a:cubicBezTo>
                <a:cubicBezTo>
                  <a:pt x="400050" y="40957"/>
                  <a:pt x="395287" y="54293"/>
                  <a:pt x="405765" y="52388"/>
                </a:cubicBezTo>
                <a:cubicBezTo>
                  <a:pt x="403860" y="59055"/>
                  <a:pt x="403860" y="65723"/>
                  <a:pt x="406718" y="70485"/>
                </a:cubicBezTo>
                <a:cubicBezTo>
                  <a:pt x="412432" y="75248"/>
                  <a:pt x="406718" y="81915"/>
                  <a:pt x="410528" y="92392"/>
                </a:cubicBezTo>
                <a:cubicBezTo>
                  <a:pt x="418148" y="81915"/>
                  <a:pt x="412432" y="90488"/>
                  <a:pt x="423862" y="92392"/>
                </a:cubicBezTo>
                <a:cubicBezTo>
                  <a:pt x="423862" y="97155"/>
                  <a:pt x="420053" y="97155"/>
                  <a:pt x="420053" y="100013"/>
                </a:cubicBezTo>
                <a:cubicBezTo>
                  <a:pt x="424815" y="105727"/>
                  <a:pt x="433388" y="105727"/>
                  <a:pt x="431482" y="117157"/>
                </a:cubicBezTo>
                <a:cubicBezTo>
                  <a:pt x="435293" y="117157"/>
                  <a:pt x="440055" y="115253"/>
                  <a:pt x="441960" y="117157"/>
                </a:cubicBezTo>
                <a:cubicBezTo>
                  <a:pt x="441960" y="117157"/>
                  <a:pt x="440055" y="121920"/>
                  <a:pt x="441960" y="122873"/>
                </a:cubicBezTo>
                <a:cubicBezTo>
                  <a:pt x="441960" y="122873"/>
                  <a:pt x="446723" y="121920"/>
                  <a:pt x="448628" y="122873"/>
                </a:cubicBezTo>
                <a:cubicBezTo>
                  <a:pt x="451485" y="126683"/>
                  <a:pt x="449580" y="136208"/>
                  <a:pt x="460057" y="135255"/>
                </a:cubicBezTo>
                <a:cubicBezTo>
                  <a:pt x="460057" y="142875"/>
                  <a:pt x="464820" y="151448"/>
                  <a:pt x="469582" y="156210"/>
                </a:cubicBezTo>
                <a:cubicBezTo>
                  <a:pt x="471488" y="159068"/>
                  <a:pt x="473393" y="162878"/>
                  <a:pt x="474345" y="165735"/>
                </a:cubicBezTo>
                <a:cubicBezTo>
                  <a:pt x="476250" y="165735"/>
                  <a:pt x="479108" y="164783"/>
                  <a:pt x="481012" y="165735"/>
                </a:cubicBezTo>
                <a:cubicBezTo>
                  <a:pt x="482917" y="165735"/>
                  <a:pt x="479108" y="171450"/>
                  <a:pt x="481012" y="171450"/>
                </a:cubicBezTo>
                <a:cubicBezTo>
                  <a:pt x="484822" y="174308"/>
                  <a:pt x="489585" y="172403"/>
                  <a:pt x="487680" y="171450"/>
                </a:cubicBezTo>
                <a:cubicBezTo>
                  <a:pt x="494347" y="177165"/>
                  <a:pt x="489585" y="185738"/>
                  <a:pt x="499110" y="183833"/>
                </a:cubicBezTo>
                <a:cubicBezTo>
                  <a:pt x="492443" y="192405"/>
                  <a:pt x="501015" y="203835"/>
                  <a:pt x="502920" y="217170"/>
                </a:cubicBezTo>
                <a:cubicBezTo>
                  <a:pt x="503873" y="225742"/>
                  <a:pt x="499110" y="231458"/>
                  <a:pt x="505778" y="235267"/>
                </a:cubicBezTo>
                <a:cubicBezTo>
                  <a:pt x="499110" y="240030"/>
                  <a:pt x="501015" y="244793"/>
                  <a:pt x="499110" y="258128"/>
                </a:cubicBezTo>
                <a:cubicBezTo>
                  <a:pt x="499110" y="256222"/>
                  <a:pt x="494347" y="258128"/>
                  <a:pt x="496253" y="260033"/>
                </a:cubicBezTo>
                <a:cubicBezTo>
                  <a:pt x="498157" y="260033"/>
                  <a:pt x="499110" y="260033"/>
                  <a:pt x="499110" y="260033"/>
                </a:cubicBezTo>
                <a:cubicBezTo>
                  <a:pt x="499110" y="261937"/>
                  <a:pt x="498157" y="267653"/>
                  <a:pt x="496253" y="269558"/>
                </a:cubicBezTo>
                <a:cubicBezTo>
                  <a:pt x="496253" y="269558"/>
                  <a:pt x="491490" y="273368"/>
                  <a:pt x="491490" y="273368"/>
                </a:cubicBezTo>
                <a:cubicBezTo>
                  <a:pt x="489585" y="276225"/>
                  <a:pt x="496253" y="280987"/>
                  <a:pt x="491490" y="287655"/>
                </a:cubicBezTo>
                <a:cubicBezTo>
                  <a:pt x="484822" y="287655"/>
                  <a:pt x="485775" y="296228"/>
                  <a:pt x="478155" y="294322"/>
                </a:cubicBezTo>
                <a:cubicBezTo>
                  <a:pt x="479108" y="300990"/>
                  <a:pt x="478155" y="303848"/>
                  <a:pt x="473393" y="303848"/>
                </a:cubicBezTo>
                <a:cubicBezTo>
                  <a:pt x="474345" y="316230"/>
                  <a:pt x="467678" y="319088"/>
                  <a:pt x="469582" y="330518"/>
                </a:cubicBezTo>
                <a:cubicBezTo>
                  <a:pt x="456247" y="328613"/>
                  <a:pt x="458152" y="340043"/>
                  <a:pt x="456247" y="348615"/>
                </a:cubicBezTo>
                <a:cubicBezTo>
                  <a:pt x="453390" y="348615"/>
                  <a:pt x="448628" y="348615"/>
                  <a:pt x="448628" y="352425"/>
                </a:cubicBezTo>
                <a:cubicBezTo>
                  <a:pt x="446723" y="358140"/>
                  <a:pt x="435293" y="358140"/>
                  <a:pt x="428625" y="361950"/>
                </a:cubicBezTo>
                <a:cubicBezTo>
                  <a:pt x="426720" y="363855"/>
                  <a:pt x="424815" y="366712"/>
                  <a:pt x="423862" y="368618"/>
                </a:cubicBezTo>
                <a:cubicBezTo>
                  <a:pt x="420053" y="368618"/>
                  <a:pt x="417195" y="366712"/>
                  <a:pt x="417195" y="371475"/>
                </a:cubicBezTo>
                <a:cubicBezTo>
                  <a:pt x="410528" y="366712"/>
                  <a:pt x="406718" y="360045"/>
                  <a:pt x="399097" y="358140"/>
                </a:cubicBezTo>
                <a:cubicBezTo>
                  <a:pt x="392430" y="355282"/>
                  <a:pt x="394335" y="363855"/>
                  <a:pt x="392430" y="364808"/>
                </a:cubicBezTo>
                <a:cubicBezTo>
                  <a:pt x="385763" y="368618"/>
                  <a:pt x="375285" y="363855"/>
                  <a:pt x="370522" y="371475"/>
                </a:cubicBezTo>
                <a:cubicBezTo>
                  <a:pt x="359093" y="364808"/>
                  <a:pt x="351472" y="357188"/>
                  <a:pt x="338137" y="355282"/>
                </a:cubicBezTo>
                <a:cubicBezTo>
                  <a:pt x="340995" y="352425"/>
                  <a:pt x="340995" y="348615"/>
                  <a:pt x="338137" y="340043"/>
                </a:cubicBezTo>
                <a:cubicBezTo>
                  <a:pt x="336233" y="339090"/>
                  <a:pt x="334328" y="340043"/>
                  <a:pt x="334328" y="337185"/>
                </a:cubicBezTo>
                <a:cubicBezTo>
                  <a:pt x="334328" y="337185"/>
                  <a:pt x="334328" y="334328"/>
                  <a:pt x="334328" y="334328"/>
                </a:cubicBezTo>
                <a:cubicBezTo>
                  <a:pt x="332423" y="330518"/>
                  <a:pt x="324803" y="328613"/>
                  <a:pt x="331470" y="327660"/>
                </a:cubicBezTo>
                <a:cubicBezTo>
                  <a:pt x="329565" y="325755"/>
                  <a:pt x="316230" y="319088"/>
                  <a:pt x="314325" y="325755"/>
                </a:cubicBezTo>
                <a:cubicBezTo>
                  <a:pt x="311468" y="320993"/>
                  <a:pt x="311468" y="312420"/>
                  <a:pt x="306705" y="309562"/>
                </a:cubicBezTo>
                <a:cubicBezTo>
                  <a:pt x="304800" y="302895"/>
                  <a:pt x="308610" y="300990"/>
                  <a:pt x="309562" y="298133"/>
                </a:cubicBezTo>
                <a:cubicBezTo>
                  <a:pt x="306705" y="294322"/>
                  <a:pt x="302895" y="296228"/>
                  <a:pt x="293370" y="294322"/>
                </a:cubicBezTo>
                <a:cubicBezTo>
                  <a:pt x="288608" y="298133"/>
                  <a:pt x="288608" y="309562"/>
                  <a:pt x="275273" y="305753"/>
                </a:cubicBezTo>
                <a:cubicBezTo>
                  <a:pt x="278130" y="294322"/>
                  <a:pt x="266700" y="298133"/>
                  <a:pt x="270510" y="284797"/>
                </a:cubicBezTo>
                <a:cubicBezTo>
                  <a:pt x="261937" y="284797"/>
                  <a:pt x="260033" y="280035"/>
                  <a:pt x="250507" y="280987"/>
                </a:cubicBezTo>
                <a:cubicBezTo>
                  <a:pt x="250507" y="280035"/>
                  <a:pt x="255270" y="280035"/>
                  <a:pt x="257175" y="280035"/>
                </a:cubicBezTo>
                <a:cubicBezTo>
                  <a:pt x="248602" y="269558"/>
                  <a:pt x="241935" y="278130"/>
                  <a:pt x="225742" y="276225"/>
                </a:cubicBezTo>
                <a:cubicBezTo>
                  <a:pt x="216218" y="273368"/>
                  <a:pt x="207645" y="269558"/>
                  <a:pt x="199072" y="266700"/>
                </a:cubicBezTo>
                <a:cubicBezTo>
                  <a:pt x="191453" y="269558"/>
                  <a:pt x="182880" y="267653"/>
                  <a:pt x="180022" y="276225"/>
                </a:cubicBezTo>
                <a:cubicBezTo>
                  <a:pt x="176212" y="276225"/>
                  <a:pt x="171450" y="274320"/>
                  <a:pt x="167640" y="276225"/>
                </a:cubicBezTo>
                <a:cubicBezTo>
                  <a:pt x="164783" y="276225"/>
                  <a:pt x="166688" y="278130"/>
                  <a:pt x="164783" y="280035"/>
                </a:cubicBezTo>
                <a:cubicBezTo>
                  <a:pt x="160020" y="280035"/>
                  <a:pt x="161925" y="273368"/>
                  <a:pt x="156210" y="280987"/>
                </a:cubicBezTo>
                <a:cubicBezTo>
                  <a:pt x="155258" y="282892"/>
                  <a:pt x="151448" y="284797"/>
                  <a:pt x="153353" y="287655"/>
                </a:cubicBezTo>
                <a:cubicBezTo>
                  <a:pt x="148590" y="284797"/>
                  <a:pt x="146685" y="278130"/>
                  <a:pt x="146685" y="291465"/>
                </a:cubicBezTo>
                <a:cubicBezTo>
                  <a:pt x="143828" y="291465"/>
                  <a:pt x="143828" y="287655"/>
                  <a:pt x="140017" y="287655"/>
                </a:cubicBezTo>
                <a:cubicBezTo>
                  <a:pt x="137160" y="287655"/>
                  <a:pt x="140017" y="291465"/>
                  <a:pt x="140017" y="291465"/>
                </a:cubicBezTo>
                <a:cubicBezTo>
                  <a:pt x="137160" y="298133"/>
                  <a:pt x="126683" y="294322"/>
                  <a:pt x="124777" y="303848"/>
                </a:cubicBezTo>
                <a:cubicBezTo>
                  <a:pt x="117157" y="298133"/>
                  <a:pt x="99060" y="300990"/>
                  <a:pt x="85725" y="300990"/>
                </a:cubicBezTo>
                <a:cubicBezTo>
                  <a:pt x="80962" y="299085"/>
                  <a:pt x="83820" y="305753"/>
                  <a:pt x="82867" y="305753"/>
                </a:cubicBezTo>
                <a:cubicBezTo>
                  <a:pt x="80962" y="307658"/>
                  <a:pt x="77152" y="305753"/>
                  <a:pt x="76200" y="305753"/>
                </a:cubicBezTo>
                <a:cubicBezTo>
                  <a:pt x="72390" y="307658"/>
                  <a:pt x="70485" y="309562"/>
                  <a:pt x="65723" y="309562"/>
                </a:cubicBezTo>
                <a:cubicBezTo>
                  <a:pt x="58103" y="312420"/>
                  <a:pt x="42863" y="319088"/>
                  <a:pt x="22860" y="316230"/>
                </a:cubicBezTo>
                <a:cubicBezTo>
                  <a:pt x="24765" y="307658"/>
                  <a:pt x="22860" y="298133"/>
                  <a:pt x="33337" y="298133"/>
                </a:cubicBezTo>
                <a:cubicBezTo>
                  <a:pt x="31432" y="292418"/>
                  <a:pt x="36195" y="282892"/>
                  <a:pt x="29527" y="280987"/>
                </a:cubicBezTo>
                <a:cubicBezTo>
                  <a:pt x="20955" y="280987"/>
                  <a:pt x="33337" y="280035"/>
                  <a:pt x="29527" y="269558"/>
                </a:cubicBezTo>
                <a:cubicBezTo>
                  <a:pt x="26670" y="261937"/>
                  <a:pt x="26670" y="276225"/>
                  <a:pt x="22860" y="262890"/>
                </a:cubicBezTo>
                <a:cubicBezTo>
                  <a:pt x="22860" y="262890"/>
                  <a:pt x="24765" y="258128"/>
                  <a:pt x="22860" y="258128"/>
                </a:cubicBezTo>
                <a:cubicBezTo>
                  <a:pt x="20003" y="253365"/>
                  <a:pt x="24765" y="256222"/>
                  <a:pt x="22860" y="251460"/>
                </a:cubicBezTo>
                <a:cubicBezTo>
                  <a:pt x="22860" y="244793"/>
                  <a:pt x="16193" y="240030"/>
                  <a:pt x="20955" y="235267"/>
                </a:cubicBezTo>
                <a:cubicBezTo>
                  <a:pt x="20955" y="231458"/>
                  <a:pt x="16193" y="235267"/>
                  <a:pt x="15240" y="233362"/>
                </a:cubicBezTo>
                <a:cubicBezTo>
                  <a:pt x="13335" y="231458"/>
                  <a:pt x="15240" y="228600"/>
                  <a:pt x="15240" y="226695"/>
                </a:cubicBezTo>
                <a:cubicBezTo>
                  <a:pt x="15240" y="226695"/>
                  <a:pt x="11430" y="217170"/>
                  <a:pt x="11430" y="217170"/>
                </a:cubicBezTo>
                <a:cubicBezTo>
                  <a:pt x="6667" y="213360"/>
                  <a:pt x="13335" y="215265"/>
                  <a:pt x="11430" y="212408"/>
                </a:cubicBezTo>
                <a:cubicBezTo>
                  <a:pt x="9525" y="207645"/>
                  <a:pt x="2857" y="205740"/>
                  <a:pt x="4763" y="199072"/>
                </a:cubicBezTo>
                <a:cubicBezTo>
                  <a:pt x="13335" y="200978"/>
                  <a:pt x="8573" y="187643"/>
                  <a:pt x="15240" y="187643"/>
                </a:cubicBezTo>
                <a:cubicBezTo>
                  <a:pt x="15240" y="182880"/>
                  <a:pt x="9525" y="185738"/>
                  <a:pt x="8573" y="183833"/>
                </a:cubicBezTo>
                <a:cubicBezTo>
                  <a:pt x="6667" y="180975"/>
                  <a:pt x="9525" y="172403"/>
                  <a:pt x="1905" y="174308"/>
                </a:cubicBezTo>
                <a:cubicBezTo>
                  <a:pt x="0" y="160973"/>
                  <a:pt x="6667" y="154305"/>
                  <a:pt x="8573" y="144780"/>
                </a:cubicBezTo>
                <a:cubicBezTo>
                  <a:pt x="11430" y="149542"/>
                  <a:pt x="22860" y="146685"/>
                  <a:pt x="22860" y="138113"/>
                </a:cubicBezTo>
                <a:cubicBezTo>
                  <a:pt x="24765" y="131445"/>
                  <a:pt x="42863" y="136208"/>
                  <a:pt x="42863" y="122873"/>
                </a:cubicBezTo>
                <a:cubicBezTo>
                  <a:pt x="59055" y="124777"/>
                  <a:pt x="67627" y="117157"/>
                  <a:pt x="82867" y="117157"/>
                </a:cubicBezTo>
                <a:cubicBezTo>
                  <a:pt x="85725" y="117157"/>
                  <a:pt x="82867" y="111442"/>
                  <a:pt x="82867" y="113348"/>
                </a:cubicBezTo>
                <a:cubicBezTo>
                  <a:pt x="87630" y="106680"/>
                  <a:pt x="97155" y="111442"/>
                  <a:pt x="97155" y="100013"/>
                </a:cubicBezTo>
                <a:cubicBezTo>
                  <a:pt x="100965" y="101918"/>
                  <a:pt x="100965" y="103823"/>
                  <a:pt x="103823" y="103823"/>
                </a:cubicBezTo>
                <a:cubicBezTo>
                  <a:pt x="110490" y="105727"/>
                  <a:pt x="101918" y="90488"/>
                  <a:pt x="112395" y="95250"/>
                </a:cubicBezTo>
                <a:cubicBezTo>
                  <a:pt x="110490" y="81915"/>
                  <a:pt x="112395" y="83820"/>
                  <a:pt x="112395" y="70485"/>
                </a:cubicBezTo>
                <a:cubicBezTo>
                  <a:pt x="120015" y="70485"/>
                  <a:pt x="124777" y="74295"/>
                  <a:pt x="131445" y="77152"/>
                </a:cubicBezTo>
                <a:cubicBezTo>
                  <a:pt x="135255" y="74295"/>
                  <a:pt x="135255" y="69533"/>
                  <a:pt x="140017" y="70485"/>
                </a:cubicBezTo>
                <a:cubicBezTo>
                  <a:pt x="137160" y="63818"/>
                  <a:pt x="148590" y="59055"/>
                  <a:pt x="140017" y="57150"/>
                </a:cubicBezTo>
                <a:cubicBezTo>
                  <a:pt x="141923" y="54293"/>
                  <a:pt x="146685" y="54293"/>
                  <a:pt x="146685" y="49530"/>
                </a:cubicBezTo>
                <a:cubicBezTo>
                  <a:pt x="156210" y="51435"/>
                  <a:pt x="149542" y="38100"/>
                  <a:pt x="161925" y="42863"/>
                </a:cubicBezTo>
                <a:cubicBezTo>
                  <a:pt x="164783" y="39052"/>
                  <a:pt x="167640" y="36195"/>
                  <a:pt x="171450" y="33337"/>
                </a:cubicBezTo>
                <a:cubicBezTo>
                  <a:pt x="174308" y="36195"/>
                  <a:pt x="180022" y="38100"/>
                  <a:pt x="186690" y="36195"/>
                </a:cubicBezTo>
                <a:cubicBezTo>
                  <a:pt x="180022" y="42863"/>
                  <a:pt x="187643" y="39052"/>
                  <a:pt x="189548" y="42863"/>
                </a:cubicBezTo>
                <a:cubicBezTo>
                  <a:pt x="189548" y="42863"/>
                  <a:pt x="189548" y="45720"/>
                  <a:pt x="189548" y="45720"/>
                </a:cubicBezTo>
                <a:cubicBezTo>
                  <a:pt x="191453" y="45720"/>
                  <a:pt x="194310" y="44768"/>
                  <a:pt x="196215" y="45720"/>
                </a:cubicBezTo>
                <a:cubicBezTo>
                  <a:pt x="196215" y="45720"/>
                  <a:pt x="199072" y="54293"/>
                  <a:pt x="207645" y="52388"/>
                </a:cubicBezTo>
                <a:cubicBezTo>
                  <a:pt x="212408" y="54293"/>
                  <a:pt x="209550" y="36195"/>
                  <a:pt x="202883" y="39052"/>
                </a:cubicBezTo>
                <a:cubicBezTo>
                  <a:pt x="204787" y="36195"/>
                  <a:pt x="207645" y="34290"/>
                  <a:pt x="210503" y="33337"/>
                </a:cubicBezTo>
                <a:cubicBezTo>
                  <a:pt x="210503" y="26670"/>
                  <a:pt x="216218" y="20955"/>
                  <a:pt x="223838" y="20955"/>
                </a:cubicBezTo>
                <a:cubicBezTo>
                  <a:pt x="222885" y="15240"/>
                  <a:pt x="225742" y="11430"/>
                  <a:pt x="232410" y="11430"/>
                </a:cubicBezTo>
                <a:cubicBezTo>
                  <a:pt x="227647" y="20955"/>
                  <a:pt x="230505" y="16193"/>
                  <a:pt x="239078" y="15240"/>
                </a:cubicBezTo>
                <a:cubicBezTo>
                  <a:pt x="252412" y="0"/>
                  <a:pt x="277178" y="15240"/>
                  <a:pt x="293370" y="15240"/>
                </a:cubicBezTo>
                <a:close/>
              </a:path>
            </a:pathLst>
          </a:custGeom>
          <a:solidFill>
            <a:srgbClr val="D9D9D9"/>
          </a:solidFill>
        </p:spPr>
      </p:sp>
      <p:sp>
        <p:nvSpPr>
          <p:cNvPr id="137" name="Shape 135"/>
          <p:cNvSpPr/>
          <p:nvPr>
            <p:custDataLst>
              <p:tags r:id="rId109"/>
            </p:custDataLst>
          </p:nvPr>
        </p:nvSpPr>
        <p:spPr>
          <a:xfrm>
            <a:off x="3196001" y="2223822"/>
            <a:ext cx="190115" cy="67276"/>
          </a:xfrm>
          <a:custGeom>
            <a:avLst/>
            <a:gdLst/>
            <a:ahLst/>
            <a:cxnLst/>
            <a:rect l="l" t="t" r="r" b="b"/>
            <a:pathLst>
              <a:path w="197419" h="69861">
                <a:moveTo>
                  <a:pt x="1905" y="69533"/>
                </a:moveTo>
                <a:lnTo>
                  <a:pt x="0" y="42863"/>
                </a:lnTo>
                <a:lnTo>
                  <a:pt x="197167" y="0"/>
                </a:lnTo>
                <a:lnTo>
                  <a:pt x="1905" y="69533"/>
                </a:lnTo>
                <a:close/>
              </a:path>
            </a:pathLst>
          </a:custGeom>
          <a:solidFill>
            <a:srgbClr val="667D9C">
              <a:alpha val="50000"/>
            </a:srgbClr>
          </a:solidFill>
        </p:spPr>
      </p:sp>
      <p:sp>
        <p:nvSpPr>
          <p:cNvPr id="138" name="Shape 136"/>
          <p:cNvSpPr/>
          <p:nvPr>
            <p:custDataLst>
              <p:tags r:id="rId110"/>
            </p:custDataLst>
          </p:nvPr>
        </p:nvSpPr>
        <p:spPr>
          <a:xfrm>
            <a:off x="3179783" y="2135822"/>
            <a:ext cx="17720" cy="155277"/>
          </a:xfrm>
          <a:custGeom>
            <a:avLst/>
            <a:gdLst/>
            <a:ahLst/>
            <a:cxnLst/>
            <a:rect l="l" t="t" r="r" b="b"/>
            <a:pathLst>
              <a:path w="18401" h="161242">
                <a:moveTo>
                  <a:pt x="18098" y="0"/>
                </a:moveTo>
                <a:lnTo>
                  <a:pt x="18098" y="160973"/>
                </a:lnTo>
                <a:lnTo>
                  <a:pt x="0" y="143828"/>
                </a:lnTo>
                <a:lnTo>
                  <a:pt x="18098" y="0"/>
                </a:lnTo>
                <a:close/>
              </a:path>
            </a:pathLst>
          </a:custGeom>
          <a:solidFill>
            <a:schemeClr val="accent1">
              <a:lumMod val="75000"/>
            </a:schemeClr>
          </a:solidFill>
        </p:spPr>
      </p:sp>
      <p:sp>
        <p:nvSpPr>
          <p:cNvPr id="139" name="Shape 137"/>
          <p:cNvSpPr/>
          <p:nvPr>
            <p:custDataLst>
              <p:tags r:id="rId111"/>
            </p:custDataLst>
          </p:nvPr>
        </p:nvSpPr>
        <p:spPr>
          <a:xfrm>
            <a:off x="3197504" y="2135822"/>
            <a:ext cx="16218" cy="155277"/>
          </a:xfrm>
          <a:custGeom>
            <a:avLst/>
            <a:gdLst/>
            <a:ahLst/>
            <a:cxnLst/>
            <a:rect l="l" t="t" r="r" b="b"/>
            <a:pathLst>
              <a:path w="16841" h="161242">
                <a:moveTo>
                  <a:pt x="0" y="0"/>
                </a:moveTo>
                <a:lnTo>
                  <a:pt x="0" y="160973"/>
                </a:lnTo>
                <a:lnTo>
                  <a:pt x="17145" y="143828"/>
                </a:lnTo>
                <a:lnTo>
                  <a:pt x="0" y="0"/>
                </a:lnTo>
                <a:close/>
              </a:path>
            </a:pathLst>
          </a:custGeom>
          <a:solidFill>
            <a:srgbClr val="93C944"/>
          </a:solidFill>
        </p:spPr>
      </p:sp>
      <p:sp>
        <p:nvSpPr>
          <p:cNvPr id="140" name="Shape 138"/>
          <p:cNvSpPr/>
          <p:nvPr>
            <p:custDataLst>
              <p:tags r:id="rId112"/>
            </p:custDataLst>
          </p:nvPr>
        </p:nvSpPr>
        <p:spPr>
          <a:xfrm>
            <a:off x="3197504" y="2135822"/>
            <a:ext cx="16218" cy="155277"/>
          </a:xfrm>
          <a:custGeom>
            <a:avLst/>
            <a:gdLst/>
            <a:ahLst/>
            <a:cxnLst/>
            <a:rect l="l" t="t" r="r" b="b"/>
            <a:pathLst>
              <a:path w="16841" h="161242">
                <a:moveTo>
                  <a:pt x="0" y="0"/>
                </a:moveTo>
                <a:lnTo>
                  <a:pt x="0" y="160973"/>
                </a:lnTo>
                <a:lnTo>
                  <a:pt x="17145" y="143828"/>
                </a:lnTo>
                <a:lnTo>
                  <a:pt x="0" y="0"/>
                </a:lnTo>
                <a:close/>
              </a:path>
            </a:pathLst>
          </a:custGeom>
          <a:solidFill>
            <a:schemeClr val="accent1">
              <a:lumMod val="75000"/>
            </a:schemeClr>
          </a:solidFill>
        </p:spPr>
      </p:sp>
      <p:sp>
        <p:nvSpPr>
          <p:cNvPr id="141" name="Shape 139"/>
          <p:cNvSpPr/>
          <p:nvPr>
            <p:custDataLst>
              <p:tags r:id="rId113"/>
            </p:custDataLst>
          </p:nvPr>
        </p:nvSpPr>
        <p:spPr>
          <a:xfrm>
            <a:off x="5317546" y="1037338"/>
            <a:ext cx="880114" cy="311446"/>
          </a:xfrm>
          <a:custGeom>
            <a:avLst/>
            <a:gdLst/>
            <a:ahLst/>
            <a:cxnLst/>
            <a:rect l="l" t="t" r="r" b="b"/>
            <a:pathLst>
              <a:path w="913926" h="323411">
                <a:moveTo>
                  <a:pt x="7620" y="323850"/>
                </a:moveTo>
                <a:lnTo>
                  <a:pt x="0" y="198120"/>
                </a:lnTo>
                <a:lnTo>
                  <a:pt x="914400" y="0"/>
                </a:lnTo>
                <a:lnTo>
                  <a:pt x="7620" y="323850"/>
                </a:lnTo>
                <a:close/>
              </a:path>
            </a:pathLst>
          </a:custGeom>
          <a:solidFill>
            <a:srgbClr val="667D9C">
              <a:alpha val="50000"/>
            </a:srgbClr>
          </a:solidFill>
        </p:spPr>
      </p:sp>
      <p:sp>
        <p:nvSpPr>
          <p:cNvPr id="142" name="Shape 140"/>
          <p:cNvSpPr/>
          <p:nvPr>
            <p:custDataLst>
              <p:tags r:id="rId114"/>
            </p:custDataLst>
          </p:nvPr>
        </p:nvSpPr>
        <p:spPr>
          <a:xfrm>
            <a:off x="5242465" y="629956"/>
            <a:ext cx="82033" cy="718828"/>
          </a:xfrm>
          <a:custGeom>
            <a:avLst/>
            <a:gdLst/>
            <a:ahLst/>
            <a:cxnLst/>
            <a:rect l="l" t="t" r="r" b="b"/>
            <a:pathLst>
              <a:path w="85185" h="746444">
                <a:moveTo>
                  <a:pt x="84773" y="0"/>
                </a:moveTo>
                <a:lnTo>
                  <a:pt x="84773" y="746760"/>
                </a:lnTo>
                <a:lnTo>
                  <a:pt x="0" y="663893"/>
                </a:lnTo>
                <a:lnTo>
                  <a:pt x="84773" y="0"/>
                </a:lnTo>
                <a:close/>
              </a:path>
            </a:pathLst>
          </a:custGeom>
          <a:solidFill>
            <a:srgbClr val="808080"/>
          </a:solidFill>
        </p:spPr>
      </p:sp>
      <p:sp>
        <p:nvSpPr>
          <p:cNvPr id="143" name="Shape 141"/>
          <p:cNvSpPr/>
          <p:nvPr>
            <p:custDataLst>
              <p:tags r:id="rId115"/>
            </p:custDataLst>
          </p:nvPr>
        </p:nvSpPr>
        <p:spPr>
          <a:xfrm>
            <a:off x="5324497" y="629956"/>
            <a:ext cx="75081" cy="718828"/>
          </a:xfrm>
          <a:custGeom>
            <a:avLst/>
            <a:gdLst/>
            <a:ahLst/>
            <a:cxnLst/>
            <a:rect l="l" t="t" r="r" b="b"/>
            <a:pathLst>
              <a:path w="77965" h="746444">
                <a:moveTo>
                  <a:pt x="0" y="0"/>
                </a:moveTo>
                <a:lnTo>
                  <a:pt x="0" y="746760"/>
                </a:lnTo>
                <a:lnTo>
                  <a:pt x="78105" y="663893"/>
                </a:lnTo>
                <a:lnTo>
                  <a:pt x="0" y="0"/>
                </a:lnTo>
                <a:close/>
              </a:path>
            </a:pathLst>
          </a:custGeom>
          <a:solidFill>
            <a:srgbClr val="93C944"/>
          </a:solidFill>
        </p:spPr>
      </p:sp>
      <p:sp>
        <p:nvSpPr>
          <p:cNvPr id="144" name="Shape 142"/>
          <p:cNvSpPr/>
          <p:nvPr>
            <p:custDataLst>
              <p:tags r:id="rId116"/>
            </p:custDataLst>
          </p:nvPr>
        </p:nvSpPr>
        <p:spPr>
          <a:xfrm>
            <a:off x="5324497" y="629956"/>
            <a:ext cx="75081" cy="718828"/>
          </a:xfrm>
          <a:custGeom>
            <a:avLst/>
            <a:gdLst/>
            <a:ahLst/>
            <a:cxnLst/>
            <a:rect l="l" t="t" r="r" b="b"/>
            <a:pathLst>
              <a:path w="77965" h="746444">
                <a:moveTo>
                  <a:pt x="0" y="0"/>
                </a:moveTo>
                <a:lnTo>
                  <a:pt x="0" y="746760"/>
                </a:lnTo>
                <a:lnTo>
                  <a:pt x="78105" y="663893"/>
                </a:lnTo>
                <a:lnTo>
                  <a:pt x="0" y="0"/>
                </a:lnTo>
                <a:close/>
              </a:path>
            </a:pathLst>
          </a:custGeom>
          <a:solidFill>
            <a:schemeClr val="accent1">
              <a:lumMod val="75000"/>
            </a:schemeClr>
          </a:solidFill>
        </p:spPr>
      </p:sp>
      <p:sp>
        <p:nvSpPr>
          <p:cNvPr id="145" name="Shape 143"/>
          <p:cNvSpPr/>
          <p:nvPr>
            <p:custDataLst>
              <p:tags r:id="rId117"/>
            </p:custDataLst>
          </p:nvPr>
        </p:nvSpPr>
        <p:spPr>
          <a:xfrm>
            <a:off x="5667588" y="1360408"/>
            <a:ext cx="334692" cy="118437"/>
          </a:xfrm>
          <a:custGeom>
            <a:avLst/>
            <a:gdLst/>
            <a:ahLst/>
            <a:cxnLst/>
            <a:rect l="l" t="t" r="r" b="b"/>
            <a:pathLst>
              <a:path w="347550" h="122987">
                <a:moveTo>
                  <a:pt x="2857" y="122873"/>
                </a:moveTo>
                <a:lnTo>
                  <a:pt x="0" y="75248"/>
                </a:lnTo>
                <a:lnTo>
                  <a:pt x="347663" y="0"/>
                </a:lnTo>
                <a:lnTo>
                  <a:pt x="2857" y="122873"/>
                </a:lnTo>
                <a:close/>
              </a:path>
            </a:pathLst>
          </a:custGeom>
          <a:solidFill>
            <a:srgbClr val="667D9C">
              <a:alpha val="50000"/>
            </a:srgbClr>
          </a:solidFill>
        </p:spPr>
      </p:sp>
      <p:sp>
        <p:nvSpPr>
          <p:cNvPr id="146" name="Shape 144"/>
          <p:cNvSpPr/>
          <p:nvPr>
            <p:custDataLst>
              <p:tags r:id="rId118"/>
            </p:custDataLst>
          </p:nvPr>
        </p:nvSpPr>
        <p:spPr>
          <a:xfrm>
            <a:off x="5639036" y="1205488"/>
            <a:ext cx="31196" cy="273357"/>
          </a:xfrm>
          <a:custGeom>
            <a:avLst/>
            <a:gdLst/>
            <a:ahLst/>
            <a:cxnLst/>
            <a:rect l="l" t="t" r="r" b="b"/>
            <a:pathLst>
              <a:path w="32394" h="283859">
                <a:moveTo>
                  <a:pt x="32385" y="0"/>
                </a:moveTo>
                <a:lnTo>
                  <a:pt x="32385" y="283845"/>
                </a:lnTo>
                <a:lnTo>
                  <a:pt x="0" y="252412"/>
                </a:lnTo>
                <a:lnTo>
                  <a:pt x="32385" y="0"/>
                </a:lnTo>
                <a:close/>
              </a:path>
            </a:pathLst>
          </a:custGeom>
          <a:solidFill>
            <a:srgbClr val="808080"/>
          </a:solidFill>
        </p:spPr>
      </p:sp>
      <p:sp>
        <p:nvSpPr>
          <p:cNvPr id="147" name="Shape 145"/>
          <p:cNvSpPr/>
          <p:nvPr>
            <p:custDataLst>
              <p:tags r:id="rId119"/>
            </p:custDataLst>
          </p:nvPr>
        </p:nvSpPr>
        <p:spPr>
          <a:xfrm>
            <a:off x="5670232" y="1205488"/>
            <a:ext cx="28552" cy="273357"/>
          </a:xfrm>
          <a:custGeom>
            <a:avLst/>
            <a:gdLst/>
            <a:ahLst/>
            <a:cxnLst/>
            <a:rect l="l" t="t" r="r" b="b"/>
            <a:pathLst>
              <a:path w="29649" h="283859">
                <a:moveTo>
                  <a:pt x="0" y="0"/>
                </a:moveTo>
                <a:lnTo>
                  <a:pt x="0" y="283845"/>
                </a:lnTo>
                <a:lnTo>
                  <a:pt x="29527" y="252412"/>
                </a:lnTo>
                <a:lnTo>
                  <a:pt x="0" y="0"/>
                </a:lnTo>
                <a:close/>
              </a:path>
            </a:pathLst>
          </a:custGeom>
          <a:solidFill>
            <a:srgbClr val="93C944"/>
          </a:solidFill>
        </p:spPr>
      </p:sp>
      <p:sp>
        <p:nvSpPr>
          <p:cNvPr id="148" name="Shape 146"/>
          <p:cNvSpPr/>
          <p:nvPr>
            <p:custDataLst>
              <p:tags r:id="rId120"/>
            </p:custDataLst>
          </p:nvPr>
        </p:nvSpPr>
        <p:spPr>
          <a:xfrm>
            <a:off x="5670232" y="1205488"/>
            <a:ext cx="28552" cy="273357"/>
          </a:xfrm>
          <a:custGeom>
            <a:avLst/>
            <a:gdLst/>
            <a:ahLst/>
            <a:cxnLst/>
            <a:rect l="l" t="t" r="r" b="b"/>
            <a:pathLst>
              <a:path w="29649" h="283859">
                <a:moveTo>
                  <a:pt x="0" y="0"/>
                </a:moveTo>
                <a:lnTo>
                  <a:pt x="0" y="283845"/>
                </a:lnTo>
                <a:lnTo>
                  <a:pt x="29527" y="252412"/>
                </a:lnTo>
                <a:lnTo>
                  <a:pt x="0" y="0"/>
                </a:lnTo>
                <a:close/>
              </a:path>
            </a:pathLst>
          </a:custGeom>
          <a:solidFill>
            <a:schemeClr val="accent1">
              <a:lumMod val="75000"/>
            </a:schemeClr>
          </a:solidFill>
        </p:spPr>
      </p:sp>
      <p:sp>
        <p:nvSpPr>
          <p:cNvPr id="149" name="Shape 147"/>
          <p:cNvSpPr/>
          <p:nvPr>
            <p:custDataLst>
              <p:tags r:id="rId121"/>
            </p:custDataLst>
          </p:nvPr>
        </p:nvSpPr>
        <p:spPr>
          <a:xfrm>
            <a:off x="4252021" y="1475958"/>
            <a:ext cx="900317" cy="318594"/>
          </a:xfrm>
          <a:custGeom>
            <a:avLst/>
            <a:gdLst/>
            <a:ahLst/>
            <a:cxnLst/>
            <a:rect l="l" t="t" r="r" b="b"/>
            <a:pathLst>
              <a:path w="934905" h="330834">
                <a:moveTo>
                  <a:pt x="7620" y="330518"/>
                </a:moveTo>
                <a:lnTo>
                  <a:pt x="0" y="201930"/>
                </a:lnTo>
                <a:lnTo>
                  <a:pt x="935355" y="0"/>
                </a:lnTo>
                <a:lnTo>
                  <a:pt x="7620" y="330518"/>
                </a:lnTo>
                <a:close/>
              </a:path>
            </a:pathLst>
          </a:custGeom>
          <a:solidFill>
            <a:srgbClr val="667D9C">
              <a:alpha val="50000"/>
            </a:srgbClr>
          </a:solidFill>
        </p:spPr>
      </p:sp>
      <p:sp>
        <p:nvSpPr>
          <p:cNvPr id="150" name="Shape 148"/>
          <p:cNvSpPr/>
          <p:nvPr>
            <p:custDataLst>
              <p:tags r:id="rId122"/>
            </p:custDataLst>
          </p:nvPr>
        </p:nvSpPr>
        <p:spPr>
          <a:xfrm>
            <a:off x="4175217" y="1059225"/>
            <a:ext cx="83916" cy="735327"/>
          </a:xfrm>
          <a:custGeom>
            <a:avLst/>
            <a:gdLst/>
            <a:ahLst/>
            <a:cxnLst/>
            <a:rect l="l" t="t" r="r" b="b"/>
            <a:pathLst>
              <a:path w="87140" h="763577">
                <a:moveTo>
                  <a:pt x="86678" y="0"/>
                </a:moveTo>
                <a:lnTo>
                  <a:pt x="86678" y="763905"/>
                </a:lnTo>
                <a:lnTo>
                  <a:pt x="0" y="679133"/>
                </a:lnTo>
                <a:lnTo>
                  <a:pt x="86678" y="0"/>
                </a:lnTo>
                <a:close/>
              </a:path>
            </a:pathLst>
          </a:custGeom>
          <a:solidFill>
            <a:schemeClr val="accent1">
              <a:lumMod val="75000"/>
            </a:schemeClr>
          </a:solidFill>
        </p:spPr>
      </p:sp>
      <p:sp>
        <p:nvSpPr>
          <p:cNvPr id="151" name="Shape 149"/>
          <p:cNvSpPr/>
          <p:nvPr>
            <p:custDataLst>
              <p:tags r:id="rId123"/>
            </p:custDataLst>
          </p:nvPr>
        </p:nvSpPr>
        <p:spPr>
          <a:xfrm>
            <a:off x="4259133" y="1059225"/>
            <a:ext cx="76804" cy="735327"/>
          </a:xfrm>
          <a:custGeom>
            <a:avLst/>
            <a:gdLst/>
            <a:ahLst/>
            <a:cxnLst/>
            <a:rect l="l" t="t" r="r" b="b"/>
            <a:pathLst>
              <a:path w="79755" h="763577">
                <a:moveTo>
                  <a:pt x="0" y="0"/>
                </a:moveTo>
                <a:lnTo>
                  <a:pt x="0" y="763905"/>
                </a:lnTo>
                <a:lnTo>
                  <a:pt x="80010" y="679133"/>
                </a:lnTo>
                <a:lnTo>
                  <a:pt x="0" y="0"/>
                </a:lnTo>
                <a:close/>
              </a:path>
            </a:pathLst>
          </a:custGeom>
          <a:solidFill>
            <a:srgbClr val="93C944"/>
          </a:solidFill>
        </p:spPr>
      </p:sp>
      <p:sp>
        <p:nvSpPr>
          <p:cNvPr id="152" name="Shape 150"/>
          <p:cNvSpPr/>
          <p:nvPr>
            <p:custDataLst>
              <p:tags r:id="rId124"/>
            </p:custDataLst>
          </p:nvPr>
        </p:nvSpPr>
        <p:spPr>
          <a:xfrm>
            <a:off x="4259133" y="1059225"/>
            <a:ext cx="76804" cy="735327"/>
          </a:xfrm>
          <a:custGeom>
            <a:avLst/>
            <a:gdLst/>
            <a:ahLst/>
            <a:cxnLst/>
            <a:rect l="l" t="t" r="r" b="b"/>
            <a:pathLst>
              <a:path w="79755" h="763577">
                <a:moveTo>
                  <a:pt x="0" y="0"/>
                </a:moveTo>
                <a:lnTo>
                  <a:pt x="0" y="763905"/>
                </a:lnTo>
                <a:lnTo>
                  <a:pt x="80010" y="679133"/>
                </a:lnTo>
                <a:lnTo>
                  <a:pt x="0" y="0"/>
                </a:lnTo>
                <a:close/>
              </a:path>
            </a:pathLst>
          </a:custGeom>
          <a:solidFill>
            <a:schemeClr val="accent1">
              <a:lumMod val="75000"/>
            </a:schemeClr>
          </a:solidFill>
        </p:spPr>
      </p:sp>
      <p:sp>
        <p:nvSpPr>
          <p:cNvPr id="153" name="Shape 151"/>
          <p:cNvSpPr/>
          <p:nvPr>
            <p:custDataLst>
              <p:tags r:id="rId125"/>
            </p:custDataLst>
          </p:nvPr>
        </p:nvSpPr>
        <p:spPr>
          <a:xfrm>
            <a:off x="4254696" y="2183462"/>
            <a:ext cx="298955" cy="105791"/>
          </a:xfrm>
          <a:custGeom>
            <a:avLst/>
            <a:gdLst/>
            <a:ahLst/>
            <a:cxnLst/>
            <a:rect l="l" t="t" r="r" b="b"/>
            <a:pathLst>
              <a:path w="310440" h="109855">
                <a:moveTo>
                  <a:pt x="2857" y="109537"/>
                </a:moveTo>
                <a:lnTo>
                  <a:pt x="0" y="67627"/>
                </a:lnTo>
                <a:lnTo>
                  <a:pt x="310515" y="0"/>
                </a:lnTo>
                <a:lnTo>
                  <a:pt x="2857" y="109537"/>
                </a:lnTo>
                <a:close/>
              </a:path>
            </a:pathLst>
          </a:custGeom>
          <a:solidFill>
            <a:srgbClr val="667D9C">
              <a:alpha val="50000"/>
            </a:srgbClr>
          </a:solidFill>
        </p:spPr>
      </p:sp>
      <p:sp>
        <p:nvSpPr>
          <p:cNvPr id="154" name="Shape 152"/>
          <p:cNvSpPr/>
          <p:nvPr>
            <p:custDataLst>
              <p:tags r:id="rId126"/>
            </p:custDataLst>
          </p:nvPr>
        </p:nvSpPr>
        <p:spPr>
          <a:xfrm>
            <a:off x="4229193" y="2045083"/>
            <a:ext cx="27864" cy="244169"/>
          </a:xfrm>
          <a:custGeom>
            <a:avLst/>
            <a:gdLst/>
            <a:ahLst/>
            <a:cxnLst/>
            <a:rect l="l" t="t" r="r" b="b"/>
            <a:pathLst>
              <a:path w="28935" h="253550">
                <a:moveTo>
                  <a:pt x="28575" y="0"/>
                </a:moveTo>
                <a:lnTo>
                  <a:pt x="28575" y="253365"/>
                </a:lnTo>
                <a:lnTo>
                  <a:pt x="0" y="225742"/>
                </a:lnTo>
                <a:lnTo>
                  <a:pt x="28575" y="0"/>
                </a:lnTo>
                <a:close/>
              </a:path>
            </a:pathLst>
          </a:custGeom>
          <a:solidFill>
            <a:srgbClr val="808080"/>
          </a:solidFill>
        </p:spPr>
      </p:sp>
      <p:sp>
        <p:nvSpPr>
          <p:cNvPr id="155" name="Shape 153"/>
          <p:cNvSpPr/>
          <p:nvPr>
            <p:custDataLst>
              <p:tags r:id="rId127"/>
            </p:custDataLst>
          </p:nvPr>
        </p:nvSpPr>
        <p:spPr>
          <a:xfrm>
            <a:off x="4257057" y="2045083"/>
            <a:ext cx="25503" cy="244169"/>
          </a:xfrm>
          <a:custGeom>
            <a:avLst/>
            <a:gdLst/>
            <a:ahLst/>
            <a:cxnLst/>
            <a:rect l="l" t="t" r="r" b="b"/>
            <a:pathLst>
              <a:path w="26483" h="253550">
                <a:moveTo>
                  <a:pt x="0" y="0"/>
                </a:moveTo>
                <a:lnTo>
                  <a:pt x="0" y="253365"/>
                </a:lnTo>
                <a:lnTo>
                  <a:pt x="26670" y="225742"/>
                </a:lnTo>
                <a:lnTo>
                  <a:pt x="0" y="0"/>
                </a:lnTo>
                <a:close/>
              </a:path>
            </a:pathLst>
          </a:custGeom>
          <a:solidFill>
            <a:srgbClr val="93C944"/>
          </a:solidFill>
        </p:spPr>
      </p:sp>
      <p:sp>
        <p:nvSpPr>
          <p:cNvPr id="156" name="Shape 154"/>
          <p:cNvSpPr/>
          <p:nvPr>
            <p:custDataLst>
              <p:tags r:id="rId128"/>
            </p:custDataLst>
          </p:nvPr>
        </p:nvSpPr>
        <p:spPr>
          <a:xfrm>
            <a:off x="4257057" y="2045083"/>
            <a:ext cx="25503" cy="244169"/>
          </a:xfrm>
          <a:custGeom>
            <a:avLst/>
            <a:gdLst/>
            <a:ahLst/>
            <a:cxnLst/>
            <a:rect l="l" t="t" r="r" b="b"/>
            <a:pathLst>
              <a:path w="26483" h="253550">
                <a:moveTo>
                  <a:pt x="0" y="0"/>
                </a:moveTo>
                <a:lnTo>
                  <a:pt x="0" y="253365"/>
                </a:lnTo>
                <a:lnTo>
                  <a:pt x="26670" y="225742"/>
                </a:lnTo>
                <a:lnTo>
                  <a:pt x="0" y="0"/>
                </a:lnTo>
                <a:close/>
              </a:path>
            </a:pathLst>
          </a:custGeom>
          <a:solidFill>
            <a:schemeClr val="accent1">
              <a:lumMod val="75000"/>
            </a:schemeClr>
          </a:solidFill>
        </p:spPr>
      </p:sp>
      <p:sp>
        <p:nvSpPr>
          <p:cNvPr id="157" name="Shape 155"/>
          <p:cNvSpPr/>
          <p:nvPr>
            <p:custDataLst>
              <p:tags r:id="rId129"/>
            </p:custDataLst>
          </p:nvPr>
        </p:nvSpPr>
        <p:spPr>
          <a:xfrm>
            <a:off x="5454289" y="2416308"/>
            <a:ext cx="244607" cy="86559"/>
          </a:xfrm>
          <a:custGeom>
            <a:avLst/>
            <a:gdLst/>
            <a:ahLst/>
            <a:cxnLst/>
            <a:rect l="l" t="t" r="r" b="b"/>
            <a:pathLst>
              <a:path w="254004" h="89884">
                <a:moveTo>
                  <a:pt x="1905" y="89535"/>
                </a:moveTo>
                <a:lnTo>
                  <a:pt x="0" y="55245"/>
                </a:lnTo>
                <a:lnTo>
                  <a:pt x="254317" y="0"/>
                </a:lnTo>
                <a:lnTo>
                  <a:pt x="1905" y="89535"/>
                </a:lnTo>
                <a:close/>
              </a:path>
            </a:pathLst>
          </a:custGeom>
          <a:solidFill>
            <a:srgbClr val="667D9C">
              <a:alpha val="50000"/>
            </a:srgbClr>
          </a:solidFill>
        </p:spPr>
      </p:sp>
      <p:sp>
        <p:nvSpPr>
          <p:cNvPr id="158" name="Shape 156"/>
          <p:cNvSpPr/>
          <p:nvPr>
            <p:custDataLst>
              <p:tags r:id="rId130"/>
            </p:custDataLst>
          </p:nvPr>
        </p:nvSpPr>
        <p:spPr>
          <a:xfrm>
            <a:off x="5433423" y="2303085"/>
            <a:ext cx="22799" cy="199782"/>
          </a:xfrm>
          <a:custGeom>
            <a:avLst/>
            <a:gdLst/>
            <a:ahLst/>
            <a:cxnLst/>
            <a:rect l="l" t="t" r="r" b="b"/>
            <a:pathLst>
              <a:path w="23675" h="207457">
                <a:moveTo>
                  <a:pt x="23812" y="0"/>
                </a:moveTo>
                <a:lnTo>
                  <a:pt x="23812" y="207645"/>
                </a:lnTo>
                <a:lnTo>
                  <a:pt x="0" y="184785"/>
                </a:lnTo>
                <a:lnTo>
                  <a:pt x="23812" y="0"/>
                </a:lnTo>
                <a:close/>
              </a:path>
            </a:pathLst>
          </a:custGeom>
          <a:solidFill>
            <a:schemeClr val="accent1">
              <a:lumMod val="75000"/>
            </a:schemeClr>
          </a:solidFill>
        </p:spPr>
      </p:sp>
      <p:sp>
        <p:nvSpPr>
          <p:cNvPr id="159" name="Shape 157"/>
          <p:cNvSpPr/>
          <p:nvPr>
            <p:custDataLst>
              <p:tags r:id="rId131"/>
            </p:custDataLst>
          </p:nvPr>
        </p:nvSpPr>
        <p:spPr>
          <a:xfrm>
            <a:off x="5456222" y="2303085"/>
            <a:ext cx="20867" cy="199782"/>
          </a:xfrm>
          <a:custGeom>
            <a:avLst/>
            <a:gdLst/>
            <a:ahLst/>
            <a:cxnLst/>
            <a:rect l="l" t="t" r="r" b="b"/>
            <a:pathLst>
              <a:path w="21669" h="207457">
                <a:moveTo>
                  <a:pt x="0" y="0"/>
                </a:moveTo>
                <a:lnTo>
                  <a:pt x="0" y="207645"/>
                </a:lnTo>
                <a:lnTo>
                  <a:pt x="21908" y="184785"/>
                </a:lnTo>
                <a:lnTo>
                  <a:pt x="0" y="0"/>
                </a:lnTo>
                <a:close/>
              </a:path>
            </a:pathLst>
          </a:custGeom>
          <a:solidFill>
            <a:srgbClr val="93C944"/>
          </a:solidFill>
        </p:spPr>
      </p:sp>
      <p:sp>
        <p:nvSpPr>
          <p:cNvPr id="160" name="Shape 158"/>
          <p:cNvSpPr/>
          <p:nvPr>
            <p:custDataLst>
              <p:tags r:id="rId132"/>
            </p:custDataLst>
          </p:nvPr>
        </p:nvSpPr>
        <p:spPr>
          <a:xfrm>
            <a:off x="5456222" y="2303085"/>
            <a:ext cx="20867" cy="199782"/>
          </a:xfrm>
          <a:custGeom>
            <a:avLst/>
            <a:gdLst/>
            <a:ahLst/>
            <a:cxnLst/>
            <a:rect l="l" t="t" r="r" b="b"/>
            <a:pathLst>
              <a:path w="21669" h="207457">
                <a:moveTo>
                  <a:pt x="0" y="0"/>
                </a:moveTo>
                <a:lnTo>
                  <a:pt x="0" y="207645"/>
                </a:lnTo>
                <a:lnTo>
                  <a:pt x="21908" y="184785"/>
                </a:lnTo>
                <a:lnTo>
                  <a:pt x="0" y="0"/>
                </a:lnTo>
                <a:close/>
              </a:path>
            </a:pathLst>
          </a:custGeom>
          <a:solidFill>
            <a:schemeClr val="accent1">
              <a:lumMod val="75000"/>
            </a:schemeClr>
          </a:solidFill>
        </p:spPr>
      </p:sp>
      <p:sp>
        <p:nvSpPr>
          <p:cNvPr id="161" name="Shape 159"/>
          <p:cNvSpPr/>
          <p:nvPr>
            <p:custDataLst>
              <p:tags r:id="rId133"/>
            </p:custDataLst>
          </p:nvPr>
        </p:nvSpPr>
        <p:spPr>
          <a:xfrm>
            <a:off x="4542904" y="1842786"/>
            <a:ext cx="330719" cy="117032"/>
          </a:xfrm>
          <a:custGeom>
            <a:avLst/>
            <a:gdLst/>
            <a:ahLst/>
            <a:cxnLst/>
            <a:rect l="l" t="t" r="r" b="b"/>
            <a:pathLst>
              <a:path w="343425" h="121528">
                <a:moveTo>
                  <a:pt x="2857" y="121920"/>
                </a:moveTo>
                <a:lnTo>
                  <a:pt x="0" y="74295"/>
                </a:lnTo>
                <a:lnTo>
                  <a:pt x="343853" y="0"/>
                </a:lnTo>
                <a:lnTo>
                  <a:pt x="2857" y="121920"/>
                </a:lnTo>
                <a:close/>
              </a:path>
            </a:pathLst>
          </a:custGeom>
          <a:solidFill>
            <a:srgbClr val="667D9C">
              <a:alpha val="50000"/>
            </a:srgbClr>
          </a:solidFill>
        </p:spPr>
      </p:sp>
      <p:sp>
        <p:nvSpPr>
          <p:cNvPr id="162" name="Shape 160"/>
          <p:cNvSpPr/>
          <p:nvPr>
            <p:custDataLst>
              <p:tags r:id="rId134"/>
            </p:custDataLst>
          </p:nvPr>
        </p:nvSpPr>
        <p:spPr>
          <a:xfrm>
            <a:off x="4514692" y="1689704"/>
            <a:ext cx="30826" cy="270113"/>
          </a:xfrm>
          <a:custGeom>
            <a:avLst/>
            <a:gdLst/>
            <a:ahLst/>
            <a:cxnLst/>
            <a:rect l="l" t="t" r="r" b="b"/>
            <a:pathLst>
              <a:path w="32010" h="280490">
                <a:moveTo>
                  <a:pt x="32385" y="0"/>
                </a:moveTo>
                <a:lnTo>
                  <a:pt x="32385" y="280035"/>
                </a:lnTo>
                <a:lnTo>
                  <a:pt x="0" y="249555"/>
                </a:lnTo>
                <a:lnTo>
                  <a:pt x="32385" y="0"/>
                </a:lnTo>
                <a:close/>
              </a:path>
            </a:pathLst>
          </a:custGeom>
          <a:solidFill>
            <a:schemeClr val="bg1">
              <a:lumMod val="50000"/>
            </a:schemeClr>
          </a:solidFill>
        </p:spPr>
      </p:sp>
      <p:sp>
        <p:nvSpPr>
          <p:cNvPr id="163" name="Shape 161"/>
          <p:cNvSpPr/>
          <p:nvPr>
            <p:custDataLst>
              <p:tags r:id="rId135"/>
            </p:custDataLst>
          </p:nvPr>
        </p:nvSpPr>
        <p:spPr>
          <a:xfrm>
            <a:off x="4545516" y="1689704"/>
            <a:ext cx="28213" cy="270113"/>
          </a:xfrm>
          <a:custGeom>
            <a:avLst/>
            <a:gdLst/>
            <a:ahLst/>
            <a:cxnLst/>
            <a:rect l="l" t="t" r="r" b="b"/>
            <a:pathLst>
              <a:path w="29297" h="280490">
                <a:moveTo>
                  <a:pt x="0" y="0"/>
                </a:moveTo>
                <a:lnTo>
                  <a:pt x="0" y="280035"/>
                </a:lnTo>
                <a:lnTo>
                  <a:pt x="29527" y="249555"/>
                </a:lnTo>
                <a:lnTo>
                  <a:pt x="0" y="0"/>
                </a:lnTo>
                <a:close/>
              </a:path>
            </a:pathLst>
          </a:custGeom>
          <a:solidFill>
            <a:srgbClr val="93C944"/>
          </a:solidFill>
        </p:spPr>
      </p:sp>
      <p:sp>
        <p:nvSpPr>
          <p:cNvPr id="164" name="Shape 162"/>
          <p:cNvSpPr/>
          <p:nvPr>
            <p:custDataLst>
              <p:tags r:id="rId136"/>
            </p:custDataLst>
          </p:nvPr>
        </p:nvSpPr>
        <p:spPr>
          <a:xfrm>
            <a:off x="4545516" y="1689704"/>
            <a:ext cx="28213" cy="270113"/>
          </a:xfrm>
          <a:custGeom>
            <a:avLst/>
            <a:gdLst/>
            <a:ahLst/>
            <a:cxnLst/>
            <a:rect l="l" t="t" r="r" b="b"/>
            <a:pathLst>
              <a:path w="29297" h="280490">
                <a:moveTo>
                  <a:pt x="0" y="0"/>
                </a:moveTo>
                <a:lnTo>
                  <a:pt x="0" y="280035"/>
                </a:lnTo>
                <a:lnTo>
                  <a:pt x="29527" y="249555"/>
                </a:lnTo>
                <a:lnTo>
                  <a:pt x="0" y="0"/>
                </a:lnTo>
                <a:close/>
              </a:path>
            </a:pathLst>
          </a:custGeom>
          <a:solidFill>
            <a:schemeClr val="accent1">
              <a:lumMod val="75000"/>
            </a:schemeClr>
          </a:solidFill>
        </p:spPr>
      </p:sp>
      <p:sp>
        <p:nvSpPr>
          <p:cNvPr id="165" name="Shape 163"/>
          <p:cNvSpPr/>
          <p:nvPr>
            <p:custDataLst>
              <p:tags r:id="rId137"/>
            </p:custDataLst>
          </p:nvPr>
        </p:nvSpPr>
        <p:spPr>
          <a:xfrm>
            <a:off x="2801187" y="1823900"/>
            <a:ext cx="270812" cy="95832"/>
          </a:xfrm>
          <a:custGeom>
            <a:avLst/>
            <a:gdLst/>
            <a:ahLst/>
            <a:cxnLst/>
            <a:rect l="l" t="t" r="r" b="b"/>
            <a:pathLst>
              <a:path w="281216" h="99514">
                <a:moveTo>
                  <a:pt x="1905" y="99060"/>
                </a:moveTo>
                <a:lnTo>
                  <a:pt x="0" y="60960"/>
                </a:lnTo>
                <a:lnTo>
                  <a:pt x="280987" y="0"/>
                </a:lnTo>
                <a:lnTo>
                  <a:pt x="1905" y="99060"/>
                </a:lnTo>
                <a:close/>
              </a:path>
            </a:pathLst>
          </a:custGeom>
          <a:solidFill>
            <a:srgbClr val="667D9C">
              <a:alpha val="50000"/>
            </a:srgbClr>
          </a:solidFill>
        </p:spPr>
      </p:sp>
      <p:sp>
        <p:nvSpPr>
          <p:cNvPr id="166" name="Shape 164"/>
          <p:cNvSpPr/>
          <p:nvPr>
            <p:custDataLst>
              <p:tags r:id="rId138"/>
            </p:custDataLst>
          </p:nvPr>
        </p:nvSpPr>
        <p:spPr>
          <a:xfrm>
            <a:off x="2778085" y="1698548"/>
            <a:ext cx="25241" cy="221185"/>
          </a:xfrm>
          <a:custGeom>
            <a:avLst/>
            <a:gdLst/>
            <a:ahLst/>
            <a:cxnLst/>
            <a:rect l="l" t="t" r="r" b="b"/>
            <a:pathLst>
              <a:path w="26211" h="229682">
                <a:moveTo>
                  <a:pt x="26670" y="0"/>
                </a:moveTo>
                <a:lnTo>
                  <a:pt x="26670" y="229553"/>
                </a:lnTo>
                <a:lnTo>
                  <a:pt x="0" y="204787"/>
                </a:lnTo>
                <a:lnTo>
                  <a:pt x="26670" y="0"/>
                </a:lnTo>
                <a:close/>
              </a:path>
            </a:pathLst>
          </a:custGeom>
          <a:solidFill>
            <a:schemeClr val="accent1">
              <a:lumMod val="75000"/>
            </a:schemeClr>
          </a:solidFill>
        </p:spPr>
      </p:sp>
      <p:sp>
        <p:nvSpPr>
          <p:cNvPr id="167" name="Shape 165"/>
          <p:cNvSpPr/>
          <p:nvPr>
            <p:custDataLst>
              <p:tags r:id="rId139"/>
            </p:custDataLst>
          </p:nvPr>
        </p:nvSpPr>
        <p:spPr>
          <a:xfrm>
            <a:off x="2803327" y="1698548"/>
            <a:ext cx="23102" cy="221185"/>
          </a:xfrm>
          <a:custGeom>
            <a:avLst/>
            <a:gdLst/>
            <a:ahLst/>
            <a:cxnLst/>
            <a:rect l="l" t="t" r="r" b="b"/>
            <a:pathLst>
              <a:path w="23990" h="229682">
                <a:moveTo>
                  <a:pt x="0" y="0"/>
                </a:moveTo>
                <a:lnTo>
                  <a:pt x="0" y="229553"/>
                </a:lnTo>
                <a:lnTo>
                  <a:pt x="23812" y="204787"/>
                </a:lnTo>
                <a:lnTo>
                  <a:pt x="0" y="0"/>
                </a:lnTo>
                <a:close/>
              </a:path>
            </a:pathLst>
          </a:custGeom>
          <a:solidFill>
            <a:srgbClr val="93C944"/>
          </a:solidFill>
        </p:spPr>
      </p:sp>
      <p:sp>
        <p:nvSpPr>
          <p:cNvPr id="168" name="Shape 166"/>
          <p:cNvSpPr/>
          <p:nvPr>
            <p:custDataLst>
              <p:tags r:id="rId140"/>
            </p:custDataLst>
          </p:nvPr>
        </p:nvSpPr>
        <p:spPr>
          <a:xfrm>
            <a:off x="2803327" y="1698548"/>
            <a:ext cx="23102" cy="221185"/>
          </a:xfrm>
          <a:custGeom>
            <a:avLst/>
            <a:gdLst/>
            <a:ahLst/>
            <a:cxnLst/>
            <a:rect l="l" t="t" r="r" b="b"/>
            <a:pathLst>
              <a:path w="23990" h="229682">
                <a:moveTo>
                  <a:pt x="0" y="0"/>
                </a:moveTo>
                <a:lnTo>
                  <a:pt x="0" y="229553"/>
                </a:lnTo>
                <a:lnTo>
                  <a:pt x="23812" y="204787"/>
                </a:lnTo>
                <a:lnTo>
                  <a:pt x="0" y="0"/>
                </a:lnTo>
                <a:close/>
              </a:path>
            </a:pathLst>
          </a:custGeom>
          <a:solidFill>
            <a:schemeClr val="bg1">
              <a:lumMod val="50000"/>
            </a:schemeClr>
          </a:solidFill>
        </p:spPr>
      </p:sp>
      <p:sp>
        <p:nvSpPr>
          <p:cNvPr id="169" name="Shape 167"/>
          <p:cNvSpPr/>
          <p:nvPr>
            <p:custDataLst>
              <p:tags r:id="rId141"/>
            </p:custDataLst>
          </p:nvPr>
        </p:nvSpPr>
        <p:spPr>
          <a:xfrm>
            <a:off x="2723937" y="1230922"/>
            <a:ext cx="1068728" cy="378191"/>
          </a:xfrm>
          <a:custGeom>
            <a:avLst/>
            <a:gdLst/>
            <a:ahLst/>
            <a:cxnLst/>
            <a:rect l="l" t="t" r="r" b="b"/>
            <a:pathLst>
              <a:path w="1109786" h="392720">
                <a:moveTo>
                  <a:pt x="8573" y="392430"/>
                </a:moveTo>
                <a:lnTo>
                  <a:pt x="0" y="240030"/>
                </a:lnTo>
                <a:lnTo>
                  <a:pt x="1109662" y="0"/>
                </a:lnTo>
                <a:lnTo>
                  <a:pt x="8573" y="392430"/>
                </a:lnTo>
                <a:close/>
              </a:path>
            </a:pathLst>
          </a:custGeom>
          <a:solidFill>
            <a:srgbClr val="667D9C">
              <a:alpha val="50000"/>
            </a:srgbClr>
          </a:solidFill>
        </p:spPr>
      </p:sp>
      <p:sp>
        <p:nvSpPr>
          <p:cNvPr id="170" name="Shape 168"/>
          <p:cNvSpPr/>
          <p:nvPr>
            <p:custDataLst>
              <p:tags r:id="rId142"/>
            </p:custDataLst>
          </p:nvPr>
        </p:nvSpPr>
        <p:spPr>
          <a:xfrm>
            <a:off x="2632766" y="736234"/>
            <a:ext cx="99613" cy="872879"/>
          </a:xfrm>
          <a:custGeom>
            <a:avLst/>
            <a:gdLst/>
            <a:ahLst/>
            <a:cxnLst/>
            <a:rect l="l" t="t" r="r" b="b"/>
            <a:pathLst>
              <a:path w="103440" h="906413">
                <a:moveTo>
                  <a:pt x="103823" y="0"/>
                </a:moveTo>
                <a:lnTo>
                  <a:pt x="103823" y="906780"/>
                </a:lnTo>
                <a:lnTo>
                  <a:pt x="0" y="806768"/>
                </a:lnTo>
                <a:lnTo>
                  <a:pt x="103823" y="0"/>
                </a:lnTo>
                <a:close/>
              </a:path>
            </a:pathLst>
          </a:custGeom>
          <a:solidFill>
            <a:schemeClr val="accent1">
              <a:lumMod val="75000"/>
            </a:schemeClr>
          </a:solidFill>
        </p:spPr>
      </p:sp>
      <p:sp>
        <p:nvSpPr>
          <p:cNvPr id="171" name="Shape 169"/>
          <p:cNvSpPr/>
          <p:nvPr>
            <p:custDataLst>
              <p:tags r:id="rId143"/>
            </p:custDataLst>
          </p:nvPr>
        </p:nvSpPr>
        <p:spPr>
          <a:xfrm>
            <a:off x="2732379" y="736234"/>
            <a:ext cx="91171" cy="872879"/>
          </a:xfrm>
          <a:custGeom>
            <a:avLst/>
            <a:gdLst/>
            <a:ahLst/>
            <a:cxnLst/>
            <a:rect l="l" t="t" r="r" b="b"/>
            <a:pathLst>
              <a:path w="94674" h="906413">
                <a:moveTo>
                  <a:pt x="0" y="0"/>
                </a:moveTo>
                <a:lnTo>
                  <a:pt x="0" y="906780"/>
                </a:lnTo>
                <a:lnTo>
                  <a:pt x="94298" y="806768"/>
                </a:lnTo>
                <a:lnTo>
                  <a:pt x="0" y="0"/>
                </a:lnTo>
                <a:close/>
              </a:path>
            </a:pathLst>
          </a:custGeom>
          <a:solidFill>
            <a:schemeClr val="bg1">
              <a:lumMod val="50000"/>
            </a:schemeClr>
          </a:solidFill>
        </p:spPr>
      </p:sp>
      <p:sp>
        <p:nvSpPr>
          <p:cNvPr id="178" name="Text 28"/>
          <p:cNvSpPr txBox="1"/>
          <p:nvPr>
            <p:custDataLst>
              <p:tags r:id="rId144"/>
            </p:custDataLst>
          </p:nvPr>
        </p:nvSpPr>
        <p:spPr>
          <a:xfrm>
            <a:off x="555625" y="2411607"/>
            <a:ext cx="3671570" cy="2053590"/>
          </a:xfrm>
          <a:prstGeom prst="rect">
            <a:avLst/>
          </a:prstGeom>
          <a:noFill/>
        </p:spPr>
        <p:txBody>
          <a:bodyPr wrap="square" lIns="0" tIns="0" rIns="0" bIns="0" rtlCol="0" anchor="t">
            <a:noAutofit/>
          </a:bodyPr>
          <a:lstStyle/>
          <a:p>
            <a:pPr indent="0" algn="just" fontAlgn="auto">
              <a:lnSpc>
                <a:spcPct val="110000"/>
              </a:lnSpc>
              <a:buNone/>
            </a:pPr>
            <a:r>
              <a:rPr lang="en-US" altLang="zh-CN" sz="1400" dirty="0">
                <a:latin typeface="Arial" panose="020B0604020202020204" pitchFamily="34" charset="0"/>
                <a:ea typeface="微软雅黑" panose="020B0503020204020204" charset="-122"/>
                <a:cs typeface="Arial" panose="020B0604020202020204" pitchFamily="34" charset="0"/>
              </a:rPr>
              <a:t>     </a:t>
            </a:r>
            <a:r>
              <a:rPr lang="en-US" altLang="zh-CN" sz="1050" dirty="0">
                <a:latin typeface="Arial" panose="020B0604020202020204" pitchFamily="34" charset="0"/>
                <a:ea typeface="微软雅黑" panose="020B0503020204020204" charset="-122"/>
                <a:cs typeface="Arial" panose="020B0604020202020204" pitchFamily="34" charset="0"/>
              </a:rPr>
              <a:t>In summary, the supply-demand dynamics of bauxite and alumina in Shanxi are the core variables shaping the marginal structure of China's bauxite-alumina market. As the country's largest and most representative inland alumina-producing region, Shanxi plays an irreplaceable role in domestic ore security, regional demand matching, and capacity flexibility. Its production rhythm, raw material composition, and cost changes directly affect the national alumina market's balance and price trends. With a current industry pattern of "coastal reliance on imports, inland reliance on domestic ore," Shanxi leverages its local resource advantages, ongoing technical upgrades, and raw material blending optimization to demonstrate strong resilience and adaptability. Alumina enterprises with stable local ore sources have more prominent cost control and risk resistance advantages.</a:t>
            </a:r>
          </a:p>
        </p:txBody>
      </p:sp>
      <p:sp>
        <p:nvSpPr>
          <p:cNvPr id="179" name="Text 28"/>
          <p:cNvSpPr txBox="1"/>
          <p:nvPr>
            <p:custDataLst>
              <p:tags r:id="rId145"/>
            </p:custDataLst>
          </p:nvPr>
        </p:nvSpPr>
        <p:spPr>
          <a:xfrm>
            <a:off x="4989830" y="2804795"/>
            <a:ext cx="3615055" cy="2087880"/>
          </a:xfrm>
          <a:prstGeom prst="rect">
            <a:avLst/>
          </a:prstGeom>
          <a:noFill/>
        </p:spPr>
        <p:txBody>
          <a:bodyPr wrap="square" lIns="0" tIns="0" rIns="0" bIns="0" rtlCol="0" anchor="t">
            <a:noAutofit/>
          </a:bodyPr>
          <a:lstStyle/>
          <a:p>
            <a:pPr algn="just" fontAlgn="auto">
              <a:lnSpc>
                <a:spcPct val="110000"/>
              </a:lnSpc>
              <a:buClrTx/>
              <a:buSzTx/>
              <a:buFontTx/>
              <a:buNone/>
            </a:pPr>
            <a:r>
              <a:rPr lang="en-US" altLang="zh-CN" sz="1050" dirty="0">
                <a:latin typeface="微软雅黑" panose="020B0503020204020204" charset="-122"/>
                <a:ea typeface="微软雅黑" panose="020B0503020204020204" charset="-122"/>
                <a:cs typeface="微软雅黑" panose="020B0503020204020204" charset="-122"/>
              </a:rPr>
              <a:t>     </a:t>
            </a:r>
            <a:r>
              <a:rPr lang="en-US" altLang="zh-CN" sz="1050" dirty="0">
                <a:latin typeface="Arial" panose="020B0604020202020204" pitchFamily="34" charset="0"/>
                <a:ea typeface="微软雅黑" panose="020B0503020204020204" charset="-122"/>
                <a:cs typeface="Arial" panose="020B0604020202020204" pitchFamily="34" charset="0"/>
              </a:rPr>
              <a:t> Meanwhile, the inherent disadvantages of Shanxi's inland location — long distances and high logistics costs for imported ore — remain prominent and serve as a key bottleneck constraining industry efficiency gains. While enterprises continue to optimize logistics and raw material structures through railway rate reductions, multimodal transport, and ore blending, the long-term solution requires coordinated efforts in port collaboration, transport corridor development, and capacity planning to systematically lower the comprehensive cost of importing ore into Shanxi. This will further strengthen the competitive edge of the inland alumina industry and support the stable, efficient operation of the national aluminum industry chain and supply chain.</a:t>
            </a:r>
          </a:p>
          <a:p>
            <a:pPr indent="0" algn="just" fontAlgn="auto">
              <a:lnSpc>
                <a:spcPct val="150000"/>
              </a:lnSpc>
              <a:buNone/>
            </a:pPr>
            <a:endParaRPr lang="en-US" altLang="zh-CN" sz="1000" dirty="0">
              <a:latin typeface="微软雅黑" panose="020B0503020204020204" charset="-122"/>
              <a:ea typeface="微软雅黑" panose="020B0503020204020204" charset="-122"/>
              <a:cs typeface="微软雅黑" panose="020B0503020204020204" charset="-122"/>
            </a:endParaRPr>
          </a:p>
          <a:p>
            <a:pPr indent="0" algn="just" fontAlgn="auto">
              <a:lnSpc>
                <a:spcPct val="150000"/>
              </a:lnSpc>
              <a:buNone/>
            </a:pPr>
            <a:endParaRPr lang="en-US" altLang="zh-CN" sz="1000" dirty="0">
              <a:latin typeface="微软雅黑" panose="020B0503020204020204" charset="-122"/>
              <a:ea typeface="微软雅黑" panose="020B0503020204020204" charset="-122"/>
              <a:cs typeface="微软雅黑" panose="020B0503020204020204" charset="-122"/>
            </a:endParaRPr>
          </a:p>
        </p:txBody>
      </p:sp>
      <p:sp>
        <p:nvSpPr>
          <p:cNvPr id="182" name="Shape 122"/>
          <p:cNvSpPr/>
          <p:nvPr>
            <p:custDataLst>
              <p:tags r:id="rId146"/>
            </p:custDataLst>
          </p:nvPr>
        </p:nvSpPr>
        <p:spPr>
          <a:xfrm>
            <a:off x="5741670" y="1888490"/>
            <a:ext cx="666115" cy="356235"/>
          </a:xfrm>
          <a:custGeom>
            <a:avLst/>
            <a:gdLst/>
            <a:ahLst/>
            <a:cxnLst/>
            <a:rect l="l" t="t" r="r" b="b"/>
            <a:pathLst>
              <a:path w="134249" h="99855">
                <a:moveTo>
                  <a:pt x="36195" y="0"/>
                </a:moveTo>
                <a:cubicBezTo>
                  <a:pt x="40957" y="4763"/>
                  <a:pt x="49530" y="4763"/>
                  <a:pt x="50483" y="13335"/>
                </a:cubicBezTo>
                <a:cubicBezTo>
                  <a:pt x="57150" y="9525"/>
                  <a:pt x="59055" y="14288"/>
                  <a:pt x="60960" y="14288"/>
                </a:cubicBezTo>
                <a:cubicBezTo>
                  <a:pt x="61912" y="16193"/>
                  <a:pt x="65723" y="14288"/>
                  <a:pt x="66675" y="14288"/>
                </a:cubicBezTo>
                <a:cubicBezTo>
                  <a:pt x="66675" y="16193"/>
                  <a:pt x="66675" y="20955"/>
                  <a:pt x="70485" y="18098"/>
                </a:cubicBezTo>
                <a:cubicBezTo>
                  <a:pt x="75248" y="13335"/>
                  <a:pt x="73343" y="20955"/>
                  <a:pt x="79058" y="24765"/>
                </a:cubicBezTo>
                <a:cubicBezTo>
                  <a:pt x="80010" y="25718"/>
                  <a:pt x="84773" y="22860"/>
                  <a:pt x="88583" y="24765"/>
                </a:cubicBezTo>
                <a:cubicBezTo>
                  <a:pt x="90488" y="25718"/>
                  <a:pt x="95250" y="34290"/>
                  <a:pt x="106680" y="31432"/>
                </a:cubicBezTo>
                <a:cubicBezTo>
                  <a:pt x="106680" y="34290"/>
                  <a:pt x="106680" y="36195"/>
                  <a:pt x="106680" y="39052"/>
                </a:cubicBezTo>
                <a:cubicBezTo>
                  <a:pt x="107633" y="40957"/>
                  <a:pt x="113348" y="38100"/>
                  <a:pt x="116205" y="39052"/>
                </a:cubicBezTo>
                <a:cubicBezTo>
                  <a:pt x="116205" y="40957"/>
                  <a:pt x="114300" y="45720"/>
                  <a:pt x="116205" y="45720"/>
                </a:cubicBezTo>
                <a:cubicBezTo>
                  <a:pt x="119062" y="49530"/>
                  <a:pt x="127635" y="52388"/>
                  <a:pt x="134302" y="59055"/>
                </a:cubicBezTo>
                <a:cubicBezTo>
                  <a:pt x="134302" y="60960"/>
                  <a:pt x="132398" y="66675"/>
                  <a:pt x="131445" y="66675"/>
                </a:cubicBezTo>
                <a:cubicBezTo>
                  <a:pt x="127635" y="68580"/>
                  <a:pt x="124777" y="63818"/>
                  <a:pt x="124777" y="63818"/>
                </a:cubicBezTo>
                <a:cubicBezTo>
                  <a:pt x="119062" y="66675"/>
                  <a:pt x="116205" y="72390"/>
                  <a:pt x="109537" y="73343"/>
                </a:cubicBezTo>
                <a:cubicBezTo>
                  <a:pt x="106680" y="73343"/>
                  <a:pt x="106680" y="77152"/>
                  <a:pt x="106680" y="80010"/>
                </a:cubicBezTo>
                <a:cubicBezTo>
                  <a:pt x="101918" y="78105"/>
                  <a:pt x="100013" y="81915"/>
                  <a:pt x="100013" y="84773"/>
                </a:cubicBezTo>
                <a:cubicBezTo>
                  <a:pt x="90488" y="86678"/>
                  <a:pt x="88583" y="78105"/>
                  <a:pt x="81915" y="84773"/>
                </a:cubicBezTo>
                <a:cubicBezTo>
                  <a:pt x="79058" y="86678"/>
                  <a:pt x="80010" y="88583"/>
                  <a:pt x="81915" y="88583"/>
                </a:cubicBezTo>
                <a:cubicBezTo>
                  <a:pt x="80010" y="100013"/>
                  <a:pt x="70485" y="80010"/>
                  <a:pt x="70485" y="91440"/>
                </a:cubicBezTo>
                <a:cubicBezTo>
                  <a:pt x="66675" y="91440"/>
                  <a:pt x="66675" y="88583"/>
                  <a:pt x="66675" y="84773"/>
                </a:cubicBezTo>
                <a:cubicBezTo>
                  <a:pt x="60960" y="91440"/>
                  <a:pt x="57150" y="83820"/>
                  <a:pt x="49530" y="84773"/>
                </a:cubicBezTo>
                <a:cubicBezTo>
                  <a:pt x="49530" y="80010"/>
                  <a:pt x="45720" y="80010"/>
                  <a:pt x="42863" y="80010"/>
                </a:cubicBezTo>
                <a:cubicBezTo>
                  <a:pt x="42863" y="75248"/>
                  <a:pt x="50483" y="78105"/>
                  <a:pt x="50483" y="73343"/>
                </a:cubicBezTo>
                <a:cubicBezTo>
                  <a:pt x="52388" y="66675"/>
                  <a:pt x="40957" y="72390"/>
                  <a:pt x="36195" y="70485"/>
                </a:cubicBezTo>
                <a:cubicBezTo>
                  <a:pt x="34290" y="61912"/>
                  <a:pt x="40957" y="65723"/>
                  <a:pt x="45720" y="63818"/>
                </a:cubicBezTo>
                <a:cubicBezTo>
                  <a:pt x="45720" y="63818"/>
                  <a:pt x="50483" y="59055"/>
                  <a:pt x="50483" y="59055"/>
                </a:cubicBezTo>
                <a:cubicBezTo>
                  <a:pt x="54293" y="57150"/>
                  <a:pt x="55245" y="61912"/>
                  <a:pt x="60960" y="60960"/>
                </a:cubicBezTo>
                <a:cubicBezTo>
                  <a:pt x="60960" y="55245"/>
                  <a:pt x="57150" y="55245"/>
                  <a:pt x="57150" y="52388"/>
                </a:cubicBezTo>
                <a:cubicBezTo>
                  <a:pt x="54293" y="54293"/>
                  <a:pt x="36195" y="52388"/>
                  <a:pt x="29527" y="59055"/>
                </a:cubicBezTo>
                <a:cubicBezTo>
                  <a:pt x="24765" y="63818"/>
                  <a:pt x="29527" y="57150"/>
                  <a:pt x="20955" y="55245"/>
                </a:cubicBezTo>
                <a:cubicBezTo>
                  <a:pt x="11430" y="52388"/>
                  <a:pt x="4763" y="57150"/>
                  <a:pt x="14288" y="49530"/>
                </a:cubicBezTo>
                <a:cubicBezTo>
                  <a:pt x="14288" y="42863"/>
                  <a:pt x="4763" y="47625"/>
                  <a:pt x="2857" y="42863"/>
                </a:cubicBezTo>
                <a:cubicBezTo>
                  <a:pt x="6667" y="36195"/>
                  <a:pt x="13335" y="27622"/>
                  <a:pt x="0" y="34290"/>
                </a:cubicBezTo>
                <a:cubicBezTo>
                  <a:pt x="0" y="29527"/>
                  <a:pt x="2857" y="27622"/>
                  <a:pt x="8573" y="27622"/>
                </a:cubicBezTo>
                <a:cubicBezTo>
                  <a:pt x="11430" y="25718"/>
                  <a:pt x="11430" y="20955"/>
                  <a:pt x="14288" y="20955"/>
                </a:cubicBezTo>
                <a:cubicBezTo>
                  <a:pt x="20003" y="20955"/>
                  <a:pt x="14288" y="14288"/>
                  <a:pt x="18098" y="13335"/>
                </a:cubicBezTo>
                <a:cubicBezTo>
                  <a:pt x="18098" y="11430"/>
                  <a:pt x="22860" y="13335"/>
                  <a:pt x="24765" y="13335"/>
                </a:cubicBezTo>
                <a:cubicBezTo>
                  <a:pt x="27622" y="11430"/>
                  <a:pt x="26670" y="6667"/>
                  <a:pt x="29527" y="6667"/>
                </a:cubicBezTo>
                <a:cubicBezTo>
                  <a:pt x="31432" y="2857"/>
                  <a:pt x="36195" y="4763"/>
                  <a:pt x="36195" y="0"/>
                </a:cubicBezTo>
                <a:close/>
              </a:path>
            </a:pathLst>
          </a:custGeom>
          <a:solidFill>
            <a:srgbClr val="D9D9D9"/>
          </a:solidFill>
        </p:spPr>
      </p:sp>
      <p:sp>
        <p:nvSpPr>
          <p:cNvPr id="184" name="Shape 114"/>
          <p:cNvSpPr/>
          <p:nvPr>
            <p:custDataLst>
              <p:tags r:id="rId147"/>
            </p:custDataLst>
          </p:nvPr>
        </p:nvSpPr>
        <p:spPr>
          <a:xfrm>
            <a:off x="2419350" y="2098040"/>
            <a:ext cx="568325" cy="332740"/>
          </a:xfrm>
          <a:custGeom>
            <a:avLst/>
            <a:gdLst/>
            <a:ahLst/>
            <a:cxnLst/>
            <a:rect l="l" t="t" r="r" b="b"/>
            <a:pathLst>
              <a:path w="99854" h="152003">
                <a:moveTo>
                  <a:pt x="26670" y="15240"/>
                </a:moveTo>
                <a:cubicBezTo>
                  <a:pt x="29527" y="21908"/>
                  <a:pt x="42863" y="11430"/>
                  <a:pt x="49530" y="11430"/>
                </a:cubicBezTo>
                <a:cubicBezTo>
                  <a:pt x="53340" y="16193"/>
                  <a:pt x="53340" y="22860"/>
                  <a:pt x="51435" y="31432"/>
                </a:cubicBezTo>
                <a:cubicBezTo>
                  <a:pt x="44768" y="31432"/>
                  <a:pt x="38100" y="34290"/>
                  <a:pt x="36195" y="40005"/>
                </a:cubicBezTo>
                <a:cubicBezTo>
                  <a:pt x="40005" y="46673"/>
                  <a:pt x="46673" y="49530"/>
                  <a:pt x="55245" y="49530"/>
                </a:cubicBezTo>
                <a:cubicBezTo>
                  <a:pt x="55245" y="60960"/>
                  <a:pt x="68580" y="58103"/>
                  <a:pt x="64770" y="71438"/>
                </a:cubicBezTo>
                <a:cubicBezTo>
                  <a:pt x="64770" y="74295"/>
                  <a:pt x="71438" y="72390"/>
                  <a:pt x="71438" y="78105"/>
                </a:cubicBezTo>
                <a:cubicBezTo>
                  <a:pt x="71438" y="82867"/>
                  <a:pt x="81915" y="79058"/>
                  <a:pt x="82867" y="82867"/>
                </a:cubicBezTo>
                <a:cubicBezTo>
                  <a:pt x="81915" y="87630"/>
                  <a:pt x="78105" y="90488"/>
                  <a:pt x="76200" y="96202"/>
                </a:cubicBezTo>
                <a:cubicBezTo>
                  <a:pt x="84773" y="94298"/>
                  <a:pt x="91440" y="94298"/>
                  <a:pt x="96202" y="99060"/>
                </a:cubicBezTo>
                <a:cubicBezTo>
                  <a:pt x="91440" y="102870"/>
                  <a:pt x="100013" y="112395"/>
                  <a:pt x="96202" y="117157"/>
                </a:cubicBezTo>
                <a:cubicBezTo>
                  <a:pt x="95250" y="117157"/>
                  <a:pt x="89535" y="115253"/>
                  <a:pt x="89535" y="117157"/>
                </a:cubicBezTo>
                <a:cubicBezTo>
                  <a:pt x="88583" y="120967"/>
                  <a:pt x="93345" y="119062"/>
                  <a:pt x="96202" y="120967"/>
                </a:cubicBezTo>
                <a:cubicBezTo>
                  <a:pt x="93345" y="123825"/>
                  <a:pt x="88583" y="123825"/>
                  <a:pt x="89535" y="128588"/>
                </a:cubicBezTo>
                <a:cubicBezTo>
                  <a:pt x="84773" y="130493"/>
                  <a:pt x="84773" y="135255"/>
                  <a:pt x="80010" y="135255"/>
                </a:cubicBezTo>
                <a:cubicBezTo>
                  <a:pt x="69533" y="134302"/>
                  <a:pt x="62865" y="130493"/>
                  <a:pt x="49530" y="132398"/>
                </a:cubicBezTo>
                <a:cubicBezTo>
                  <a:pt x="42863" y="139065"/>
                  <a:pt x="46673" y="139065"/>
                  <a:pt x="36195" y="135255"/>
                </a:cubicBezTo>
                <a:cubicBezTo>
                  <a:pt x="33337" y="141923"/>
                  <a:pt x="15240" y="152400"/>
                  <a:pt x="15240" y="135255"/>
                </a:cubicBezTo>
                <a:cubicBezTo>
                  <a:pt x="18098" y="137160"/>
                  <a:pt x="20003" y="132398"/>
                  <a:pt x="21908" y="132398"/>
                </a:cubicBezTo>
                <a:cubicBezTo>
                  <a:pt x="22860" y="132398"/>
                  <a:pt x="24765" y="135255"/>
                  <a:pt x="24765" y="135255"/>
                </a:cubicBezTo>
                <a:cubicBezTo>
                  <a:pt x="28575" y="134302"/>
                  <a:pt x="24765" y="130493"/>
                  <a:pt x="26670" y="128588"/>
                </a:cubicBezTo>
                <a:cubicBezTo>
                  <a:pt x="31432" y="125730"/>
                  <a:pt x="38100" y="128588"/>
                  <a:pt x="46673" y="125730"/>
                </a:cubicBezTo>
                <a:cubicBezTo>
                  <a:pt x="42863" y="110490"/>
                  <a:pt x="29527" y="121920"/>
                  <a:pt x="21908" y="117157"/>
                </a:cubicBezTo>
                <a:cubicBezTo>
                  <a:pt x="21908" y="110490"/>
                  <a:pt x="21908" y="103823"/>
                  <a:pt x="21908" y="99060"/>
                </a:cubicBezTo>
                <a:cubicBezTo>
                  <a:pt x="26670" y="99060"/>
                  <a:pt x="33337" y="96202"/>
                  <a:pt x="26670" y="96202"/>
                </a:cubicBezTo>
                <a:cubicBezTo>
                  <a:pt x="29527" y="85725"/>
                  <a:pt x="35243" y="99060"/>
                  <a:pt x="40005" y="96202"/>
                </a:cubicBezTo>
                <a:cubicBezTo>
                  <a:pt x="46673" y="96202"/>
                  <a:pt x="35243" y="82867"/>
                  <a:pt x="42863" y="78105"/>
                </a:cubicBezTo>
                <a:cubicBezTo>
                  <a:pt x="41910" y="71438"/>
                  <a:pt x="31432" y="74295"/>
                  <a:pt x="33337" y="64770"/>
                </a:cubicBezTo>
                <a:cubicBezTo>
                  <a:pt x="31432" y="67627"/>
                  <a:pt x="26670" y="67627"/>
                  <a:pt x="21908" y="67627"/>
                </a:cubicBezTo>
                <a:cubicBezTo>
                  <a:pt x="21908" y="62865"/>
                  <a:pt x="21908" y="58103"/>
                  <a:pt x="21908" y="53340"/>
                </a:cubicBezTo>
                <a:cubicBezTo>
                  <a:pt x="21908" y="46673"/>
                  <a:pt x="9525" y="51435"/>
                  <a:pt x="8573" y="46673"/>
                </a:cubicBezTo>
                <a:cubicBezTo>
                  <a:pt x="15240" y="34290"/>
                  <a:pt x="13335" y="16193"/>
                  <a:pt x="0" y="15240"/>
                </a:cubicBezTo>
                <a:cubicBezTo>
                  <a:pt x="4763" y="9525"/>
                  <a:pt x="13335" y="8573"/>
                  <a:pt x="15240" y="0"/>
                </a:cubicBezTo>
                <a:cubicBezTo>
                  <a:pt x="24765" y="0"/>
                  <a:pt x="33337" y="0"/>
                  <a:pt x="42863" y="0"/>
                </a:cubicBezTo>
                <a:cubicBezTo>
                  <a:pt x="36195" y="4763"/>
                  <a:pt x="31432" y="9525"/>
                  <a:pt x="26670" y="15240"/>
                </a:cubicBezTo>
                <a:close/>
              </a:path>
            </a:pathLst>
          </a:custGeom>
          <a:solidFill>
            <a:srgbClr val="D9D9D9"/>
          </a:solidFill>
        </p:spPr>
      </p:sp>
      <p:sp>
        <p:nvSpPr>
          <p:cNvPr id="186" name="文本框 185"/>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4</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187" name="Text 5"/>
          <p:cNvSpPr txBox="1"/>
          <p:nvPr/>
        </p:nvSpPr>
        <p:spPr>
          <a:xfrm>
            <a:off x="1257935" y="203835"/>
            <a:ext cx="7313930" cy="276860"/>
          </a:xfrm>
          <a:prstGeom prst="rect">
            <a:avLst/>
          </a:prstGeom>
          <a:noFill/>
        </p:spPr>
        <p:txBody>
          <a:bodyPr wrap="square" lIns="939" tIns="489" rIns="939" bIns="489" rtlCol="0" anchor="t">
            <a:spAutoFit/>
          </a:bodyPr>
          <a:lstStyle/>
          <a:p>
            <a:pPr marL="0" indent="0" algn="l">
              <a:buNone/>
            </a:pPr>
            <a:r>
              <a:rPr lang="en-US" altLang="zh-CN" dirty="0">
                <a:latin typeface="微软雅黑" panose="020B0503020204020204" charset="-122"/>
                <a:ea typeface="微软雅黑" panose="020B0503020204020204" charset="-122"/>
                <a:cs typeface="SourceHanSansSC-Medium" panose="020B0600000000000000" charset="-122"/>
                <a:sym typeface="+mn-ea"/>
              </a:rPr>
              <a:t>Complex construction procedures and long production lead times</a:t>
            </a:r>
            <a:endParaRPr lang="zh-CN" altLang="en-US" sz="1800" dirty="0">
              <a:solidFill>
                <a:schemeClr val="tx1"/>
              </a:solidFill>
              <a:latin typeface="微软雅黑" panose="020B0503020204020204" charset="-122"/>
              <a:ea typeface="微软雅黑" panose="020B0503020204020204" charset="-122"/>
              <a:cs typeface="SourceHanSansSC-Medium" panose="020B0600000000000000"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hape 5"/>
          <p:cNvSpPr/>
          <p:nvPr/>
        </p:nvSpPr>
        <p:spPr>
          <a:xfrm>
            <a:off x="1075392" y="502840"/>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a:solidFill>
            <a:schemeClr val="accent1"/>
          </a:solidFill>
        </p:spPr>
      </p:sp>
      <p:sp>
        <p:nvSpPr>
          <p:cNvPr id="21" name="Shape 19"/>
          <p:cNvSpPr/>
          <p:nvPr/>
        </p:nvSpPr>
        <p:spPr>
          <a:xfrm>
            <a:off x="6752595" y="2820030"/>
            <a:ext cx="708367" cy="1177245"/>
          </a:xfrm>
          <a:custGeom>
            <a:avLst/>
            <a:gdLst/>
            <a:ahLst/>
            <a:cxnLst/>
            <a:rect l="l" t="t" r="r" b="b"/>
            <a:pathLst>
              <a:path w="708367" h="1177245">
                <a:moveTo>
                  <a:pt x="0" y="0"/>
                </a:moveTo>
                <a:lnTo>
                  <a:pt x="708367" y="0"/>
                </a:lnTo>
                <a:lnTo>
                  <a:pt x="708367" y="1177245"/>
                </a:lnTo>
                <a:lnTo>
                  <a:pt x="0" y="1177245"/>
                </a:lnTo>
                <a:close/>
              </a:path>
            </a:pathLst>
          </a:custGeom>
          <a:noFill/>
        </p:spPr>
      </p:sp>
      <p:sp>
        <p:nvSpPr>
          <p:cNvPr id="23" name="Shape 21"/>
          <p:cNvSpPr/>
          <p:nvPr/>
        </p:nvSpPr>
        <p:spPr>
          <a:xfrm>
            <a:off x="1636758" y="3599770"/>
            <a:ext cx="6727372" cy="0"/>
          </a:xfrm>
          <a:custGeom>
            <a:avLst/>
            <a:gdLst/>
            <a:ahLst/>
            <a:cxnLst/>
            <a:rect l="l" t="t" r="r" b="b"/>
            <a:pathLst>
              <a:path w="6727372">
                <a:moveTo>
                  <a:pt x="0" y="0"/>
                </a:moveTo>
                <a:lnTo>
                  <a:pt x="6727372" y="0"/>
                </a:lnTo>
              </a:path>
            </a:pathLst>
          </a:custGeom>
          <a:noFill/>
          <a:ln w="28575" cmpd="thickThin">
            <a:solidFill>
              <a:schemeClr val="accent1">
                <a:shade val="50000"/>
              </a:schemeClr>
            </a:solidFill>
            <a:prstDash val="solid"/>
            <a:headEnd type="none"/>
            <a:tailEnd type="none"/>
          </a:ln>
        </p:spPr>
      </p:sp>
      <p:sp>
        <p:nvSpPr>
          <p:cNvPr id="28" name="Shape 26"/>
          <p:cNvSpPr/>
          <p:nvPr/>
        </p:nvSpPr>
        <p:spPr>
          <a:xfrm>
            <a:off x="2534545" y="4302579"/>
            <a:ext cx="1663451" cy="300082"/>
          </a:xfrm>
          <a:custGeom>
            <a:avLst/>
            <a:gdLst/>
            <a:ahLst/>
            <a:cxnLst/>
            <a:rect l="l" t="t" r="r" b="b"/>
            <a:pathLst>
              <a:path w="1663451" h="300082">
                <a:moveTo>
                  <a:pt x="0" y="0"/>
                </a:moveTo>
                <a:lnTo>
                  <a:pt x="1663451" y="0"/>
                </a:lnTo>
                <a:lnTo>
                  <a:pt x="1663451" y="300082"/>
                </a:lnTo>
                <a:lnTo>
                  <a:pt x="0" y="300082"/>
                </a:lnTo>
                <a:close/>
              </a:path>
            </a:pathLst>
          </a:custGeom>
          <a:noFill/>
        </p:spPr>
      </p:sp>
      <p:sp>
        <p:nvSpPr>
          <p:cNvPr id="29" name="Text 27"/>
          <p:cNvSpPr txBox="1"/>
          <p:nvPr/>
        </p:nvSpPr>
        <p:spPr>
          <a:xfrm>
            <a:off x="2918460" y="4302760"/>
            <a:ext cx="1654175" cy="230505"/>
          </a:xfrm>
          <a:prstGeom prst="rect">
            <a:avLst/>
          </a:prstGeom>
          <a:noFill/>
        </p:spPr>
        <p:txBody>
          <a:bodyPr wrap="square" lIns="939" tIns="489" rIns="939" bIns="489" rtlCol="0" anchor="t">
            <a:spAutoFit/>
          </a:bodyPr>
          <a:lstStyle/>
          <a:p>
            <a:pPr marL="0" indent="0" algn="l">
              <a:buNone/>
            </a:pP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Speaker</a:t>
            </a:r>
            <a:r>
              <a:rPr lang="zh-CN" altLang="en-US" sz="1500" dirty="0">
                <a:solidFill>
                  <a:schemeClr val="accent1"/>
                </a:solidFill>
                <a:latin typeface="Arial" panose="020B0604020202020204" pitchFamily="34" charset="0"/>
                <a:ea typeface="SourceHanSansSC-Medium" panose="020B0600000000000000" charset="-122"/>
                <a:cs typeface="Arial" panose="020B0604020202020204" pitchFamily="34" charset="0"/>
              </a:rPr>
              <a:t>：</a:t>
            </a: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Liu Dan</a:t>
            </a:r>
          </a:p>
        </p:txBody>
      </p:sp>
      <p:sp>
        <p:nvSpPr>
          <p:cNvPr id="30" name="Shape 28"/>
          <p:cNvSpPr/>
          <p:nvPr/>
        </p:nvSpPr>
        <p:spPr>
          <a:xfrm>
            <a:off x="4614863" y="4302579"/>
            <a:ext cx="1988887" cy="300082"/>
          </a:xfrm>
          <a:custGeom>
            <a:avLst/>
            <a:gdLst/>
            <a:ahLst/>
            <a:cxnLst/>
            <a:rect l="l" t="t" r="r" b="b"/>
            <a:pathLst>
              <a:path w="1988887" h="300082">
                <a:moveTo>
                  <a:pt x="0" y="0"/>
                </a:moveTo>
                <a:lnTo>
                  <a:pt x="1988888" y="0"/>
                </a:lnTo>
                <a:lnTo>
                  <a:pt x="1988888" y="300082"/>
                </a:lnTo>
                <a:lnTo>
                  <a:pt x="0" y="300082"/>
                </a:lnTo>
                <a:close/>
              </a:path>
            </a:pathLst>
          </a:custGeom>
          <a:noFill/>
        </p:spPr>
      </p:sp>
      <p:sp>
        <p:nvSpPr>
          <p:cNvPr id="31" name="Text 29"/>
          <p:cNvSpPr txBox="1"/>
          <p:nvPr/>
        </p:nvSpPr>
        <p:spPr>
          <a:xfrm>
            <a:off x="4985703" y="4302579"/>
            <a:ext cx="1988887" cy="230505"/>
          </a:xfrm>
          <a:prstGeom prst="rect">
            <a:avLst/>
          </a:prstGeom>
          <a:noFill/>
        </p:spPr>
        <p:txBody>
          <a:bodyPr wrap="square" lIns="939" tIns="489" rIns="939" bIns="489" rtlCol="0" anchor="t">
            <a:spAutoFit/>
          </a:bodyPr>
          <a:lstStyle/>
          <a:p>
            <a:pPr marL="0" indent="0" algn="l">
              <a:buNone/>
            </a:pP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Date: </a:t>
            </a:r>
            <a:r>
              <a:rPr lang="zh-CN" altLang="en-US" sz="1500" dirty="0">
                <a:solidFill>
                  <a:schemeClr val="accent1"/>
                </a:solidFill>
                <a:latin typeface="Arial" panose="020B0604020202020204" pitchFamily="34" charset="0"/>
                <a:ea typeface="SourceHanSansSC-Medium" panose="020B0600000000000000" charset="-122"/>
                <a:cs typeface="Arial" panose="020B0604020202020204" pitchFamily="34" charset="0"/>
              </a:rPr>
              <a:t>202</a:t>
            </a:r>
            <a:r>
              <a:rPr lang="en-US" altLang="zh-CN" sz="1500" dirty="0">
                <a:solidFill>
                  <a:schemeClr val="accent1"/>
                </a:solidFill>
                <a:latin typeface="Arial" panose="020B0604020202020204" pitchFamily="34" charset="0"/>
                <a:ea typeface="SourceHanSansSC-Medium" panose="020B0600000000000000" charset="-122"/>
                <a:cs typeface="Arial" panose="020B0604020202020204" pitchFamily="34" charset="0"/>
              </a:rPr>
              <a:t>6.5</a:t>
            </a:r>
          </a:p>
        </p:txBody>
      </p:sp>
      <p:sp>
        <p:nvSpPr>
          <p:cNvPr id="3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3"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sp>
        <p:nvSpPr>
          <p:cNvPr id="34" name="Shape 32"/>
          <p:cNvSpPr/>
          <p:nvPr/>
        </p:nvSpPr>
        <p:spPr>
          <a:xfrm>
            <a:off x="163430" y="428564"/>
            <a:ext cx="1055153" cy="415499"/>
          </a:xfrm>
          <a:custGeom>
            <a:avLst/>
            <a:gdLst/>
            <a:ahLst/>
            <a:cxnLst/>
            <a:rect l="l" t="t" r="r" b="b"/>
            <a:pathLst>
              <a:path w="1055153" h="415499">
                <a:moveTo>
                  <a:pt x="0" y="0"/>
                </a:moveTo>
                <a:lnTo>
                  <a:pt x="1055153" y="0"/>
                </a:lnTo>
                <a:lnTo>
                  <a:pt x="1055153" y="415499"/>
                </a:lnTo>
                <a:lnTo>
                  <a:pt x="0" y="415499"/>
                </a:lnTo>
                <a:close/>
              </a:path>
            </a:pathLst>
          </a:custGeom>
          <a:noFill/>
        </p:spPr>
      </p:sp>
      <p:sp>
        <p:nvSpPr>
          <p:cNvPr id="36" name="Shape 34"/>
          <p:cNvSpPr/>
          <p:nvPr/>
        </p:nvSpPr>
        <p:spPr>
          <a:xfrm>
            <a:off x="417586" y="1442117"/>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7" name="Shape 35"/>
          <p:cNvSpPr/>
          <p:nvPr/>
        </p:nvSpPr>
        <p:spPr>
          <a:xfrm>
            <a:off x="437231" y="1461763"/>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38" name="Shape 36"/>
          <p:cNvSpPr/>
          <p:nvPr/>
        </p:nvSpPr>
        <p:spPr>
          <a:xfrm>
            <a:off x="1042959" y="918845"/>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9" name="Shape 37"/>
          <p:cNvSpPr/>
          <p:nvPr/>
        </p:nvSpPr>
        <p:spPr>
          <a:xfrm>
            <a:off x="1083207" y="959093"/>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pic>
        <p:nvPicPr>
          <p:cNvPr id="40" name="Image 0" descr="//img.tukuppt.com/aippt_tpl_uploads/25/07/04/6867994de06e9.png"/>
          <p:cNvPicPr>
            <a:picLocks noChangeAspect="1"/>
          </p:cNvPicPr>
          <p:nvPr/>
        </p:nvPicPr>
        <p:blipFill>
          <a:blip r:embed="rId8"/>
          <a:srcRect/>
          <a:stretch>
            <a:fillRect/>
          </a:stretch>
        </p:blipFill>
        <p:spPr>
          <a:xfrm>
            <a:off x="4245428" y="-554188"/>
            <a:ext cx="457200" cy="457200"/>
          </a:xfrm>
          <a:prstGeom prst="rect">
            <a:avLst/>
          </a:prstGeom>
        </p:spPr>
      </p:pic>
      <p:pic>
        <p:nvPicPr>
          <p:cNvPr id="41" name="图片 40" descr="2222"/>
          <p:cNvPicPr>
            <a:picLocks noChangeAspect="1"/>
          </p:cNvPicPr>
          <p:nvPr/>
        </p:nvPicPr>
        <p:blipFill>
          <a:blip r:embed="rId9"/>
          <a:stretch>
            <a:fillRect/>
          </a:stretch>
        </p:blipFill>
        <p:spPr>
          <a:xfrm>
            <a:off x="318770" y="288290"/>
            <a:ext cx="652145" cy="652145"/>
          </a:xfrm>
          <a:prstGeom prst="rect">
            <a:avLst/>
          </a:prstGeom>
        </p:spPr>
      </p:pic>
      <p:grpSp>
        <p:nvGrpSpPr>
          <p:cNvPr id="51" name="组合 50"/>
          <p:cNvGrpSpPr/>
          <p:nvPr>
            <p:custDataLst>
              <p:tags r:id="rId1"/>
            </p:custDataLst>
          </p:nvPr>
        </p:nvGrpSpPr>
        <p:grpSpPr>
          <a:xfrm>
            <a:off x="1407795" y="1528445"/>
            <a:ext cx="6920865" cy="1978006"/>
            <a:chOff x="2717346" y="1121228"/>
            <a:chExt cx="2307772" cy="2307772"/>
          </a:xfrm>
        </p:grpSpPr>
        <p:sp>
          <p:nvSpPr>
            <p:cNvPr id="52" name="椭圆 51"/>
            <p:cNvSpPr/>
            <p:nvPr>
              <p:custDataLst>
                <p:tags r:id="rId2"/>
              </p:custDataLst>
            </p:nvPr>
          </p:nvSpPr>
          <p:spPr>
            <a:xfrm>
              <a:off x="2717346" y="1121228"/>
              <a:ext cx="2307772" cy="2307772"/>
            </a:xfrm>
            <a:prstGeom prst="ellipse">
              <a:avLst/>
            </a:prstGeom>
            <a:gradFill>
              <a:gsLst>
                <a:gs pos="0">
                  <a:schemeClr val="bg1"/>
                </a:gs>
                <a:gs pos="100000">
                  <a:schemeClr val="bg1">
                    <a:lumMod val="85000"/>
                  </a:schemeClr>
                </a:gs>
              </a:gsLst>
              <a:lin ang="5400000" scaled="1"/>
            </a:gradFill>
            <a:ln>
              <a:noFill/>
            </a:ln>
            <a:effectLst>
              <a:outerShdw blurRad="762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3" name="椭圆 52"/>
            <p:cNvSpPr/>
            <p:nvPr>
              <p:custDataLst>
                <p:tags r:id="rId3"/>
              </p:custDataLst>
            </p:nvPr>
          </p:nvSpPr>
          <p:spPr>
            <a:xfrm>
              <a:off x="2796060" y="1199748"/>
              <a:ext cx="2024264" cy="2041518"/>
            </a:xfrm>
            <a:prstGeom prst="ellipse">
              <a:avLst/>
            </a:prstGeom>
            <a:gradFill>
              <a:gsLst>
                <a:gs pos="0">
                  <a:schemeClr val="bg1"/>
                </a:gs>
                <a:gs pos="100000">
                  <a:schemeClr val="bg1">
                    <a:lumMod val="85000"/>
                  </a:schemeClr>
                </a:gs>
              </a:gsLst>
              <a:lin ang="14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4" name="椭圆 53"/>
            <p:cNvSpPr/>
            <p:nvPr>
              <p:custDataLst>
                <p:tags r:id="rId4"/>
              </p:custDataLst>
            </p:nvPr>
          </p:nvSpPr>
          <p:spPr>
            <a:xfrm>
              <a:off x="3099791" y="1503673"/>
              <a:ext cx="1542882" cy="1542882"/>
            </a:xfrm>
            <a:prstGeom prst="ellipse">
              <a:avLst/>
            </a:prstGeom>
            <a:solidFill>
              <a:schemeClr val="accent1">
                <a:lumMod val="75000"/>
              </a:schemeClr>
            </a:solidFill>
            <a:ln>
              <a:noFill/>
            </a:ln>
            <a:effectLst>
              <a:innerShdw blurRad="635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a:p>
          </p:txBody>
        </p:sp>
        <p:sp>
          <p:nvSpPr>
            <p:cNvPr id="55" name="文本框 54"/>
            <p:cNvSpPr txBox="1"/>
            <p:nvPr>
              <p:custDataLst>
                <p:tags r:id="rId5"/>
              </p:custDataLst>
            </p:nvPr>
          </p:nvSpPr>
          <p:spPr>
            <a:xfrm>
              <a:off x="3271897" y="1969518"/>
              <a:ext cx="1286966" cy="502306"/>
            </a:xfrm>
            <a:prstGeom prst="rect">
              <a:avLst/>
            </a:prstGeom>
            <a:noFill/>
          </p:spPr>
          <p:txBody>
            <a:bodyPr wrap="square" lIns="0" tIns="0" rIns="0" bIns="0" rtlCol="0">
              <a:spAutoFit/>
            </a:bodyPr>
            <a:lstStyle/>
            <a:p>
              <a:r>
                <a:rPr lang="en-US" altLang="zh-CN" sz="28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Thanks for Listening</a:t>
              </a:r>
            </a:p>
          </p:txBody>
        </p:sp>
      </p:grpSp>
      <p:sp>
        <p:nvSpPr>
          <p:cNvPr id="62" name="Shape 21"/>
          <p:cNvSpPr/>
          <p:nvPr/>
        </p:nvSpPr>
        <p:spPr>
          <a:xfrm>
            <a:off x="1636758" y="1361395"/>
            <a:ext cx="6727372" cy="0"/>
          </a:xfrm>
          <a:custGeom>
            <a:avLst/>
            <a:gdLst/>
            <a:ahLst/>
            <a:cxnLst/>
            <a:rect l="l" t="t" r="r" b="b"/>
            <a:pathLst>
              <a:path w="6727372">
                <a:moveTo>
                  <a:pt x="0" y="0"/>
                </a:moveTo>
                <a:lnTo>
                  <a:pt x="6727372" y="0"/>
                </a:lnTo>
              </a:path>
            </a:pathLst>
          </a:custGeom>
          <a:gradFill>
            <a:gsLst>
              <a:gs pos="50000">
                <a:schemeClr val="accent1"/>
              </a:gs>
              <a:gs pos="0">
                <a:schemeClr val="accent1">
                  <a:lumMod val="25000"/>
                  <a:lumOff val="75000"/>
                </a:schemeClr>
              </a:gs>
              <a:gs pos="100000">
                <a:schemeClr val="accent1">
                  <a:lumMod val="85000"/>
                </a:schemeClr>
              </a:gs>
            </a:gsLst>
            <a:lin ang="5400000" scaled="1"/>
          </a:gradFill>
          <a:ln w="28575" cmpd="thickThin">
            <a:solidFill>
              <a:schemeClr val="accent1">
                <a:shade val="50000"/>
              </a:schemeClr>
            </a:solidFill>
            <a:prstDash val="solid"/>
            <a:headEnd type="none"/>
            <a:tailEnd type="none"/>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1533079" y="241251"/>
            <a:ext cx="634344" cy="639470"/>
          </a:xfrm>
          <a:custGeom>
            <a:avLst/>
            <a:gdLst/>
            <a:ahLst/>
            <a:cxnLst/>
            <a:rect l="l" t="t" r="r" b="b"/>
            <a:pathLst>
              <a:path w="634344" h="639470">
                <a:moveTo>
                  <a:pt x="317172" y="0"/>
                </a:moveTo>
                <a:cubicBezTo>
                  <a:pt x="492224" y="0"/>
                  <a:pt x="634344" y="143269"/>
                  <a:pt x="634344" y="319735"/>
                </a:cubicBezTo>
                <a:cubicBezTo>
                  <a:pt x="634344" y="496202"/>
                  <a:pt x="492224" y="639470"/>
                  <a:pt x="317172" y="639470"/>
                </a:cubicBezTo>
                <a:cubicBezTo>
                  <a:pt x="142120" y="639470"/>
                  <a:pt x="0" y="496202"/>
                  <a:pt x="0" y="319735"/>
                </a:cubicBezTo>
                <a:cubicBezTo>
                  <a:pt x="0" y="143269"/>
                  <a:pt x="142120" y="0"/>
                  <a:pt x="317172" y="0"/>
                </a:cubicBezTo>
                <a:close/>
              </a:path>
            </a:pathLst>
          </a:custGeom>
        </p:spPr>
        <p:style>
          <a:lnRef idx="2">
            <a:schemeClr val="lt1"/>
          </a:lnRef>
          <a:fillRef idx="1">
            <a:schemeClr val="accent1"/>
          </a:fillRef>
          <a:effectRef idx="1">
            <a:schemeClr val="accent1"/>
          </a:effectRef>
          <a:fontRef idx="minor">
            <a:schemeClr val="lt1"/>
          </a:fontRef>
        </p:style>
      </p:sp>
      <p:sp>
        <p:nvSpPr>
          <p:cNvPr id="4" name="Shape 2"/>
          <p:cNvSpPr/>
          <p:nvPr/>
        </p:nvSpPr>
        <p:spPr>
          <a:xfrm>
            <a:off x="833525" y="645535"/>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p:spPr>
        <p:style>
          <a:lnRef idx="2">
            <a:schemeClr val="lt1"/>
          </a:lnRef>
          <a:fillRef idx="1">
            <a:schemeClr val="accent1"/>
          </a:fillRef>
          <a:effectRef idx="1">
            <a:schemeClr val="accent1"/>
          </a:effectRef>
          <a:fontRef idx="minor">
            <a:schemeClr val="lt1"/>
          </a:fontRef>
        </p:style>
      </p:sp>
      <p:sp>
        <p:nvSpPr>
          <p:cNvPr id="5" name="Shape 3"/>
          <p:cNvSpPr/>
          <p:nvPr/>
        </p:nvSpPr>
        <p:spPr>
          <a:xfrm>
            <a:off x="484091" y="113049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6" name="Shape 4"/>
          <p:cNvSpPr/>
          <p:nvPr/>
        </p:nvSpPr>
        <p:spPr>
          <a:xfrm>
            <a:off x="503737" y="115013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7" name="Shape 5"/>
          <p:cNvSpPr/>
          <p:nvPr/>
        </p:nvSpPr>
        <p:spPr>
          <a:xfrm>
            <a:off x="1347467" y="561523"/>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8" name="Shape 6"/>
          <p:cNvSpPr/>
          <p:nvPr/>
        </p:nvSpPr>
        <p:spPr>
          <a:xfrm>
            <a:off x="1387714" y="601771"/>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9" name="Shape 7"/>
          <p:cNvSpPr/>
          <p:nvPr/>
        </p:nvSpPr>
        <p:spPr>
          <a:xfrm>
            <a:off x="558241" y="1089534"/>
            <a:ext cx="3025687" cy="3039087"/>
          </a:xfrm>
          <a:custGeom>
            <a:avLst/>
            <a:gdLst/>
            <a:ahLst/>
            <a:cxnLst/>
            <a:rect l="l" t="t" r="r" b="b"/>
            <a:pathLst>
              <a:path w="3025687" h="3039087">
                <a:moveTo>
                  <a:pt x="1512843" y="0"/>
                </a:moveTo>
                <a:cubicBezTo>
                  <a:pt x="2347804" y="0"/>
                  <a:pt x="3025687" y="680885"/>
                  <a:pt x="3025687" y="1519544"/>
                </a:cubicBezTo>
                <a:cubicBezTo>
                  <a:pt x="3025687" y="2358202"/>
                  <a:pt x="2347804" y="3039087"/>
                  <a:pt x="1512843" y="3039087"/>
                </a:cubicBezTo>
                <a:cubicBezTo>
                  <a:pt x="677882" y="3039087"/>
                  <a:pt x="0" y="2358202"/>
                  <a:pt x="0" y="1519544"/>
                </a:cubicBezTo>
                <a:cubicBezTo>
                  <a:pt x="0" y="680885"/>
                  <a:pt x="677882" y="0"/>
                  <a:pt x="1512843"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1080219" y="1606387"/>
            <a:ext cx="2022850" cy="2031809"/>
          </a:xfrm>
          <a:custGeom>
            <a:avLst/>
            <a:gdLst/>
            <a:ahLst/>
            <a:cxnLst/>
            <a:rect l="l" t="t" r="r" b="b"/>
            <a:pathLst>
              <a:path w="2022850" h="2031809">
                <a:moveTo>
                  <a:pt x="1011425" y="0"/>
                </a:moveTo>
                <a:cubicBezTo>
                  <a:pt x="1569646" y="0"/>
                  <a:pt x="2022850" y="455212"/>
                  <a:pt x="2022850" y="1015905"/>
                </a:cubicBezTo>
                <a:cubicBezTo>
                  <a:pt x="2022850" y="1576598"/>
                  <a:pt x="1569646" y="2031809"/>
                  <a:pt x="1011425" y="2031809"/>
                </a:cubicBezTo>
                <a:cubicBezTo>
                  <a:pt x="453204" y="2031809"/>
                  <a:pt x="0" y="1576598"/>
                  <a:pt x="0" y="1015905"/>
                </a:cubicBezTo>
                <a:cubicBezTo>
                  <a:pt x="0" y="455212"/>
                  <a:pt x="453204" y="0"/>
                  <a:pt x="1011425" y="0"/>
                </a:cubicBezTo>
                <a:close/>
              </a:path>
            </a:pathLst>
          </a:custGeom>
        </p:spPr>
        <p:style>
          <a:lnRef idx="2">
            <a:schemeClr val="lt1"/>
          </a:lnRef>
          <a:fillRef idx="1">
            <a:schemeClr val="accent1"/>
          </a:fillRef>
          <a:effectRef idx="1">
            <a:schemeClr val="accent1"/>
          </a:effectRef>
          <a:fontRef idx="minor">
            <a:schemeClr val="lt1"/>
          </a:fontRef>
        </p:style>
      </p:sp>
      <p:sp>
        <p:nvSpPr>
          <p:cNvPr id="12" name="Shape 10"/>
          <p:cNvSpPr/>
          <p:nvPr/>
        </p:nvSpPr>
        <p:spPr>
          <a:xfrm>
            <a:off x="988778" y="2081558"/>
            <a:ext cx="2252617" cy="1338828"/>
          </a:xfrm>
          <a:custGeom>
            <a:avLst/>
            <a:gdLst/>
            <a:ahLst/>
            <a:cxnLst/>
            <a:rect l="l" t="t" r="r" b="b"/>
            <a:pathLst>
              <a:path w="2252617" h="1338828">
                <a:moveTo>
                  <a:pt x="0" y="0"/>
                </a:moveTo>
                <a:lnTo>
                  <a:pt x="2252617" y="0"/>
                </a:lnTo>
                <a:lnTo>
                  <a:pt x="2252617" y="1338828"/>
                </a:lnTo>
                <a:lnTo>
                  <a:pt x="0" y="1338828"/>
                </a:lnTo>
                <a:close/>
              </a:path>
            </a:pathLst>
          </a:custGeom>
          <a:noFill/>
        </p:spPr>
      </p:sp>
      <p:sp>
        <p:nvSpPr>
          <p:cNvPr id="13" name="Text 11"/>
          <p:cNvSpPr txBox="1"/>
          <p:nvPr/>
        </p:nvSpPr>
        <p:spPr>
          <a:xfrm>
            <a:off x="1041115" y="1939664"/>
            <a:ext cx="2252617" cy="678346"/>
          </a:xfrm>
          <a:prstGeom prst="rect">
            <a:avLst/>
          </a:prstGeom>
          <a:noFill/>
        </p:spPr>
        <p:txBody>
          <a:bodyPr wrap="square" lIns="939" tIns="489" rIns="939" bIns="489" rtlCol="0" anchor="t">
            <a:spAutoFit/>
          </a:bodyPr>
          <a:lstStyle/>
          <a:p>
            <a:pPr marL="0" indent="0" algn="ctr">
              <a:buNone/>
            </a:pPr>
            <a:r>
              <a:rPr lang="en-GB" alt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PART </a:t>
            </a:r>
            <a:endParaRPr lang="en-US" sz="4125" dirty="0"/>
          </a:p>
        </p:txBody>
      </p:sp>
      <p:sp>
        <p:nvSpPr>
          <p:cNvPr id="14" name="Shape 12"/>
          <p:cNvSpPr/>
          <p:nvPr/>
        </p:nvSpPr>
        <p:spPr>
          <a:xfrm>
            <a:off x="4365638" y="1755644"/>
            <a:ext cx="2437907" cy="473206"/>
          </a:xfrm>
          <a:custGeom>
            <a:avLst/>
            <a:gdLst/>
            <a:ahLst/>
            <a:cxnLst/>
            <a:rect l="l" t="t" r="r" b="b"/>
            <a:pathLst>
              <a:path w="2437907" h="473206">
                <a:moveTo>
                  <a:pt x="0" y="0"/>
                </a:moveTo>
                <a:lnTo>
                  <a:pt x="2437907" y="0"/>
                </a:lnTo>
                <a:lnTo>
                  <a:pt x="2437907" y="473206"/>
                </a:lnTo>
                <a:lnTo>
                  <a:pt x="0" y="473206"/>
                </a:lnTo>
                <a:close/>
              </a:path>
            </a:pathLst>
          </a:custGeom>
          <a:noFill/>
        </p:spPr>
      </p:sp>
      <p:sp>
        <p:nvSpPr>
          <p:cNvPr id="15" name="Text 13"/>
          <p:cNvSpPr txBox="1"/>
          <p:nvPr/>
        </p:nvSpPr>
        <p:spPr>
          <a:xfrm>
            <a:off x="4069080" y="1443990"/>
            <a:ext cx="4777740" cy="1198880"/>
          </a:xfrm>
          <a:prstGeom prst="rect">
            <a:avLst/>
          </a:prstGeom>
          <a:noFill/>
        </p:spPr>
        <p:txBody>
          <a:bodyPr wrap="square" lIns="939" tIns="489" rIns="939" bIns="489" rtlCol="0" anchor="t">
            <a:noAutofit/>
          </a:bodyPr>
          <a:lstStyle/>
          <a:p>
            <a:pPr marL="0" indent="0" algn="l">
              <a:buNone/>
            </a:pPr>
            <a:r>
              <a:rPr lang="en-US" altLang="zh-CN" sz="2800" dirty="0">
                <a:solidFill>
                  <a:schemeClr val="accent1"/>
                </a:solidFill>
                <a:latin typeface="微软雅黑" panose="020B0503020204020204" charset="-122"/>
                <a:ea typeface="微软雅黑" panose="020B0503020204020204" charset="-122"/>
                <a:cs typeface="SourceHanSansSC-Medium" panose="020B0600000000000000" charset="-122"/>
                <a:sym typeface="+mn-ea"/>
              </a:rPr>
              <a:t>Current operational status of alumina production in Shanxi</a:t>
            </a:r>
            <a:endParaRPr lang="en-US" altLang="zh-CN" sz="2800" dirty="0">
              <a:solidFill>
                <a:schemeClr val="accent1"/>
              </a:solidFill>
              <a:latin typeface="微软雅黑" panose="020B0503020204020204" charset="-122"/>
              <a:ea typeface="微软雅黑" panose="020B0503020204020204" charset="-122"/>
              <a:cs typeface="SourceHanSansSC-Medium" panose="020B0600000000000000" charset="-122"/>
            </a:endParaRPr>
          </a:p>
          <a:p>
            <a:pPr marL="0" indent="0" algn="l">
              <a:buNone/>
            </a:pPr>
            <a:endParaRPr lang="zh-CN" altLang="en-US" sz="2800" b="1" dirty="0">
              <a:solidFill>
                <a:schemeClr val="accent1"/>
              </a:solidFill>
              <a:latin typeface="微软雅黑" panose="020B0503020204020204" charset="-122"/>
              <a:ea typeface="微软雅黑" panose="020B0503020204020204" charset="-122"/>
              <a:cs typeface="SourceHanSansSC-Medium" panose="020B0600000000000000" charset="-122"/>
            </a:endParaRPr>
          </a:p>
        </p:txBody>
      </p:sp>
      <p:sp>
        <p:nvSpPr>
          <p:cNvPr id="16" name="Shape 14"/>
          <p:cNvSpPr/>
          <p:nvPr/>
        </p:nvSpPr>
        <p:spPr>
          <a:xfrm>
            <a:off x="1192585" y="3827350"/>
            <a:ext cx="488144" cy="510084"/>
          </a:xfrm>
          <a:custGeom>
            <a:avLst/>
            <a:gdLst/>
            <a:ahLst/>
            <a:cxnLst/>
            <a:rect l="l" t="t" r="r" b="b"/>
            <a:pathLst>
              <a:path w="488144" h="510084">
                <a:moveTo>
                  <a:pt x="244072" y="0"/>
                </a:moveTo>
                <a:cubicBezTo>
                  <a:pt x="378779" y="0"/>
                  <a:pt x="488144" y="114280"/>
                  <a:pt x="488144" y="255042"/>
                </a:cubicBezTo>
                <a:cubicBezTo>
                  <a:pt x="488144" y="395804"/>
                  <a:pt x="378779" y="510084"/>
                  <a:pt x="244072" y="510084"/>
                </a:cubicBezTo>
                <a:cubicBezTo>
                  <a:pt x="109365" y="510084"/>
                  <a:pt x="0" y="395804"/>
                  <a:pt x="0" y="255042"/>
                </a:cubicBezTo>
                <a:cubicBezTo>
                  <a:pt x="0" y="114280"/>
                  <a:pt x="109365" y="0"/>
                  <a:pt x="244072" y="0"/>
                </a:cubicBezTo>
                <a:close/>
              </a:path>
            </a:pathLst>
          </a:custGeom>
        </p:spPr>
        <p:style>
          <a:lnRef idx="2">
            <a:schemeClr val="lt1"/>
          </a:lnRef>
          <a:fillRef idx="1">
            <a:schemeClr val="accent1"/>
          </a:fillRef>
          <a:effectRef idx="1">
            <a:schemeClr val="accent1"/>
          </a:effectRef>
          <a:fontRef idx="minor">
            <a:schemeClr val="lt1"/>
          </a:fontRef>
        </p:style>
      </p:sp>
      <p:sp>
        <p:nvSpPr>
          <p:cNvPr id="17" name="Shape 15"/>
          <p:cNvSpPr/>
          <p:nvPr/>
        </p:nvSpPr>
        <p:spPr>
          <a:xfrm>
            <a:off x="216257" y="3510358"/>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8" name="Shape 16"/>
          <p:cNvSpPr/>
          <p:nvPr/>
        </p:nvSpPr>
        <p:spPr>
          <a:xfrm>
            <a:off x="256505" y="3550606"/>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19" name="Shape 17"/>
          <p:cNvSpPr/>
          <p:nvPr/>
        </p:nvSpPr>
        <p:spPr>
          <a:xfrm>
            <a:off x="755245" y="413452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0" name="Shape 18"/>
          <p:cNvSpPr/>
          <p:nvPr/>
        </p:nvSpPr>
        <p:spPr>
          <a:xfrm>
            <a:off x="774891" y="4154170"/>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1" name="Shape 19"/>
          <p:cNvSpPr/>
          <p:nvPr/>
        </p:nvSpPr>
        <p:spPr>
          <a:xfrm>
            <a:off x="686349" y="38451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2" name="Shape 20"/>
          <p:cNvSpPr/>
          <p:nvPr/>
        </p:nvSpPr>
        <p:spPr>
          <a:xfrm>
            <a:off x="705994" y="40415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3" name="Shape 21"/>
          <p:cNvSpPr/>
          <p:nvPr/>
        </p:nvSpPr>
        <p:spPr>
          <a:xfrm>
            <a:off x="4068422" y="2750972"/>
            <a:ext cx="4778362" cy="0"/>
          </a:xfrm>
          <a:custGeom>
            <a:avLst/>
            <a:gdLst/>
            <a:ahLst/>
            <a:cxnLst/>
            <a:rect l="l" t="t" r="r" b="b"/>
            <a:pathLst>
              <a:path w="4778362">
                <a:moveTo>
                  <a:pt x="0" y="0"/>
                </a:moveTo>
                <a:lnTo>
                  <a:pt x="4778362" y="0"/>
                </a:lnTo>
              </a:path>
            </a:pathLst>
          </a:custGeom>
          <a:solidFill>
            <a:schemeClr val="accent1"/>
          </a:solidFill>
          <a:ln w="28575" cmpd="sng">
            <a:solidFill>
              <a:schemeClr val="accent1"/>
            </a:solidFill>
            <a:prstDash val="solid"/>
            <a:headEnd type="none"/>
            <a:tailEnd type="none"/>
          </a:ln>
        </p:spPr>
      </p:sp>
      <p:sp>
        <p:nvSpPr>
          <p:cNvPr id="24" name="Text 22"/>
          <p:cNvSpPr txBox="1"/>
          <p:nvPr/>
        </p:nvSpPr>
        <p:spPr>
          <a:xfrm>
            <a:off x="1448394" y="2642967"/>
            <a:ext cx="1245383" cy="777418"/>
          </a:xfrm>
          <a:prstGeom prst="rect">
            <a:avLst/>
          </a:prstGeom>
          <a:noFill/>
        </p:spPr>
        <p:txBody>
          <a:bodyPr wrap="square" lIns="939" tIns="489" rIns="939" bIns="489" rtlCol="0" anchor="t">
            <a:spAutoFit/>
          </a:bodyPr>
          <a:lstStyle/>
          <a:p>
            <a:pPr marL="0" indent="0" algn="ctr">
              <a:buNone/>
            </a:pPr>
            <a:r>
              <a:rPr 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01</a:t>
            </a:r>
            <a:endParaRPr lang="en-US" sz="4125" dirty="0"/>
          </a:p>
        </p:txBody>
      </p:sp>
      <p:sp>
        <p:nvSpPr>
          <p:cNvPr id="3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3"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pic>
        <p:nvPicPr>
          <p:cNvPr id="2" name="图片 1" descr="2222"/>
          <p:cNvPicPr>
            <a:picLocks noChangeAspect="1"/>
          </p:cNvPicPr>
          <p:nvPr/>
        </p:nvPicPr>
        <p:blipFill>
          <a:blip r:embed="rId3"/>
          <a:stretch>
            <a:fillRect/>
          </a:stretch>
        </p:blipFill>
        <p:spPr>
          <a:xfrm>
            <a:off x="318770" y="288290"/>
            <a:ext cx="652145" cy="6521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7" name="Text 5"/>
          <p:cNvSpPr txBox="1"/>
          <p:nvPr/>
        </p:nvSpPr>
        <p:spPr>
          <a:xfrm>
            <a:off x="1257935" y="203835"/>
            <a:ext cx="3832860" cy="553720"/>
          </a:xfrm>
          <a:prstGeom prst="rect">
            <a:avLst/>
          </a:prstGeom>
          <a:noFill/>
        </p:spPr>
        <p:txBody>
          <a:bodyPr wrap="square" lIns="939" tIns="489" rIns="939" bIns="489" rtlCol="0" anchor="t">
            <a:spAutoFit/>
          </a:bodyPr>
          <a:lstStyle/>
          <a:p>
            <a:pPr marL="0" indent="0" algn="l">
              <a:buNone/>
            </a:pPr>
            <a:r>
              <a:rPr lang="en-US" altLang="zh-CN" dirty="0">
                <a:solidFill>
                  <a:srgbClr val="262626"/>
                </a:solidFill>
                <a:latin typeface="微软雅黑" panose="020B0503020204020204" charset="-122"/>
                <a:ea typeface="微软雅黑" panose="020B0503020204020204" charset="-122"/>
                <a:cs typeface="SourceHanSansSC-Medium" panose="020B0600000000000000" charset="-122"/>
              </a:rPr>
              <a:t>Current operational status of alumina production</a:t>
            </a:r>
          </a:p>
        </p:txBody>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24" name="Shape 22"/>
          <p:cNvSpPr/>
          <p:nvPr/>
        </p:nvSpPr>
        <p:spPr>
          <a:xfrm>
            <a:off x="0" y="0"/>
            <a:ext cx="0" cy="0"/>
          </a:xfrm>
          <a:custGeom>
            <a:avLst/>
            <a:gdLst/>
            <a:ahLst/>
            <a:cxnLst/>
            <a:rect l="l" t="t" r="r" b="b"/>
            <a:pathLst>
              <a:path>
                <a:moveTo>
                  <a:pt x="0" y="0"/>
                </a:moveTo>
                <a:lnTo>
                  <a:pt x="0" y="0"/>
                </a:lnTo>
              </a:path>
            </a:pathLst>
          </a:custGeom>
          <a:noFill/>
          <a:ln w="47625">
            <a:solidFill>
              <a:srgbClr val="8E0000"/>
            </a:solidFill>
            <a:prstDash val="solid"/>
            <a:headEnd type="none"/>
            <a:tailEnd type="none"/>
          </a:ln>
        </p:spPr>
      </p:sp>
      <p:sp>
        <p:nvSpPr>
          <p:cNvPr id="25" name="Shape 23"/>
          <p:cNvSpPr/>
          <p:nvPr/>
        </p:nvSpPr>
        <p:spPr>
          <a:xfrm>
            <a:off x="0" y="0"/>
            <a:ext cx="0" cy="0"/>
          </a:xfrm>
          <a:custGeom>
            <a:avLst/>
            <a:gdLst/>
            <a:ahLst/>
            <a:cxnLst/>
            <a:rect l="l" t="t" r="r" b="b"/>
            <a:pathLst>
              <a:path>
                <a:moveTo>
                  <a:pt x="0" y="0"/>
                </a:moveTo>
                <a:lnTo>
                  <a:pt x="0" y="0"/>
                </a:lnTo>
              </a:path>
            </a:pathLst>
          </a:custGeom>
          <a:noFill/>
          <a:ln w="47625">
            <a:solidFill>
              <a:srgbClr val="8E0000"/>
            </a:solidFill>
            <a:prstDash val="solid"/>
            <a:headEnd type="none"/>
            <a:tailEnd type="none"/>
          </a:ln>
        </p:spPr>
      </p:sp>
      <p:sp>
        <p:nvSpPr>
          <p:cNvPr id="32" name="Text 30"/>
          <p:cNvSpPr txBox="1"/>
          <p:nvPr/>
        </p:nvSpPr>
        <p:spPr>
          <a:xfrm>
            <a:off x="433705" y="2009140"/>
            <a:ext cx="2909570" cy="1484630"/>
          </a:xfrm>
          <a:prstGeom prst="rect">
            <a:avLst/>
          </a:prstGeom>
          <a:noFill/>
        </p:spPr>
        <p:txBody>
          <a:bodyPr wrap="square" lIns="0" tIns="0" rIns="0" bIns="0" rtlCol="0" anchor="t">
            <a:noAutofit/>
          </a:bodyPr>
          <a:lstStyle/>
          <a:p>
            <a:pPr indent="0" algn="l" fontAlgn="auto">
              <a:lnSpc>
                <a:spcPct val="110000"/>
              </a:lnSpc>
              <a:buNone/>
            </a:pPr>
            <a:r>
              <a:rPr lang="en-US" altLang="zh-CN" sz="1200" dirty="0">
                <a:latin typeface="Arial" panose="020B0604020202020204" pitchFamily="34" charset="0"/>
                <a:ea typeface="微软雅黑" panose="020B0503020204020204" charset="-122"/>
                <a:cs typeface="Arial" panose="020B0604020202020204" pitchFamily="34" charset="0"/>
              </a:rPr>
              <a:t>Since 2009, the national operational alumina production capacity has been increasing, with the main growth coming from the commissioning of new alumina refineries in coastal areas.</a:t>
            </a: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1</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39" name="Shape 25"/>
          <p:cNvSpPr/>
          <p:nvPr>
            <p:custDataLst>
              <p:tags r:id="rId1"/>
            </p:custDataLst>
          </p:nvPr>
        </p:nvSpPr>
        <p:spPr>
          <a:xfrm>
            <a:off x="513002" y="1291993"/>
            <a:ext cx="417139" cy="408193"/>
          </a:xfrm>
          <a:custGeom>
            <a:avLst/>
            <a:gdLst/>
            <a:ahLst/>
            <a:cxnLst/>
            <a:rect l="l" t="t" r="r" b="b"/>
            <a:pathLst>
              <a:path w="417139" h="408193">
                <a:moveTo>
                  <a:pt x="218123" y="127635"/>
                </a:moveTo>
                <a:cubicBezTo>
                  <a:pt x="221933" y="125730"/>
                  <a:pt x="225742" y="127635"/>
                  <a:pt x="227647" y="131445"/>
                </a:cubicBezTo>
                <a:cubicBezTo>
                  <a:pt x="228600" y="135255"/>
                  <a:pt x="227647" y="140017"/>
                  <a:pt x="222885" y="141923"/>
                </a:cubicBezTo>
                <a:cubicBezTo>
                  <a:pt x="219075" y="142875"/>
                  <a:pt x="215265" y="140970"/>
                  <a:pt x="213360" y="137160"/>
                </a:cubicBezTo>
                <a:cubicBezTo>
                  <a:pt x="211455" y="133350"/>
                  <a:pt x="213360" y="128588"/>
                  <a:pt x="218123" y="127635"/>
                </a:cubicBezTo>
                <a:moveTo>
                  <a:pt x="214313" y="119062"/>
                </a:moveTo>
                <a:cubicBezTo>
                  <a:pt x="205740" y="121920"/>
                  <a:pt x="200978" y="132398"/>
                  <a:pt x="204787" y="140970"/>
                </a:cubicBezTo>
                <a:cubicBezTo>
                  <a:pt x="208597" y="149542"/>
                  <a:pt x="218123" y="153353"/>
                  <a:pt x="226695" y="150495"/>
                </a:cubicBezTo>
                <a:cubicBezTo>
                  <a:pt x="235267" y="146685"/>
                  <a:pt x="240030" y="137160"/>
                  <a:pt x="236220" y="128588"/>
                </a:cubicBezTo>
                <a:cubicBezTo>
                  <a:pt x="232410" y="119062"/>
                  <a:pt x="222885" y="115253"/>
                  <a:pt x="214313" y="119062"/>
                </a:cubicBezTo>
                <a:moveTo>
                  <a:pt x="165735" y="97155"/>
                </a:moveTo>
                <a:cubicBezTo>
                  <a:pt x="169545" y="97155"/>
                  <a:pt x="173355" y="100013"/>
                  <a:pt x="173355" y="104775"/>
                </a:cubicBezTo>
                <a:cubicBezTo>
                  <a:pt x="173355" y="108585"/>
                  <a:pt x="169545" y="112395"/>
                  <a:pt x="165735" y="112395"/>
                </a:cubicBezTo>
                <a:cubicBezTo>
                  <a:pt x="160973" y="112395"/>
                  <a:pt x="158115" y="108585"/>
                  <a:pt x="158115" y="104775"/>
                </a:cubicBezTo>
                <a:cubicBezTo>
                  <a:pt x="158115" y="100013"/>
                  <a:pt x="160973" y="97155"/>
                  <a:pt x="165735" y="97155"/>
                </a:cubicBezTo>
                <a:moveTo>
                  <a:pt x="159068" y="88583"/>
                </a:moveTo>
                <a:cubicBezTo>
                  <a:pt x="150495" y="92392"/>
                  <a:pt x="146685" y="101918"/>
                  <a:pt x="149542" y="110490"/>
                </a:cubicBezTo>
                <a:cubicBezTo>
                  <a:pt x="153353" y="119062"/>
                  <a:pt x="162878" y="123825"/>
                  <a:pt x="171450" y="120015"/>
                </a:cubicBezTo>
                <a:cubicBezTo>
                  <a:pt x="180022" y="117157"/>
                  <a:pt x="184785" y="106680"/>
                  <a:pt x="180975" y="98108"/>
                </a:cubicBezTo>
                <a:cubicBezTo>
                  <a:pt x="177165" y="89535"/>
                  <a:pt x="167640" y="85725"/>
                  <a:pt x="159068" y="88583"/>
                </a:cubicBezTo>
                <a:moveTo>
                  <a:pt x="212408" y="62865"/>
                </a:moveTo>
                <a:lnTo>
                  <a:pt x="161925" y="180975"/>
                </a:lnTo>
                <a:cubicBezTo>
                  <a:pt x="161925" y="180975"/>
                  <a:pt x="161925" y="180975"/>
                  <a:pt x="161925" y="180975"/>
                </a:cubicBezTo>
                <a:cubicBezTo>
                  <a:pt x="163830" y="182880"/>
                  <a:pt x="166688" y="183833"/>
                  <a:pt x="169545" y="185738"/>
                </a:cubicBezTo>
                <a:cubicBezTo>
                  <a:pt x="169545" y="184785"/>
                  <a:pt x="170497" y="184785"/>
                  <a:pt x="170497" y="184785"/>
                </a:cubicBezTo>
                <a:lnTo>
                  <a:pt x="220980" y="65723"/>
                </a:lnTo>
                <a:cubicBezTo>
                  <a:pt x="218123" y="64770"/>
                  <a:pt x="215265" y="63818"/>
                  <a:pt x="212408" y="62865"/>
                </a:cubicBezTo>
                <a:moveTo>
                  <a:pt x="193358" y="39052"/>
                </a:moveTo>
                <a:cubicBezTo>
                  <a:pt x="214313" y="38100"/>
                  <a:pt x="235267" y="45720"/>
                  <a:pt x="252412" y="61912"/>
                </a:cubicBezTo>
                <a:cubicBezTo>
                  <a:pt x="284797" y="93345"/>
                  <a:pt x="286703" y="145733"/>
                  <a:pt x="255270" y="178117"/>
                </a:cubicBezTo>
                <a:cubicBezTo>
                  <a:pt x="222885" y="211455"/>
                  <a:pt x="170497" y="212408"/>
                  <a:pt x="138113" y="180975"/>
                </a:cubicBezTo>
                <a:cubicBezTo>
                  <a:pt x="104775" y="149542"/>
                  <a:pt x="103823" y="97155"/>
                  <a:pt x="135255" y="63818"/>
                </a:cubicBezTo>
                <a:cubicBezTo>
                  <a:pt x="150495" y="47625"/>
                  <a:pt x="172403" y="39052"/>
                  <a:pt x="193358" y="39052"/>
                </a:cubicBezTo>
                <a:moveTo>
                  <a:pt x="192405" y="14288"/>
                </a:moveTo>
                <a:cubicBezTo>
                  <a:pt x="164783" y="14288"/>
                  <a:pt x="138113" y="25718"/>
                  <a:pt x="117157" y="46673"/>
                </a:cubicBezTo>
                <a:cubicBezTo>
                  <a:pt x="76200" y="89535"/>
                  <a:pt x="77152" y="158115"/>
                  <a:pt x="120015" y="199072"/>
                </a:cubicBezTo>
                <a:cubicBezTo>
                  <a:pt x="160020" y="237172"/>
                  <a:pt x="221933" y="238125"/>
                  <a:pt x="263843" y="203835"/>
                </a:cubicBezTo>
                <a:lnTo>
                  <a:pt x="379095" y="314325"/>
                </a:lnTo>
                <a:cubicBezTo>
                  <a:pt x="383857" y="319088"/>
                  <a:pt x="391478" y="319088"/>
                  <a:pt x="396240" y="314325"/>
                </a:cubicBezTo>
                <a:cubicBezTo>
                  <a:pt x="401003" y="308610"/>
                  <a:pt x="401003" y="300990"/>
                  <a:pt x="396240" y="296228"/>
                </a:cubicBezTo>
                <a:lnTo>
                  <a:pt x="280987" y="185738"/>
                </a:lnTo>
                <a:cubicBezTo>
                  <a:pt x="313372" y="142875"/>
                  <a:pt x="309562" y="81915"/>
                  <a:pt x="269558" y="43815"/>
                </a:cubicBezTo>
                <a:cubicBezTo>
                  <a:pt x="247650" y="22860"/>
                  <a:pt x="220028" y="13335"/>
                  <a:pt x="192405" y="14288"/>
                </a:cubicBezTo>
                <a:moveTo>
                  <a:pt x="194310" y="0"/>
                </a:moveTo>
                <a:cubicBezTo>
                  <a:pt x="226695" y="0"/>
                  <a:pt x="257175" y="12383"/>
                  <a:pt x="280987" y="34290"/>
                </a:cubicBezTo>
                <a:cubicBezTo>
                  <a:pt x="300990" y="54293"/>
                  <a:pt x="313372" y="78105"/>
                  <a:pt x="318135" y="104775"/>
                </a:cubicBezTo>
                <a:cubicBezTo>
                  <a:pt x="326707" y="114300"/>
                  <a:pt x="335280" y="125730"/>
                  <a:pt x="341947" y="137160"/>
                </a:cubicBezTo>
                <a:lnTo>
                  <a:pt x="317182" y="149542"/>
                </a:lnTo>
                <a:cubicBezTo>
                  <a:pt x="316230" y="156210"/>
                  <a:pt x="314325" y="161925"/>
                  <a:pt x="312420" y="168592"/>
                </a:cubicBezTo>
                <a:lnTo>
                  <a:pt x="348615" y="149542"/>
                </a:lnTo>
                <a:cubicBezTo>
                  <a:pt x="359093" y="173355"/>
                  <a:pt x="364808" y="199072"/>
                  <a:pt x="364808" y="226695"/>
                </a:cubicBezTo>
                <a:cubicBezTo>
                  <a:pt x="364808" y="232410"/>
                  <a:pt x="364808" y="239078"/>
                  <a:pt x="363855" y="245745"/>
                </a:cubicBezTo>
                <a:lnTo>
                  <a:pt x="407670" y="287655"/>
                </a:lnTo>
                <a:cubicBezTo>
                  <a:pt x="413385" y="292418"/>
                  <a:pt x="417195" y="300038"/>
                  <a:pt x="417195" y="308610"/>
                </a:cubicBezTo>
                <a:cubicBezTo>
                  <a:pt x="417195" y="316230"/>
                  <a:pt x="414338" y="323850"/>
                  <a:pt x="408622" y="329565"/>
                </a:cubicBezTo>
                <a:cubicBezTo>
                  <a:pt x="402907" y="336233"/>
                  <a:pt x="395287" y="339090"/>
                  <a:pt x="386715" y="339090"/>
                </a:cubicBezTo>
                <a:cubicBezTo>
                  <a:pt x="379095" y="339090"/>
                  <a:pt x="371475" y="336233"/>
                  <a:pt x="365760" y="331470"/>
                </a:cubicBezTo>
                <a:lnTo>
                  <a:pt x="343853" y="309562"/>
                </a:lnTo>
                <a:cubicBezTo>
                  <a:pt x="330518" y="335280"/>
                  <a:pt x="311468" y="358140"/>
                  <a:pt x="287655" y="374332"/>
                </a:cubicBezTo>
                <a:lnTo>
                  <a:pt x="206692" y="249555"/>
                </a:lnTo>
                <a:cubicBezTo>
                  <a:pt x="202883" y="249555"/>
                  <a:pt x="198120" y="250507"/>
                  <a:pt x="194310" y="250507"/>
                </a:cubicBezTo>
                <a:cubicBezTo>
                  <a:pt x="192405" y="250507"/>
                  <a:pt x="191453" y="250507"/>
                  <a:pt x="189548" y="250507"/>
                </a:cubicBezTo>
                <a:lnTo>
                  <a:pt x="276225" y="382905"/>
                </a:lnTo>
                <a:cubicBezTo>
                  <a:pt x="248602" y="399097"/>
                  <a:pt x="216218" y="408622"/>
                  <a:pt x="182880" y="408622"/>
                </a:cubicBezTo>
                <a:cubicBezTo>
                  <a:pt x="81915" y="408622"/>
                  <a:pt x="0" y="326707"/>
                  <a:pt x="0" y="226695"/>
                </a:cubicBezTo>
                <a:cubicBezTo>
                  <a:pt x="0" y="198120"/>
                  <a:pt x="6667" y="172403"/>
                  <a:pt x="17145" y="148590"/>
                </a:cubicBezTo>
                <a:lnTo>
                  <a:pt x="82867" y="181928"/>
                </a:lnTo>
                <a:cubicBezTo>
                  <a:pt x="79058" y="175260"/>
                  <a:pt x="77152" y="168592"/>
                  <a:pt x="74295" y="161925"/>
                </a:cubicBezTo>
                <a:lnTo>
                  <a:pt x="23812" y="136208"/>
                </a:lnTo>
                <a:cubicBezTo>
                  <a:pt x="38100" y="112395"/>
                  <a:pt x="56198" y="91440"/>
                  <a:pt x="79058" y="76200"/>
                </a:cubicBezTo>
                <a:cubicBezTo>
                  <a:pt x="84773" y="62865"/>
                  <a:pt x="93345" y="49530"/>
                  <a:pt x="103823" y="39052"/>
                </a:cubicBezTo>
                <a:cubicBezTo>
                  <a:pt x="127635" y="14288"/>
                  <a:pt x="160020" y="0"/>
                  <a:pt x="194310" y="0"/>
                </a:cubicBezTo>
                <a:close/>
              </a:path>
            </a:pathLst>
          </a:custGeom>
          <a:solidFill>
            <a:schemeClr val="bg1">
              <a:lumMod val="50000"/>
            </a:schemeClr>
          </a:solidFill>
        </p:spPr>
        <p:style>
          <a:lnRef idx="2">
            <a:schemeClr val="lt1"/>
          </a:lnRef>
          <a:fillRef idx="1">
            <a:schemeClr val="accent1"/>
          </a:fillRef>
          <a:effectRef idx="1">
            <a:schemeClr val="accent1"/>
          </a:effectRef>
          <a:fontRef idx="minor">
            <a:schemeClr val="lt1"/>
          </a:fontRef>
        </p:style>
      </p:sp>
      <p:pic>
        <p:nvPicPr>
          <p:cNvPr id="41" name="图片 4"/>
          <p:cNvPicPr>
            <a:picLocks noChangeAspect="1"/>
          </p:cNvPicPr>
          <p:nvPr/>
        </p:nvPicPr>
        <p:blipFill>
          <a:blip r:embed="rId4"/>
          <a:stretch>
            <a:fillRect/>
          </a:stretch>
        </p:blipFill>
        <p:spPr>
          <a:xfrm>
            <a:off x="3900170" y="939800"/>
            <a:ext cx="5065395" cy="3264535"/>
          </a:xfrm>
          <a:prstGeom prst="rect">
            <a:avLst/>
          </a:prstGeom>
          <a:noFill/>
          <a:ln>
            <a:noFill/>
          </a:ln>
        </p:spPr>
      </p:pic>
      <p:sp>
        <p:nvSpPr>
          <p:cNvPr id="42" name="文本框 41"/>
          <p:cNvSpPr txBox="1"/>
          <p:nvPr/>
        </p:nvSpPr>
        <p:spPr>
          <a:xfrm>
            <a:off x="5061585" y="4287520"/>
            <a:ext cx="2880995" cy="214630"/>
          </a:xfrm>
          <a:prstGeom prst="rect">
            <a:avLst/>
          </a:prstGeom>
        </p:spPr>
        <p:txBody>
          <a:bodyPr wrap="square">
            <a:noAutofit/>
          </a:bodyPr>
          <a:lstStyle/>
          <a:p>
            <a:pPr marL="0" indent="0" algn="ctr" defTabSz="266700">
              <a:spcBef>
                <a:spcPct val="0"/>
              </a:spcBef>
              <a:spcAft>
                <a:spcPct val="0"/>
              </a:spcAft>
            </a:pPr>
            <a:r>
              <a:rPr lang="en-US" altLang="zh-CN" sz="200" dirty="0">
                <a:latin typeface="微软雅黑" panose="020B0503020204020204" charset="-122"/>
                <a:ea typeface="微软雅黑" panose="020B0503020204020204" charset="-122"/>
              </a:rPr>
              <a:t>References: ALD</a:t>
            </a:r>
            <a:endParaRPr lang="zh-CN" altLang="en-US" sz="200" dirty="0">
              <a:latin typeface="微软雅黑" panose="020B0503020204020204" charset="-122"/>
              <a:ea typeface="微软雅黑" panose="020B0503020204020204" charset="-122"/>
            </a:endParaRPr>
          </a:p>
        </p:txBody>
      </p:sp>
      <p:sp>
        <p:nvSpPr>
          <p:cNvPr id="17" name="文本框 16"/>
          <p:cNvSpPr txBox="1"/>
          <p:nvPr/>
        </p:nvSpPr>
        <p:spPr>
          <a:xfrm>
            <a:off x="4731385" y="708025"/>
            <a:ext cx="3402965" cy="229870"/>
          </a:xfrm>
          <a:prstGeom prst="rect">
            <a:avLst/>
          </a:prstGeom>
        </p:spPr>
        <p:txBody>
          <a:bodyPr wrap="square">
            <a:spAutoFit/>
          </a:bodyPr>
          <a:lstStyle/>
          <a:p>
            <a:pPr marL="0" indent="0" algn="ctr" defTabSz="266700">
              <a:spcBef>
                <a:spcPct val="0"/>
              </a:spcBef>
              <a:spcAft>
                <a:spcPct val="0"/>
              </a:spcAft>
            </a:pPr>
            <a:r>
              <a:rPr lang="en-US" altLang="zh-CN" sz="900">
                <a:latin typeface="微软雅黑" panose="020B0503020204020204" charset="-122"/>
                <a:ea typeface="微软雅黑" panose="020B0503020204020204" charset="-122"/>
              </a:rPr>
              <a:t>Figure 1: Current Operational Status of Alumina in China</a:t>
            </a:r>
          </a:p>
        </p:txBody>
      </p:sp>
      <p:sp>
        <p:nvSpPr>
          <p:cNvPr id="13" name="文本框 12"/>
          <p:cNvSpPr txBox="1"/>
          <p:nvPr/>
        </p:nvSpPr>
        <p:spPr>
          <a:xfrm>
            <a:off x="4757420" y="4128770"/>
            <a:ext cx="1642745" cy="187325"/>
          </a:xfrm>
          <a:prstGeom prst="rect">
            <a:avLst/>
          </a:prstGeom>
          <a:noFill/>
        </p:spPr>
        <p:txBody>
          <a:bodyPr wrap="square" tIns="0" bIns="0" rtlCol="0">
            <a:noAutofit/>
          </a:bodyPr>
          <a:lstStyle/>
          <a:p>
            <a:r>
              <a:rPr lang="en-US" altLang="zh-CN" sz="900"/>
              <a:t>(National Operational Capacity)</a:t>
            </a:r>
          </a:p>
        </p:txBody>
      </p:sp>
      <p:sp>
        <p:nvSpPr>
          <p:cNvPr id="15" name="文本框 14"/>
          <p:cNvSpPr txBox="1"/>
          <p:nvPr/>
        </p:nvSpPr>
        <p:spPr>
          <a:xfrm>
            <a:off x="6400165" y="4128770"/>
            <a:ext cx="1621790" cy="158750"/>
          </a:xfrm>
          <a:prstGeom prst="rect">
            <a:avLst/>
          </a:prstGeom>
          <a:noFill/>
        </p:spPr>
        <p:txBody>
          <a:bodyPr wrap="square" tIns="0" bIns="0" rtlCol="0">
            <a:noAutofit/>
          </a:bodyPr>
          <a:lstStyle/>
          <a:p>
            <a:r>
              <a:rPr lang="en-US" altLang="zh-CN" sz="900"/>
              <a:t>(National Installed Capacity)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24" name="Shape 22"/>
          <p:cNvSpPr/>
          <p:nvPr/>
        </p:nvSpPr>
        <p:spPr>
          <a:xfrm>
            <a:off x="0" y="0"/>
            <a:ext cx="0" cy="0"/>
          </a:xfrm>
          <a:custGeom>
            <a:avLst/>
            <a:gdLst/>
            <a:ahLst/>
            <a:cxnLst/>
            <a:rect l="l" t="t" r="r" b="b"/>
            <a:pathLst>
              <a:path>
                <a:moveTo>
                  <a:pt x="0" y="0"/>
                </a:moveTo>
                <a:lnTo>
                  <a:pt x="0" y="0"/>
                </a:lnTo>
              </a:path>
            </a:pathLst>
          </a:custGeom>
          <a:noFill/>
          <a:ln w="47625">
            <a:solidFill>
              <a:srgbClr val="8E0000"/>
            </a:solidFill>
            <a:prstDash val="solid"/>
            <a:headEnd type="none"/>
            <a:tailEnd type="none"/>
          </a:ln>
        </p:spPr>
      </p:sp>
      <p:sp>
        <p:nvSpPr>
          <p:cNvPr id="25" name="Shape 23"/>
          <p:cNvSpPr/>
          <p:nvPr/>
        </p:nvSpPr>
        <p:spPr>
          <a:xfrm>
            <a:off x="0" y="0"/>
            <a:ext cx="0" cy="0"/>
          </a:xfrm>
          <a:custGeom>
            <a:avLst/>
            <a:gdLst/>
            <a:ahLst/>
            <a:cxnLst/>
            <a:rect l="l" t="t" r="r" b="b"/>
            <a:pathLst>
              <a:path>
                <a:moveTo>
                  <a:pt x="0" y="0"/>
                </a:moveTo>
                <a:lnTo>
                  <a:pt x="0" y="0"/>
                </a:lnTo>
              </a:path>
            </a:pathLst>
          </a:custGeom>
          <a:noFill/>
          <a:ln w="47625">
            <a:solidFill>
              <a:srgbClr val="8E0000"/>
            </a:solidFill>
            <a:prstDash val="solid"/>
            <a:headEnd type="none"/>
            <a:tailEnd type="none"/>
          </a:ln>
        </p:spPr>
      </p:sp>
      <p:sp>
        <p:nvSpPr>
          <p:cNvPr id="32" name="Text 30"/>
          <p:cNvSpPr txBox="1"/>
          <p:nvPr/>
        </p:nvSpPr>
        <p:spPr>
          <a:xfrm>
            <a:off x="492125" y="1528445"/>
            <a:ext cx="3484880" cy="2087245"/>
          </a:xfrm>
          <a:prstGeom prst="rect">
            <a:avLst/>
          </a:prstGeom>
          <a:noFill/>
        </p:spPr>
        <p:txBody>
          <a:bodyPr wrap="square" lIns="0" tIns="0" rIns="0" bIns="0" rtlCol="0" anchor="t">
            <a:noAutofit/>
          </a:bodyPr>
          <a:lstStyle/>
          <a:p>
            <a:pPr indent="0" algn="l" fontAlgn="auto">
              <a:lnSpc>
                <a:spcPct val="110000"/>
              </a:lnSpc>
              <a:buNone/>
            </a:pPr>
            <a:r>
              <a:rPr lang="en-US" altLang="zh-CN" sz="1200" dirty="0">
                <a:latin typeface="Arial" panose="020B0604020202020204" pitchFamily="34" charset="0"/>
                <a:ea typeface="微软雅黑" panose="020B0503020204020204" charset="-122"/>
                <a:cs typeface="Arial" panose="020B0604020202020204" pitchFamily="34" charset="0"/>
              </a:rPr>
              <a:t>In contrast, the operational status of alumina production in Shanxi has been fluctuating within a range. As of April 2026, Shanxi's installed alumina capacity reached 26.20 million tons, while its operational capacity stood at 19.00 million tons, with an operating rate of only 72.5%. A fundamental change occurred in Shanxi's alumina capacity operation in 2019. Due to the tightening supply of domestic bauxite, alumina refineries at that time carried out large-scale technical modifications. Since 2019, Shanxi has officially entered a state of using both domestic and imported bauxite simultaneously.</a:t>
            </a: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1</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43" name="Shape 26"/>
          <p:cNvSpPr/>
          <p:nvPr>
            <p:custDataLst>
              <p:tags r:id="rId1"/>
            </p:custDataLst>
          </p:nvPr>
        </p:nvSpPr>
        <p:spPr>
          <a:xfrm>
            <a:off x="492138" y="1140213"/>
            <a:ext cx="364108" cy="317847"/>
          </a:xfrm>
          <a:custGeom>
            <a:avLst/>
            <a:gdLst/>
            <a:ahLst/>
            <a:cxnLst/>
            <a:rect l="l" t="t" r="r" b="b"/>
            <a:pathLst>
              <a:path w="364108" h="317847">
                <a:moveTo>
                  <a:pt x="254317" y="100965"/>
                </a:moveTo>
                <a:cubicBezTo>
                  <a:pt x="241935" y="100965"/>
                  <a:pt x="231458" y="110490"/>
                  <a:pt x="231458" y="122873"/>
                </a:cubicBezTo>
                <a:cubicBezTo>
                  <a:pt x="231458" y="135255"/>
                  <a:pt x="241935" y="145733"/>
                  <a:pt x="254317" y="145733"/>
                </a:cubicBezTo>
                <a:cubicBezTo>
                  <a:pt x="266700" y="145733"/>
                  <a:pt x="276225" y="135255"/>
                  <a:pt x="276225" y="122873"/>
                </a:cubicBezTo>
                <a:cubicBezTo>
                  <a:pt x="276225" y="110490"/>
                  <a:pt x="266700" y="100965"/>
                  <a:pt x="254317" y="100965"/>
                </a:cubicBezTo>
                <a:moveTo>
                  <a:pt x="172403" y="100965"/>
                </a:moveTo>
                <a:cubicBezTo>
                  <a:pt x="160020" y="100965"/>
                  <a:pt x="149542" y="110490"/>
                  <a:pt x="149542" y="122873"/>
                </a:cubicBezTo>
                <a:cubicBezTo>
                  <a:pt x="149542" y="135255"/>
                  <a:pt x="160020" y="145733"/>
                  <a:pt x="172403" y="145733"/>
                </a:cubicBezTo>
                <a:cubicBezTo>
                  <a:pt x="184785" y="145733"/>
                  <a:pt x="194310" y="135255"/>
                  <a:pt x="194310" y="122873"/>
                </a:cubicBezTo>
                <a:cubicBezTo>
                  <a:pt x="194310" y="110490"/>
                  <a:pt x="184785" y="100965"/>
                  <a:pt x="172403" y="100965"/>
                </a:cubicBezTo>
                <a:moveTo>
                  <a:pt x="60960" y="72390"/>
                </a:moveTo>
                <a:cubicBezTo>
                  <a:pt x="60960" y="73343"/>
                  <a:pt x="60007" y="75248"/>
                  <a:pt x="59055" y="76200"/>
                </a:cubicBezTo>
                <a:cubicBezTo>
                  <a:pt x="50483" y="93345"/>
                  <a:pt x="45720" y="111442"/>
                  <a:pt x="45720" y="130493"/>
                </a:cubicBezTo>
                <a:cubicBezTo>
                  <a:pt x="45720" y="149542"/>
                  <a:pt x="50483" y="167640"/>
                  <a:pt x="59055" y="184785"/>
                </a:cubicBezTo>
                <a:cubicBezTo>
                  <a:pt x="67627" y="200978"/>
                  <a:pt x="79058" y="215265"/>
                  <a:pt x="94298" y="227647"/>
                </a:cubicBezTo>
                <a:cubicBezTo>
                  <a:pt x="124777" y="252412"/>
                  <a:pt x="163830" y="265747"/>
                  <a:pt x="205740" y="265747"/>
                </a:cubicBezTo>
                <a:cubicBezTo>
                  <a:pt x="211455" y="265747"/>
                  <a:pt x="216218" y="265747"/>
                  <a:pt x="221933" y="265747"/>
                </a:cubicBezTo>
                <a:cubicBezTo>
                  <a:pt x="199072" y="278130"/>
                  <a:pt x="171450" y="285750"/>
                  <a:pt x="141923" y="285750"/>
                </a:cubicBezTo>
                <a:cubicBezTo>
                  <a:pt x="134302" y="285750"/>
                  <a:pt x="125730" y="285750"/>
                  <a:pt x="118110" y="284797"/>
                </a:cubicBezTo>
                <a:cubicBezTo>
                  <a:pt x="96202" y="299085"/>
                  <a:pt x="65723" y="316230"/>
                  <a:pt x="49530" y="318135"/>
                </a:cubicBezTo>
                <a:cubicBezTo>
                  <a:pt x="49530" y="318135"/>
                  <a:pt x="48577" y="318135"/>
                  <a:pt x="48577" y="318135"/>
                </a:cubicBezTo>
                <a:cubicBezTo>
                  <a:pt x="47625" y="318135"/>
                  <a:pt x="45720" y="317182"/>
                  <a:pt x="44768" y="315278"/>
                </a:cubicBezTo>
                <a:cubicBezTo>
                  <a:pt x="43815" y="314325"/>
                  <a:pt x="43815" y="312420"/>
                  <a:pt x="44768" y="310515"/>
                </a:cubicBezTo>
                <a:cubicBezTo>
                  <a:pt x="44768" y="310515"/>
                  <a:pt x="59055" y="284797"/>
                  <a:pt x="53340" y="260033"/>
                </a:cubicBezTo>
                <a:cubicBezTo>
                  <a:pt x="19050" y="238125"/>
                  <a:pt x="0" y="204787"/>
                  <a:pt x="0" y="168592"/>
                </a:cubicBezTo>
                <a:cubicBezTo>
                  <a:pt x="0" y="128588"/>
                  <a:pt x="23812" y="93345"/>
                  <a:pt x="60960" y="72390"/>
                </a:cubicBezTo>
                <a:moveTo>
                  <a:pt x="213360" y="0"/>
                </a:moveTo>
                <a:cubicBezTo>
                  <a:pt x="296228" y="0"/>
                  <a:pt x="363855" y="57150"/>
                  <a:pt x="363855" y="126683"/>
                </a:cubicBezTo>
                <a:cubicBezTo>
                  <a:pt x="363855" y="163830"/>
                  <a:pt x="344805" y="199072"/>
                  <a:pt x="309562" y="222885"/>
                </a:cubicBezTo>
                <a:cubicBezTo>
                  <a:pt x="306705" y="242888"/>
                  <a:pt x="318135" y="263843"/>
                  <a:pt x="318135" y="263843"/>
                </a:cubicBezTo>
                <a:cubicBezTo>
                  <a:pt x="320993" y="268605"/>
                  <a:pt x="320993" y="274320"/>
                  <a:pt x="318135" y="278130"/>
                </a:cubicBezTo>
                <a:cubicBezTo>
                  <a:pt x="315278" y="281940"/>
                  <a:pt x="310515" y="284797"/>
                  <a:pt x="305753" y="284797"/>
                </a:cubicBezTo>
                <a:cubicBezTo>
                  <a:pt x="305753" y="284797"/>
                  <a:pt x="304800" y="284797"/>
                  <a:pt x="304800" y="284797"/>
                </a:cubicBezTo>
                <a:cubicBezTo>
                  <a:pt x="289560" y="282892"/>
                  <a:pt x="265747" y="271463"/>
                  <a:pt x="234315" y="251460"/>
                </a:cubicBezTo>
                <a:cubicBezTo>
                  <a:pt x="227647" y="252412"/>
                  <a:pt x="220028" y="252412"/>
                  <a:pt x="213360" y="252412"/>
                </a:cubicBezTo>
                <a:cubicBezTo>
                  <a:pt x="130493" y="252412"/>
                  <a:pt x="61912" y="196215"/>
                  <a:pt x="61912" y="126683"/>
                </a:cubicBezTo>
                <a:cubicBezTo>
                  <a:pt x="61912" y="57150"/>
                  <a:pt x="130493" y="0"/>
                  <a:pt x="213360" y="0"/>
                </a:cubicBezTo>
                <a:close/>
              </a:path>
            </a:pathLst>
          </a:custGeom>
          <a:solidFill>
            <a:schemeClr val="bg1">
              <a:lumMod val="50000"/>
            </a:schemeClr>
          </a:solidFill>
        </p:spPr>
        <p:style>
          <a:lnRef idx="2">
            <a:schemeClr val="lt1"/>
          </a:lnRef>
          <a:fillRef idx="1">
            <a:schemeClr val="accent1"/>
          </a:fillRef>
          <a:effectRef idx="1">
            <a:schemeClr val="accent1"/>
          </a:effectRef>
          <a:fontRef idx="minor">
            <a:schemeClr val="lt1"/>
          </a:fontRef>
        </p:style>
      </p:sp>
      <p:pic>
        <p:nvPicPr>
          <p:cNvPr id="16" name="图片 5"/>
          <p:cNvPicPr>
            <a:picLocks noChangeAspect="1"/>
          </p:cNvPicPr>
          <p:nvPr/>
        </p:nvPicPr>
        <p:blipFill>
          <a:blip r:embed="rId4"/>
          <a:stretch>
            <a:fillRect/>
          </a:stretch>
        </p:blipFill>
        <p:spPr>
          <a:xfrm>
            <a:off x="4098290" y="909955"/>
            <a:ext cx="4875530" cy="3323590"/>
          </a:xfrm>
          <a:prstGeom prst="rect">
            <a:avLst/>
          </a:prstGeom>
          <a:noFill/>
          <a:ln>
            <a:noFill/>
          </a:ln>
        </p:spPr>
      </p:pic>
      <p:sp>
        <p:nvSpPr>
          <p:cNvPr id="17" name="文本框 16"/>
          <p:cNvSpPr txBox="1"/>
          <p:nvPr/>
        </p:nvSpPr>
        <p:spPr>
          <a:xfrm>
            <a:off x="5462270" y="4233545"/>
            <a:ext cx="2248535" cy="123111"/>
          </a:xfrm>
          <a:prstGeom prst="rect">
            <a:avLst/>
          </a:prstGeom>
        </p:spPr>
        <p:txBody>
          <a:bodyPr wrap="square">
            <a:spAutoFit/>
          </a:bodyPr>
          <a:lstStyle/>
          <a:p>
            <a:pPr marL="0" indent="0" algn="ctr" defTabSz="266700">
              <a:spcBef>
                <a:spcPct val="0"/>
              </a:spcBef>
              <a:spcAft>
                <a:spcPct val="0"/>
              </a:spcAft>
            </a:pPr>
            <a:r>
              <a:rPr lang="en-US" altLang="zh-CN" sz="200" dirty="0">
                <a:latin typeface="微软雅黑" panose="020B0503020204020204" charset="-122"/>
                <a:ea typeface="微软雅黑" panose="020B0503020204020204" charset="-122"/>
              </a:rPr>
              <a:t>References</a:t>
            </a:r>
            <a:r>
              <a:rPr lang="zh-CN" altLang="en-US" sz="200" dirty="0">
                <a:latin typeface="微软雅黑" panose="020B0503020204020204" charset="-122"/>
                <a:ea typeface="微软雅黑" panose="020B0503020204020204" charset="-122"/>
              </a:rPr>
              <a:t>：</a:t>
            </a:r>
            <a:r>
              <a:rPr lang="en-US" altLang="zh-CN" sz="200" dirty="0">
                <a:latin typeface="微软雅黑" panose="020B0503020204020204" charset="-122"/>
                <a:ea typeface="微软雅黑" panose="020B0503020204020204" charset="-122"/>
              </a:rPr>
              <a:t>ALD</a:t>
            </a:r>
            <a:endParaRPr lang="zh-CN" altLang="en-US" sz="200" dirty="0">
              <a:latin typeface="微软雅黑" panose="020B0503020204020204" charset="-122"/>
              <a:ea typeface="微软雅黑" panose="020B0503020204020204" charset="-122"/>
            </a:endParaRPr>
          </a:p>
        </p:txBody>
      </p:sp>
      <p:sp>
        <p:nvSpPr>
          <p:cNvPr id="18" name="Text 5"/>
          <p:cNvSpPr txBox="1"/>
          <p:nvPr/>
        </p:nvSpPr>
        <p:spPr>
          <a:xfrm>
            <a:off x="1257935" y="203835"/>
            <a:ext cx="3832860" cy="553720"/>
          </a:xfrm>
          <a:prstGeom prst="rect">
            <a:avLst/>
          </a:prstGeom>
          <a:noFill/>
        </p:spPr>
        <p:txBody>
          <a:bodyPr wrap="square" lIns="939" tIns="489" rIns="939" bIns="489" rtlCol="0" anchor="t">
            <a:spAutoFit/>
          </a:bodyPr>
          <a:lstStyle/>
          <a:p>
            <a:pPr marL="0" indent="0" algn="l">
              <a:buNone/>
            </a:pPr>
            <a:r>
              <a:rPr lang="en-US" altLang="zh-CN" dirty="0">
                <a:solidFill>
                  <a:srgbClr val="262626"/>
                </a:solidFill>
                <a:latin typeface="微软雅黑" panose="020B0503020204020204" charset="-122"/>
                <a:ea typeface="微软雅黑" panose="020B0503020204020204" charset="-122"/>
                <a:cs typeface="SourceHanSansSC-Medium" panose="020B0600000000000000" charset="-122"/>
                <a:sym typeface="+mn-ea"/>
              </a:rPr>
              <a:t>Current operational status of alumina production in Shanxi</a:t>
            </a:r>
            <a:endParaRPr lang="zh-CN" altLang="en-US" sz="1800" dirty="0">
              <a:solidFill>
                <a:srgbClr val="262626"/>
              </a:solidFill>
              <a:latin typeface="微软雅黑" panose="020B0503020204020204" charset="-122"/>
              <a:ea typeface="微软雅黑" panose="020B0503020204020204" charset="-122"/>
              <a:cs typeface="SourceHanSansSC-Medium" panose="020B0600000000000000" charset="-122"/>
            </a:endParaRPr>
          </a:p>
        </p:txBody>
      </p:sp>
      <p:sp>
        <p:nvSpPr>
          <p:cNvPr id="19" name="文本框 18"/>
          <p:cNvSpPr txBox="1"/>
          <p:nvPr/>
        </p:nvSpPr>
        <p:spPr>
          <a:xfrm>
            <a:off x="5090795" y="784860"/>
            <a:ext cx="3381375" cy="229870"/>
          </a:xfrm>
          <a:prstGeom prst="rect">
            <a:avLst/>
          </a:prstGeom>
        </p:spPr>
        <p:txBody>
          <a:bodyPr wrap="square">
            <a:spAutoFit/>
          </a:bodyPr>
          <a:lstStyle/>
          <a:p>
            <a:pPr marL="0" indent="0" algn="ctr" defTabSz="266700">
              <a:spcBef>
                <a:spcPct val="0"/>
              </a:spcBef>
              <a:spcAft>
                <a:spcPct val="0"/>
              </a:spcAft>
            </a:pPr>
            <a:r>
              <a:rPr lang="en-US" altLang="zh-CN" sz="900">
                <a:latin typeface="微软雅黑" panose="020B0503020204020204" charset="-122"/>
                <a:ea typeface="微软雅黑" panose="020B0503020204020204" charset="-122"/>
                <a:sym typeface="+mn-ea"/>
              </a:rPr>
              <a:t> Figure 2: Current Operational Status of Alumina in Shanxi</a:t>
            </a:r>
            <a:endParaRPr lang="zh-CN" altLang="en-US" sz="900">
              <a:latin typeface="微软雅黑" panose="020B0503020204020204" charset="-122"/>
              <a:ea typeface="微软雅黑" panose="020B0503020204020204" charset="-122"/>
            </a:endParaRPr>
          </a:p>
        </p:txBody>
      </p:sp>
      <p:sp>
        <p:nvSpPr>
          <p:cNvPr id="13" name="文本框 12"/>
          <p:cNvSpPr txBox="1"/>
          <p:nvPr/>
        </p:nvSpPr>
        <p:spPr>
          <a:xfrm>
            <a:off x="5017770" y="3867785"/>
            <a:ext cx="1642745" cy="187325"/>
          </a:xfrm>
          <a:prstGeom prst="rect">
            <a:avLst/>
          </a:prstGeom>
          <a:noFill/>
        </p:spPr>
        <p:txBody>
          <a:bodyPr wrap="square" tIns="0" bIns="0" rtlCol="0">
            <a:noAutofit/>
          </a:bodyPr>
          <a:lstStyle/>
          <a:p>
            <a:r>
              <a:rPr lang="en-US" altLang="zh-CN" sz="900"/>
              <a:t>(Shanxi Operational Capacity)</a:t>
            </a:r>
          </a:p>
        </p:txBody>
      </p:sp>
      <p:sp>
        <p:nvSpPr>
          <p:cNvPr id="7" name="文本框 6"/>
          <p:cNvSpPr txBox="1"/>
          <p:nvPr/>
        </p:nvSpPr>
        <p:spPr>
          <a:xfrm>
            <a:off x="6489065" y="3867785"/>
            <a:ext cx="1642745" cy="187325"/>
          </a:xfrm>
          <a:prstGeom prst="rect">
            <a:avLst/>
          </a:prstGeom>
          <a:noFill/>
        </p:spPr>
        <p:txBody>
          <a:bodyPr wrap="square" tIns="0" bIns="0" rtlCol="0">
            <a:noAutofit/>
          </a:bodyPr>
          <a:lstStyle/>
          <a:p>
            <a:r>
              <a:rPr lang="en-US" altLang="zh-CN" sz="900"/>
              <a:t>(Shanxi Installed Capacity)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hape 1"/>
          <p:cNvSpPr/>
          <p:nvPr/>
        </p:nvSpPr>
        <p:spPr>
          <a:xfrm>
            <a:off x="1533079" y="241251"/>
            <a:ext cx="634344" cy="639470"/>
          </a:xfrm>
          <a:custGeom>
            <a:avLst/>
            <a:gdLst/>
            <a:ahLst/>
            <a:cxnLst/>
            <a:rect l="l" t="t" r="r" b="b"/>
            <a:pathLst>
              <a:path w="634344" h="639470">
                <a:moveTo>
                  <a:pt x="317172" y="0"/>
                </a:moveTo>
                <a:cubicBezTo>
                  <a:pt x="492224" y="0"/>
                  <a:pt x="634344" y="143269"/>
                  <a:pt x="634344" y="319735"/>
                </a:cubicBezTo>
                <a:cubicBezTo>
                  <a:pt x="634344" y="496202"/>
                  <a:pt x="492224" y="639470"/>
                  <a:pt x="317172" y="639470"/>
                </a:cubicBezTo>
                <a:cubicBezTo>
                  <a:pt x="142120" y="639470"/>
                  <a:pt x="0" y="496202"/>
                  <a:pt x="0" y="319735"/>
                </a:cubicBezTo>
                <a:cubicBezTo>
                  <a:pt x="0" y="143269"/>
                  <a:pt x="142120" y="0"/>
                  <a:pt x="317172" y="0"/>
                </a:cubicBezTo>
                <a:close/>
              </a:path>
            </a:pathLst>
          </a:custGeom>
        </p:spPr>
        <p:style>
          <a:lnRef idx="2">
            <a:schemeClr val="lt1"/>
          </a:lnRef>
          <a:fillRef idx="1">
            <a:schemeClr val="accent1"/>
          </a:fillRef>
          <a:effectRef idx="1">
            <a:schemeClr val="accent1"/>
          </a:effectRef>
          <a:fontRef idx="minor">
            <a:schemeClr val="lt1"/>
          </a:fontRef>
        </p:style>
      </p:sp>
      <p:sp>
        <p:nvSpPr>
          <p:cNvPr id="4" name="Shape 2"/>
          <p:cNvSpPr/>
          <p:nvPr/>
        </p:nvSpPr>
        <p:spPr>
          <a:xfrm>
            <a:off x="833525" y="645535"/>
            <a:ext cx="447896" cy="447896"/>
          </a:xfrm>
          <a:custGeom>
            <a:avLst/>
            <a:gdLst/>
            <a:ahLst/>
            <a:cxnLst/>
            <a:rect l="l" t="t" r="r" b="b"/>
            <a:pathLst>
              <a:path w="447896" h="447896">
                <a:moveTo>
                  <a:pt x="223948" y="0"/>
                </a:moveTo>
                <a:cubicBezTo>
                  <a:pt x="347548" y="0"/>
                  <a:pt x="447896" y="100348"/>
                  <a:pt x="447896" y="223948"/>
                </a:cubicBezTo>
                <a:cubicBezTo>
                  <a:pt x="447896" y="347548"/>
                  <a:pt x="347548" y="447896"/>
                  <a:pt x="223948" y="447896"/>
                </a:cubicBezTo>
                <a:cubicBezTo>
                  <a:pt x="100348" y="447896"/>
                  <a:pt x="0" y="347548"/>
                  <a:pt x="0" y="223948"/>
                </a:cubicBezTo>
                <a:cubicBezTo>
                  <a:pt x="0" y="100348"/>
                  <a:pt x="100348" y="0"/>
                  <a:pt x="223948" y="0"/>
                </a:cubicBezTo>
                <a:close/>
              </a:path>
            </a:pathLst>
          </a:custGeom>
        </p:spPr>
        <p:style>
          <a:lnRef idx="2">
            <a:schemeClr val="lt1"/>
          </a:lnRef>
          <a:fillRef idx="1">
            <a:schemeClr val="accent1"/>
          </a:fillRef>
          <a:effectRef idx="1">
            <a:schemeClr val="accent1"/>
          </a:effectRef>
          <a:fontRef idx="minor">
            <a:schemeClr val="lt1"/>
          </a:fontRef>
        </p:style>
      </p:sp>
      <p:sp>
        <p:nvSpPr>
          <p:cNvPr id="5" name="Shape 3"/>
          <p:cNvSpPr/>
          <p:nvPr/>
        </p:nvSpPr>
        <p:spPr>
          <a:xfrm>
            <a:off x="484091" y="113049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6" name="Shape 4"/>
          <p:cNvSpPr/>
          <p:nvPr/>
        </p:nvSpPr>
        <p:spPr>
          <a:xfrm>
            <a:off x="503737" y="115013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7" name="Shape 5"/>
          <p:cNvSpPr/>
          <p:nvPr/>
        </p:nvSpPr>
        <p:spPr>
          <a:xfrm>
            <a:off x="1347467" y="561523"/>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8" name="Shape 6"/>
          <p:cNvSpPr/>
          <p:nvPr/>
        </p:nvSpPr>
        <p:spPr>
          <a:xfrm>
            <a:off x="1387714" y="601771"/>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9" name="Shape 7"/>
          <p:cNvSpPr/>
          <p:nvPr/>
        </p:nvSpPr>
        <p:spPr>
          <a:xfrm>
            <a:off x="558241" y="1089534"/>
            <a:ext cx="3025687" cy="3039087"/>
          </a:xfrm>
          <a:custGeom>
            <a:avLst/>
            <a:gdLst/>
            <a:ahLst/>
            <a:cxnLst/>
            <a:rect l="l" t="t" r="r" b="b"/>
            <a:pathLst>
              <a:path w="3025687" h="3039087">
                <a:moveTo>
                  <a:pt x="1512843" y="0"/>
                </a:moveTo>
                <a:cubicBezTo>
                  <a:pt x="2347804" y="0"/>
                  <a:pt x="3025687" y="680885"/>
                  <a:pt x="3025687" y="1519544"/>
                </a:cubicBezTo>
                <a:cubicBezTo>
                  <a:pt x="3025687" y="2358202"/>
                  <a:pt x="2347804" y="3039087"/>
                  <a:pt x="1512843" y="3039087"/>
                </a:cubicBezTo>
                <a:cubicBezTo>
                  <a:pt x="677882" y="3039087"/>
                  <a:pt x="0" y="2358202"/>
                  <a:pt x="0" y="1519544"/>
                </a:cubicBezTo>
                <a:cubicBezTo>
                  <a:pt x="0" y="680885"/>
                  <a:pt x="677882" y="0"/>
                  <a:pt x="1512843"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1080219" y="1606387"/>
            <a:ext cx="2022850" cy="2031809"/>
          </a:xfrm>
          <a:custGeom>
            <a:avLst/>
            <a:gdLst/>
            <a:ahLst/>
            <a:cxnLst/>
            <a:rect l="l" t="t" r="r" b="b"/>
            <a:pathLst>
              <a:path w="2022850" h="2031809">
                <a:moveTo>
                  <a:pt x="1011425" y="0"/>
                </a:moveTo>
                <a:cubicBezTo>
                  <a:pt x="1569646" y="0"/>
                  <a:pt x="2022850" y="455212"/>
                  <a:pt x="2022850" y="1015905"/>
                </a:cubicBezTo>
                <a:cubicBezTo>
                  <a:pt x="2022850" y="1576598"/>
                  <a:pt x="1569646" y="2031809"/>
                  <a:pt x="1011425" y="2031809"/>
                </a:cubicBezTo>
                <a:cubicBezTo>
                  <a:pt x="453204" y="2031809"/>
                  <a:pt x="0" y="1576598"/>
                  <a:pt x="0" y="1015905"/>
                </a:cubicBezTo>
                <a:cubicBezTo>
                  <a:pt x="0" y="455212"/>
                  <a:pt x="453204" y="0"/>
                  <a:pt x="1011425" y="0"/>
                </a:cubicBezTo>
                <a:close/>
              </a:path>
            </a:pathLst>
          </a:custGeom>
        </p:spPr>
        <p:style>
          <a:lnRef idx="2">
            <a:schemeClr val="lt1"/>
          </a:lnRef>
          <a:fillRef idx="1">
            <a:schemeClr val="accent1"/>
          </a:fillRef>
          <a:effectRef idx="1">
            <a:schemeClr val="accent1"/>
          </a:effectRef>
          <a:fontRef idx="minor">
            <a:schemeClr val="lt1"/>
          </a:fontRef>
        </p:style>
      </p:sp>
      <p:sp>
        <p:nvSpPr>
          <p:cNvPr id="12" name="Shape 10"/>
          <p:cNvSpPr/>
          <p:nvPr/>
        </p:nvSpPr>
        <p:spPr>
          <a:xfrm>
            <a:off x="988778" y="2081558"/>
            <a:ext cx="2252617" cy="1338828"/>
          </a:xfrm>
          <a:custGeom>
            <a:avLst/>
            <a:gdLst/>
            <a:ahLst/>
            <a:cxnLst/>
            <a:rect l="l" t="t" r="r" b="b"/>
            <a:pathLst>
              <a:path w="2252617" h="1338828">
                <a:moveTo>
                  <a:pt x="0" y="0"/>
                </a:moveTo>
                <a:lnTo>
                  <a:pt x="2252617" y="0"/>
                </a:lnTo>
                <a:lnTo>
                  <a:pt x="2252617" y="1338828"/>
                </a:lnTo>
                <a:lnTo>
                  <a:pt x="0" y="1338828"/>
                </a:lnTo>
                <a:close/>
              </a:path>
            </a:pathLst>
          </a:custGeom>
          <a:noFill/>
        </p:spPr>
      </p:sp>
      <p:sp>
        <p:nvSpPr>
          <p:cNvPr id="13" name="Text 11"/>
          <p:cNvSpPr txBox="1"/>
          <p:nvPr/>
        </p:nvSpPr>
        <p:spPr>
          <a:xfrm>
            <a:off x="1041115" y="1939664"/>
            <a:ext cx="2252617" cy="678346"/>
          </a:xfrm>
          <a:prstGeom prst="rect">
            <a:avLst/>
          </a:prstGeom>
          <a:noFill/>
        </p:spPr>
        <p:txBody>
          <a:bodyPr wrap="square" lIns="939" tIns="489" rIns="939" bIns="489" rtlCol="0" anchor="t">
            <a:spAutoFit/>
          </a:bodyPr>
          <a:lstStyle/>
          <a:p>
            <a:pPr marL="0" indent="0" algn="ctr">
              <a:buNone/>
            </a:pPr>
            <a:r>
              <a:rPr lang="en-GB" alt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PART </a:t>
            </a:r>
            <a:endParaRPr lang="en-US" sz="4125" dirty="0"/>
          </a:p>
        </p:txBody>
      </p:sp>
      <p:sp>
        <p:nvSpPr>
          <p:cNvPr id="14" name="Shape 12"/>
          <p:cNvSpPr/>
          <p:nvPr/>
        </p:nvSpPr>
        <p:spPr>
          <a:xfrm>
            <a:off x="4365638" y="1755644"/>
            <a:ext cx="2437907" cy="473206"/>
          </a:xfrm>
          <a:custGeom>
            <a:avLst/>
            <a:gdLst/>
            <a:ahLst/>
            <a:cxnLst/>
            <a:rect l="l" t="t" r="r" b="b"/>
            <a:pathLst>
              <a:path w="2437907" h="473206">
                <a:moveTo>
                  <a:pt x="0" y="0"/>
                </a:moveTo>
                <a:lnTo>
                  <a:pt x="2437907" y="0"/>
                </a:lnTo>
                <a:lnTo>
                  <a:pt x="2437907" y="473206"/>
                </a:lnTo>
                <a:lnTo>
                  <a:pt x="0" y="473206"/>
                </a:lnTo>
                <a:close/>
              </a:path>
            </a:pathLst>
          </a:custGeom>
          <a:noFill/>
        </p:spPr>
      </p:sp>
      <p:sp>
        <p:nvSpPr>
          <p:cNvPr id="15" name="Text 13"/>
          <p:cNvSpPr txBox="1"/>
          <p:nvPr/>
        </p:nvSpPr>
        <p:spPr>
          <a:xfrm>
            <a:off x="4067810" y="1466215"/>
            <a:ext cx="4767580" cy="1176655"/>
          </a:xfrm>
          <a:prstGeom prst="rect">
            <a:avLst/>
          </a:prstGeom>
          <a:noFill/>
        </p:spPr>
        <p:txBody>
          <a:bodyPr wrap="square" lIns="939" tIns="489" rIns="939" bIns="489" rtlCol="0" anchor="t">
            <a:noAutofit/>
          </a:bodyPr>
          <a:lstStyle/>
          <a:p>
            <a:pPr marL="0" indent="0" algn="ctr">
              <a:buNone/>
            </a:pPr>
            <a:r>
              <a:rPr lang="en-US" altLang="zh-CN" sz="2800" dirty="0">
                <a:solidFill>
                  <a:schemeClr val="accent1"/>
                </a:solidFill>
                <a:latin typeface="微软雅黑" panose="020B0503020204020204" charset="-122"/>
                <a:ea typeface="微软雅黑" panose="020B0503020204020204" charset="-122"/>
                <a:cs typeface="SourceHanSansSC-Medium" panose="020B0600000000000000" charset="-122"/>
              </a:rPr>
              <a:t>Position of Shanxi's alumina production cost within the national context</a:t>
            </a:r>
          </a:p>
          <a:p>
            <a:pPr marL="0" indent="0" algn="ctr">
              <a:buNone/>
            </a:pPr>
            <a:endParaRPr lang="zh-CN" altLang="en-US" sz="4000" dirty="0">
              <a:solidFill>
                <a:schemeClr val="accent1"/>
              </a:solidFill>
              <a:latin typeface="SourceHanSansSC-Medium" panose="020B0600000000000000" charset="-122"/>
              <a:ea typeface="SourceHanSansSC-Medium" panose="020B0600000000000000" charset="-122"/>
              <a:cs typeface="SourceHanSansSC-Medium" panose="020B0600000000000000" charset="-122"/>
            </a:endParaRPr>
          </a:p>
          <a:p>
            <a:pPr marL="0" indent="0" algn="l">
              <a:buNone/>
            </a:pPr>
            <a:endParaRPr lang="zh-CN" altLang="en-US" sz="4000" b="1" dirty="0">
              <a:solidFill>
                <a:schemeClr val="accent1"/>
              </a:solidFill>
              <a:latin typeface="SourceHanSansSC-Medium" panose="020B0600000000000000" charset="-122"/>
              <a:ea typeface="SourceHanSansSC-Medium" panose="020B0600000000000000" charset="-122"/>
              <a:cs typeface="SourceHanSansSC-Medium" panose="020B0600000000000000" charset="-122"/>
            </a:endParaRPr>
          </a:p>
        </p:txBody>
      </p:sp>
      <p:sp>
        <p:nvSpPr>
          <p:cNvPr id="16" name="Shape 14"/>
          <p:cNvSpPr/>
          <p:nvPr/>
        </p:nvSpPr>
        <p:spPr>
          <a:xfrm>
            <a:off x="1192585" y="3827350"/>
            <a:ext cx="488144" cy="510084"/>
          </a:xfrm>
          <a:custGeom>
            <a:avLst/>
            <a:gdLst/>
            <a:ahLst/>
            <a:cxnLst/>
            <a:rect l="l" t="t" r="r" b="b"/>
            <a:pathLst>
              <a:path w="488144" h="510084">
                <a:moveTo>
                  <a:pt x="244072" y="0"/>
                </a:moveTo>
                <a:cubicBezTo>
                  <a:pt x="378779" y="0"/>
                  <a:pt x="488144" y="114280"/>
                  <a:pt x="488144" y="255042"/>
                </a:cubicBezTo>
                <a:cubicBezTo>
                  <a:pt x="488144" y="395804"/>
                  <a:pt x="378779" y="510084"/>
                  <a:pt x="244072" y="510084"/>
                </a:cubicBezTo>
                <a:cubicBezTo>
                  <a:pt x="109365" y="510084"/>
                  <a:pt x="0" y="395804"/>
                  <a:pt x="0" y="255042"/>
                </a:cubicBezTo>
                <a:cubicBezTo>
                  <a:pt x="0" y="114280"/>
                  <a:pt x="109365" y="0"/>
                  <a:pt x="244072" y="0"/>
                </a:cubicBezTo>
                <a:close/>
              </a:path>
            </a:pathLst>
          </a:custGeom>
        </p:spPr>
        <p:style>
          <a:lnRef idx="2">
            <a:schemeClr val="lt1"/>
          </a:lnRef>
          <a:fillRef idx="1">
            <a:schemeClr val="accent1"/>
          </a:fillRef>
          <a:effectRef idx="1">
            <a:schemeClr val="accent1"/>
          </a:effectRef>
          <a:fontRef idx="minor">
            <a:schemeClr val="lt1"/>
          </a:fontRef>
        </p:style>
      </p:sp>
      <p:sp>
        <p:nvSpPr>
          <p:cNvPr id="17" name="Shape 15"/>
          <p:cNvSpPr/>
          <p:nvPr/>
        </p:nvSpPr>
        <p:spPr>
          <a:xfrm>
            <a:off x="216257" y="3510358"/>
            <a:ext cx="634344" cy="634344"/>
          </a:xfrm>
          <a:custGeom>
            <a:avLst/>
            <a:gdLst/>
            <a:ahLst/>
            <a:cxnLst/>
            <a:rect l="l" t="t" r="r" b="b"/>
            <a:pathLst>
              <a:path w="634344" h="634344">
                <a:moveTo>
                  <a:pt x="317172" y="0"/>
                </a:moveTo>
                <a:cubicBezTo>
                  <a:pt x="492224" y="0"/>
                  <a:pt x="634344" y="142120"/>
                  <a:pt x="634344" y="317172"/>
                </a:cubicBezTo>
                <a:cubicBezTo>
                  <a:pt x="634344" y="492224"/>
                  <a:pt x="492224" y="634344"/>
                  <a:pt x="317172" y="634344"/>
                </a:cubicBezTo>
                <a:cubicBezTo>
                  <a:pt x="142120" y="634344"/>
                  <a:pt x="0" y="492224"/>
                  <a:pt x="0" y="317172"/>
                </a:cubicBezTo>
                <a:cubicBezTo>
                  <a:pt x="0" y="142120"/>
                  <a:pt x="142120" y="0"/>
                  <a:pt x="317172"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8" name="Shape 16"/>
          <p:cNvSpPr/>
          <p:nvPr/>
        </p:nvSpPr>
        <p:spPr>
          <a:xfrm>
            <a:off x="256505" y="3550606"/>
            <a:ext cx="553848" cy="553848"/>
          </a:xfrm>
          <a:custGeom>
            <a:avLst/>
            <a:gdLst/>
            <a:ahLst/>
            <a:cxnLst/>
            <a:rect l="l" t="t" r="r" b="b"/>
            <a:pathLst>
              <a:path w="553848" h="553848">
                <a:moveTo>
                  <a:pt x="276924" y="0"/>
                </a:moveTo>
                <a:cubicBezTo>
                  <a:pt x="429763" y="0"/>
                  <a:pt x="553848" y="124085"/>
                  <a:pt x="553848" y="276924"/>
                </a:cubicBezTo>
                <a:cubicBezTo>
                  <a:pt x="553848" y="429763"/>
                  <a:pt x="429763" y="553848"/>
                  <a:pt x="276924" y="553848"/>
                </a:cubicBezTo>
                <a:cubicBezTo>
                  <a:pt x="124085" y="553848"/>
                  <a:pt x="0" y="429763"/>
                  <a:pt x="0" y="276924"/>
                </a:cubicBezTo>
                <a:cubicBezTo>
                  <a:pt x="0" y="124085"/>
                  <a:pt x="124085" y="0"/>
                  <a:pt x="276924" y="0"/>
                </a:cubicBezTo>
                <a:close/>
              </a:path>
            </a:pathLst>
          </a:custGeom>
          <a:gradFill>
            <a:gsLst>
              <a:gs pos="0">
                <a:srgbClr val="FFFFFF">
                  <a:alpha val="100000"/>
                </a:srgbClr>
              </a:gs>
              <a:gs pos="100000">
                <a:srgbClr val="D9D9D9">
                  <a:alpha val="100000"/>
                </a:srgbClr>
              </a:gs>
            </a:gsLst>
            <a:lin ang="14400000" scaled="1"/>
          </a:gradFill>
        </p:spPr>
      </p:sp>
      <p:sp>
        <p:nvSpPr>
          <p:cNvPr id="19" name="Shape 17"/>
          <p:cNvSpPr/>
          <p:nvPr/>
        </p:nvSpPr>
        <p:spPr>
          <a:xfrm>
            <a:off x="755245" y="413452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0" name="Shape 18"/>
          <p:cNvSpPr/>
          <p:nvPr/>
        </p:nvSpPr>
        <p:spPr>
          <a:xfrm>
            <a:off x="774891" y="4154170"/>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1" name="Shape 19"/>
          <p:cNvSpPr/>
          <p:nvPr/>
        </p:nvSpPr>
        <p:spPr>
          <a:xfrm>
            <a:off x="686349" y="384514"/>
            <a:ext cx="309631" cy="309631"/>
          </a:xfrm>
          <a:custGeom>
            <a:avLst/>
            <a:gdLst/>
            <a:ahLst/>
            <a:cxnLst/>
            <a:rect l="l" t="t" r="r" b="b"/>
            <a:pathLst>
              <a:path w="309631" h="309631">
                <a:moveTo>
                  <a:pt x="154816" y="0"/>
                </a:moveTo>
                <a:cubicBezTo>
                  <a:pt x="240261" y="0"/>
                  <a:pt x="309631" y="69371"/>
                  <a:pt x="309631" y="154816"/>
                </a:cubicBezTo>
                <a:cubicBezTo>
                  <a:pt x="309631" y="240261"/>
                  <a:pt x="240261" y="309631"/>
                  <a:pt x="154816" y="309631"/>
                </a:cubicBezTo>
                <a:cubicBezTo>
                  <a:pt x="69371" y="309631"/>
                  <a:pt x="0" y="240261"/>
                  <a:pt x="0" y="154816"/>
                </a:cubicBezTo>
                <a:cubicBezTo>
                  <a:pt x="0" y="69371"/>
                  <a:pt x="69371" y="0"/>
                  <a:pt x="154816"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22" name="Shape 20"/>
          <p:cNvSpPr/>
          <p:nvPr/>
        </p:nvSpPr>
        <p:spPr>
          <a:xfrm>
            <a:off x="705994" y="404159"/>
            <a:ext cx="270341" cy="270341"/>
          </a:xfrm>
          <a:custGeom>
            <a:avLst/>
            <a:gdLst/>
            <a:ahLst/>
            <a:cxnLst/>
            <a:rect l="l" t="t" r="r" b="b"/>
            <a:pathLst>
              <a:path w="270341" h="270341">
                <a:moveTo>
                  <a:pt x="135170" y="0"/>
                </a:moveTo>
                <a:cubicBezTo>
                  <a:pt x="209773" y="0"/>
                  <a:pt x="270341" y="60568"/>
                  <a:pt x="270341" y="135170"/>
                </a:cubicBezTo>
                <a:cubicBezTo>
                  <a:pt x="270341" y="209773"/>
                  <a:pt x="209773" y="270341"/>
                  <a:pt x="135170" y="270341"/>
                </a:cubicBezTo>
                <a:cubicBezTo>
                  <a:pt x="60568" y="270341"/>
                  <a:pt x="0" y="209773"/>
                  <a:pt x="0" y="135170"/>
                </a:cubicBezTo>
                <a:cubicBezTo>
                  <a:pt x="0" y="60568"/>
                  <a:pt x="60568" y="0"/>
                  <a:pt x="135170" y="0"/>
                </a:cubicBezTo>
                <a:close/>
              </a:path>
            </a:pathLst>
          </a:custGeom>
          <a:gradFill>
            <a:gsLst>
              <a:gs pos="0">
                <a:srgbClr val="FFFFFF">
                  <a:alpha val="100000"/>
                </a:srgbClr>
              </a:gs>
              <a:gs pos="100000">
                <a:srgbClr val="D9D9D9">
                  <a:alpha val="100000"/>
                </a:srgbClr>
              </a:gs>
            </a:gsLst>
            <a:lin ang="14400000" scaled="1"/>
          </a:gradFill>
        </p:spPr>
      </p:sp>
      <p:sp>
        <p:nvSpPr>
          <p:cNvPr id="23" name="Shape 21"/>
          <p:cNvSpPr/>
          <p:nvPr/>
        </p:nvSpPr>
        <p:spPr>
          <a:xfrm>
            <a:off x="4068422" y="2750972"/>
            <a:ext cx="4778362" cy="0"/>
          </a:xfrm>
          <a:custGeom>
            <a:avLst/>
            <a:gdLst/>
            <a:ahLst/>
            <a:cxnLst/>
            <a:rect l="l" t="t" r="r" b="b"/>
            <a:pathLst>
              <a:path w="4778362">
                <a:moveTo>
                  <a:pt x="0" y="0"/>
                </a:moveTo>
                <a:lnTo>
                  <a:pt x="4778362" y="0"/>
                </a:lnTo>
              </a:path>
            </a:pathLst>
          </a:custGeom>
          <a:solidFill>
            <a:schemeClr val="accent1"/>
          </a:solidFill>
          <a:ln w="28575" cmpd="sng">
            <a:solidFill>
              <a:schemeClr val="accent1"/>
            </a:solidFill>
            <a:prstDash val="solid"/>
            <a:headEnd type="none"/>
            <a:tailEnd type="none"/>
          </a:ln>
        </p:spPr>
      </p:sp>
      <p:sp>
        <p:nvSpPr>
          <p:cNvPr id="24" name="Text 22"/>
          <p:cNvSpPr txBox="1"/>
          <p:nvPr/>
        </p:nvSpPr>
        <p:spPr>
          <a:xfrm>
            <a:off x="1448394" y="2642967"/>
            <a:ext cx="1245383" cy="635000"/>
          </a:xfrm>
          <a:prstGeom prst="rect">
            <a:avLst/>
          </a:prstGeom>
          <a:noFill/>
        </p:spPr>
        <p:txBody>
          <a:bodyPr wrap="square" lIns="939" tIns="489" rIns="939" bIns="489" rtlCol="0" anchor="t">
            <a:spAutoFit/>
          </a:bodyPr>
          <a:lstStyle/>
          <a:p>
            <a:pPr marL="0" indent="0" algn="ctr">
              <a:buNone/>
            </a:pPr>
            <a:r>
              <a:rPr lang="en-US" sz="4125" b="1" dirty="0">
                <a:solidFill>
                  <a:srgbClr val="FFFFFF"/>
                </a:solidFill>
                <a:latin typeface="SourceHanSansSC-Medium" panose="020B0600000000000000" charset="-122"/>
                <a:ea typeface="SourceHanSansSC-Medium" panose="020B0600000000000000" charset="-122"/>
                <a:cs typeface="SourceHanSansSC-Medium" panose="020B0600000000000000" charset="-122"/>
              </a:rPr>
              <a:t>02</a:t>
            </a:r>
            <a:endParaRPr lang="en-US" sz="4125" dirty="0"/>
          </a:p>
        </p:txBody>
      </p:sp>
      <p:sp>
        <p:nvSpPr>
          <p:cNvPr id="32" name="Shape 30"/>
          <p:cNvSpPr/>
          <p:nvPr/>
        </p:nvSpPr>
        <p:spPr>
          <a:xfrm>
            <a:off x="114007" y="94603"/>
            <a:ext cx="1083422" cy="1083422"/>
          </a:xfrm>
          <a:custGeom>
            <a:avLst/>
            <a:gdLst/>
            <a:ahLst/>
            <a:cxnLst/>
            <a:rect l="l" t="t" r="r" b="b"/>
            <a:pathLst>
              <a:path w="1083422" h="1083422">
                <a:moveTo>
                  <a:pt x="541711" y="0"/>
                </a:moveTo>
                <a:cubicBezTo>
                  <a:pt x="840689" y="0"/>
                  <a:pt x="1083422" y="242732"/>
                  <a:pt x="1083422" y="541711"/>
                </a:cubicBezTo>
                <a:cubicBezTo>
                  <a:pt x="1083422" y="840689"/>
                  <a:pt x="840689" y="1083422"/>
                  <a:pt x="541711" y="1083422"/>
                </a:cubicBezTo>
                <a:cubicBezTo>
                  <a:pt x="242732" y="1083422"/>
                  <a:pt x="0" y="840689"/>
                  <a:pt x="0" y="541711"/>
                </a:cubicBezTo>
                <a:cubicBezTo>
                  <a:pt x="0" y="242732"/>
                  <a:pt x="242732" y="0"/>
                  <a:pt x="541711"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33" name="Shape 31"/>
          <p:cNvSpPr/>
          <p:nvPr/>
        </p:nvSpPr>
        <p:spPr>
          <a:xfrm>
            <a:off x="182746" y="163343"/>
            <a:ext cx="945942" cy="945942"/>
          </a:xfrm>
          <a:custGeom>
            <a:avLst/>
            <a:gdLst/>
            <a:ahLst/>
            <a:cxnLst/>
            <a:rect l="l" t="t" r="r" b="b"/>
            <a:pathLst>
              <a:path w="945942" h="945942">
                <a:moveTo>
                  <a:pt x="472971" y="0"/>
                </a:moveTo>
                <a:cubicBezTo>
                  <a:pt x="734011" y="0"/>
                  <a:pt x="945942" y="211931"/>
                  <a:pt x="945942" y="472971"/>
                </a:cubicBezTo>
                <a:cubicBezTo>
                  <a:pt x="945942" y="734011"/>
                  <a:pt x="734011" y="945942"/>
                  <a:pt x="472971" y="945942"/>
                </a:cubicBezTo>
                <a:cubicBezTo>
                  <a:pt x="211931" y="945942"/>
                  <a:pt x="0" y="734011"/>
                  <a:pt x="0" y="472971"/>
                </a:cubicBezTo>
                <a:cubicBezTo>
                  <a:pt x="0" y="211931"/>
                  <a:pt x="211931" y="0"/>
                  <a:pt x="472971" y="0"/>
                </a:cubicBezTo>
                <a:close/>
              </a:path>
            </a:pathLst>
          </a:custGeom>
          <a:gradFill>
            <a:gsLst>
              <a:gs pos="0">
                <a:srgbClr val="FFFFFF">
                  <a:alpha val="100000"/>
                </a:srgbClr>
              </a:gs>
              <a:gs pos="100000">
                <a:srgbClr val="D9D9D9">
                  <a:alpha val="100000"/>
                </a:srgbClr>
              </a:gs>
            </a:gsLst>
            <a:lin ang="14400000" scaled="1"/>
          </a:gradFill>
        </p:spPr>
      </p:sp>
      <p:pic>
        <p:nvPicPr>
          <p:cNvPr id="2" name="图片 1" descr="2222"/>
          <p:cNvPicPr>
            <a:picLocks noChangeAspect="1"/>
          </p:cNvPicPr>
          <p:nvPr/>
        </p:nvPicPr>
        <p:blipFill>
          <a:blip r:embed="rId3"/>
          <a:stretch>
            <a:fillRect/>
          </a:stretch>
        </p:blipFill>
        <p:spPr>
          <a:xfrm>
            <a:off x="318770" y="288290"/>
            <a:ext cx="652145" cy="6521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4" name="Shape 12"/>
          <p:cNvSpPr/>
          <p:nvPr/>
        </p:nvSpPr>
        <p:spPr>
          <a:xfrm>
            <a:off x="8646772" y="134084"/>
            <a:ext cx="605790" cy="207749"/>
          </a:xfrm>
          <a:custGeom>
            <a:avLst/>
            <a:gdLst/>
            <a:ahLst/>
            <a:cxnLst/>
            <a:rect l="l" t="t" r="r" b="b"/>
            <a:pathLst>
              <a:path w="605790" h="207749">
                <a:moveTo>
                  <a:pt x="0" y="0"/>
                </a:moveTo>
                <a:lnTo>
                  <a:pt x="605790" y="0"/>
                </a:lnTo>
                <a:lnTo>
                  <a:pt x="605790" y="207749"/>
                </a:lnTo>
                <a:lnTo>
                  <a:pt x="0" y="207749"/>
                </a:lnTo>
                <a:close/>
              </a:path>
            </a:pathLst>
          </a:custGeom>
          <a:noFill/>
        </p:spPr>
      </p:sp>
      <p:sp>
        <p:nvSpPr>
          <p:cNvPr id="18" name="Shape 16"/>
          <p:cNvSpPr/>
          <p:nvPr/>
        </p:nvSpPr>
        <p:spPr>
          <a:xfrm>
            <a:off x="6388782" y="1866409"/>
            <a:ext cx="2250146" cy="543218"/>
          </a:xfrm>
          <a:custGeom>
            <a:avLst/>
            <a:gdLst/>
            <a:ahLst/>
            <a:cxnLst/>
            <a:rect l="l" t="t" r="r" b="b"/>
            <a:pathLst>
              <a:path w="2250146" h="543218">
                <a:moveTo>
                  <a:pt x="0" y="0"/>
                </a:moveTo>
                <a:lnTo>
                  <a:pt x="2250146" y="0"/>
                </a:lnTo>
                <a:lnTo>
                  <a:pt x="2250146" y="543218"/>
                </a:lnTo>
                <a:lnTo>
                  <a:pt x="0" y="543218"/>
                </a:lnTo>
                <a:close/>
              </a:path>
            </a:pathLst>
          </a:custGeom>
          <a:noFill/>
        </p:spPr>
      </p:sp>
      <p:sp>
        <p:nvSpPr>
          <p:cNvPr id="19" name="Shape 17"/>
          <p:cNvSpPr/>
          <p:nvPr>
            <p:custDataLst>
              <p:tags r:id="rId1"/>
            </p:custDataLst>
          </p:nvPr>
        </p:nvSpPr>
        <p:spPr>
          <a:xfrm>
            <a:off x="226695" y="2955925"/>
            <a:ext cx="8759825" cy="1967230"/>
          </a:xfrm>
          <a:custGeom>
            <a:avLst/>
            <a:gdLst/>
            <a:ahLst/>
            <a:cxnLst/>
            <a:rect l="l" t="t" r="r" b="b"/>
            <a:pathLst>
              <a:path w="8137923" h="1158162">
                <a:moveTo>
                  <a:pt x="0" y="0"/>
                </a:moveTo>
                <a:lnTo>
                  <a:pt x="8137923" y="0"/>
                </a:lnTo>
                <a:lnTo>
                  <a:pt x="8137923" y="1158162"/>
                </a:lnTo>
                <a:lnTo>
                  <a:pt x="0" y="1158162"/>
                </a:lnTo>
                <a:close/>
              </a:path>
            </a:pathLst>
          </a:custGeom>
          <a:solidFill>
            <a:srgbClr val="F2F2F2"/>
          </a:solidFill>
        </p:spPr>
        <p:txBody>
          <a:bodyPr/>
          <a:lstStyle/>
          <a:p>
            <a:endParaRPr lang="zh-CN" altLang="en-US"/>
          </a:p>
        </p:txBody>
      </p:sp>
      <p:sp>
        <p:nvSpPr>
          <p:cNvPr id="24" name="Shape 22"/>
          <p:cNvSpPr/>
          <p:nvPr>
            <p:custDataLst>
              <p:tags r:id="rId2"/>
            </p:custDataLst>
          </p:nvPr>
        </p:nvSpPr>
        <p:spPr>
          <a:xfrm>
            <a:off x="3753485" y="3077210"/>
            <a:ext cx="1557655" cy="1571625"/>
          </a:xfrm>
          <a:custGeom>
            <a:avLst/>
            <a:gdLst/>
            <a:ahLst/>
            <a:cxnLst/>
            <a:rect l="l" t="t" r="r" b="b"/>
            <a:pathLst>
              <a:path w="1618633" h="1620000">
                <a:moveTo>
                  <a:pt x="809316" y="0"/>
                </a:moveTo>
                <a:cubicBezTo>
                  <a:pt x="1255990" y="0"/>
                  <a:pt x="1618633" y="362949"/>
                  <a:pt x="1618633" y="810000"/>
                </a:cubicBezTo>
                <a:cubicBezTo>
                  <a:pt x="1618633" y="1257051"/>
                  <a:pt x="1255990" y="1620000"/>
                  <a:pt x="809316" y="1620000"/>
                </a:cubicBezTo>
                <a:cubicBezTo>
                  <a:pt x="362643" y="1620000"/>
                  <a:pt x="0" y="1257051"/>
                  <a:pt x="0" y="810000"/>
                </a:cubicBezTo>
                <a:cubicBezTo>
                  <a:pt x="0" y="362949"/>
                  <a:pt x="362643" y="0"/>
                  <a:pt x="809316" y="0"/>
                </a:cubicBezTo>
                <a:close/>
              </a:path>
            </a:pathLst>
          </a:custGeom>
          <a:blipFill rotWithShape="0">
            <a:blip r:embed="rId12"/>
            <a:stretch>
              <a:fillRect l="-12855" r="-12855"/>
            </a:stretch>
          </a:blipFill>
          <a:ln w="57150">
            <a:solidFill>
              <a:srgbClr val="FFFFFF"/>
            </a:solidFill>
            <a:prstDash val="solid"/>
          </a:ln>
        </p:spPr>
      </p:sp>
      <p:sp>
        <p:nvSpPr>
          <p:cNvPr id="30" name="Text 28"/>
          <p:cNvSpPr txBox="1"/>
          <p:nvPr>
            <p:custDataLst>
              <p:tags r:id="rId3"/>
            </p:custDataLst>
          </p:nvPr>
        </p:nvSpPr>
        <p:spPr>
          <a:xfrm>
            <a:off x="5323205" y="2957830"/>
            <a:ext cx="3658235" cy="1837055"/>
          </a:xfrm>
          <a:prstGeom prst="rect">
            <a:avLst/>
          </a:prstGeom>
          <a:noFill/>
        </p:spPr>
        <p:txBody>
          <a:bodyPr wrap="square" lIns="0" tIns="0" rIns="0" bIns="0" rtlCol="0" anchor="t">
            <a:noAutofit/>
          </a:bodyPr>
          <a:lstStyle/>
          <a:p>
            <a:pPr indent="0" algn="l" fontAlgn="auto">
              <a:lnSpc>
                <a:spcPct val="110000"/>
              </a:lnSpc>
              <a:buNone/>
            </a:pPr>
            <a:r>
              <a:rPr lang="en-US" altLang="zh-CN" sz="1100" dirty="0">
                <a:latin typeface="Arial" panose="020B0604020202020204" pitchFamily="34" charset="0"/>
                <a:ea typeface="微软雅黑" panose="020B0503020204020204" charset="-122"/>
                <a:cs typeface="Arial" panose="020B0604020202020204" pitchFamily="34" charset="0"/>
              </a:rPr>
              <a:t>      In 2025, Shanxi used 28.44 million tons of imported bauxite, ranking second in the country, with the vast majority being Guinean bauxite. In the first three months of 2026, the usage of imported bauxite reached 8.04 million tons. In terms of trend, the usage of imported bauxite is increasing and remains at a high level. It is estimated that the full-year usage of imported bauxite in Shanxi in 2026 will reach 28–30 million dry metric tons, still ranking among the top. However, after the new capacity in Guangxi is fully released, Guangxi's imported bauxite usage may jump to second place.</a:t>
            </a:r>
          </a:p>
        </p:txBody>
      </p:sp>
      <p:sp>
        <p:nvSpPr>
          <p:cNvPr id="38" name="文本框 37"/>
          <p:cNvSpPr txBox="1"/>
          <p:nvPr>
            <p:custDataLst>
              <p:tags r:id="rId4"/>
            </p:custDataLst>
          </p:nvPr>
        </p:nvSpPr>
        <p:spPr>
          <a:xfrm>
            <a:off x="332105" y="708025"/>
            <a:ext cx="3558540" cy="365125"/>
          </a:xfrm>
          <a:prstGeom prst="rect">
            <a:avLst/>
          </a:prstGeom>
          <a:noFill/>
        </p:spPr>
        <p:txBody>
          <a:bodyPr wrap="square" rtlCol="0">
            <a:noAutofit/>
          </a:bodyPr>
          <a:lstStyle/>
          <a:p>
            <a:pPr algn="ctr"/>
            <a:r>
              <a:rPr lang="en-US" altLang="zh-CN" sz="900" dirty="0">
                <a:latin typeface="微软雅黑" panose="020B0503020204020204" charset="-122"/>
                <a:ea typeface="微软雅黑" panose="020B0503020204020204" charset="-122"/>
                <a:cs typeface="微软雅黑" panose="020B0503020204020204" charset="-122"/>
              </a:rPr>
              <a:t>Figure 3: Consumption of Imported and Domestic Bauxite in Shanxi (kt)</a:t>
            </a:r>
          </a:p>
          <a:p>
            <a:endParaRPr lang="en-US" altLang="zh-CN" sz="900" dirty="0">
              <a:latin typeface="微软雅黑" panose="020B0503020204020204" charset="-122"/>
              <a:ea typeface="微软雅黑" panose="020B0503020204020204" charset="-122"/>
              <a:cs typeface="微软雅黑" panose="020B0503020204020204" charset="-122"/>
            </a:endParaRPr>
          </a:p>
          <a:p>
            <a:endParaRPr lang="en-US" altLang="zh-CN" sz="900" dirty="0">
              <a:latin typeface="微软雅黑" panose="020B0503020204020204" charset="-122"/>
              <a:ea typeface="微软雅黑" panose="020B0503020204020204" charset="-122"/>
              <a:cs typeface="微软雅黑" panose="020B0503020204020204" charset="-122"/>
            </a:endParaRPr>
          </a:p>
        </p:txBody>
      </p:sp>
      <p:sp>
        <p:nvSpPr>
          <p:cNvPr id="42" name="文本框 41"/>
          <p:cNvSpPr txBox="1"/>
          <p:nvPr>
            <p:custDataLst>
              <p:tags r:id="rId5"/>
            </p:custDataLst>
          </p:nvPr>
        </p:nvSpPr>
        <p:spPr>
          <a:xfrm>
            <a:off x="673981" y="2727960"/>
            <a:ext cx="2425065" cy="229870"/>
          </a:xfrm>
          <a:prstGeom prst="rect">
            <a:avLst/>
          </a:prstGeom>
        </p:spPr>
        <p:txBody>
          <a:bodyPr wrap="square">
            <a:spAutoFit/>
          </a:bodyPr>
          <a:lstStyle/>
          <a:p>
            <a:pPr marL="0" indent="0" algn="ctr" defTabSz="266700">
              <a:spcBef>
                <a:spcPct val="0"/>
              </a:spcBef>
              <a:spcAft>
                <a:spcPct val="0"/>
              </a:spcAft>
            </a:pPr>
            <a:r>
              <a:rPr lang="en-US" altLang="zh-CN" sz="900" dirty="0">
                <a:latin typeface="微软雅黑" panose="020B0503020204020204" charset="-122"/>
                <a:ea typeface="微软雅黑" panose="020B0503020204020204" charset="-122"/>
              </a:rPr>
              <a:t>References: Asian Metal</a:t>
            </a:r>
            <a:endParaRPr lang="zh-CN" altLang="en-US" sz="900" dirty="0">
              <a:latin typeface="微软雅黑" panose="020B0503020204020204" charset="-122"/>
              <a:ea typeface="微软雅黑" panose="020B0503020204020204" charset="-122"/>
            </a:endParaRPr>
          </a:p>
        </p:txBody>
      </p:sp>
      <p:graphicFrame>
        <p:nvGraphicFramePr>
          <p:cNvPr id="39" name="表格 38"/>
          <p:cNvGraphicFramePr/>
          <p:nvPr/>
        </p:nvGraphicFramePr>
        <p:xfrm>
          <a:off x="4257040" y="1495425"/>
          <a:ext cx="4745355" cy="789940"/>
        </p:xfrm>
        <a:graphic>
          <a:graphicData uri="http://schemas.openxmlformats.org/drawingml/2006/table">
            <a:tbl>
              <a:tblPr/>
              <a:tblGrid>
                <a:gridCol w="730250">
                  <a:extLst>
                    <a:ext uri="{9D8B030D-6E8A-4147-A177-3AD203B41FA5}">
                      <a16:colId xmlns:a16="http://schemas.microsoft.com/office/drawing/2014/main" val="20000"/>
                    </a:ext>
                  </a:extLst>
                </a:gridCol>
                <a:gridCol w="513715">
                  <a:extLst>
                    <a:ext uri="{9D8B030D-6E8A-4147-A177-3AD203B41FA5}">
                      <a16:colId xmlns:a16="http://schemas.microsoft.com/office/drawing/2014/main" val="20001"/>
                    </a:ext>
                  </a:extLst>
                </a:gridCol>
                <a:gridCol w="513715">
                  <a:extLst>
                    <a:ext uri="{9D8B030D-6E8A-4147-A177-3AD203B41FA5}">
                      <a16:colId xmlns:a16="http://schemas.microsoft.com/office/drawing/2014/main" val="20002"/>
                    </a:ext>
                  </a:extLst>
                </a:gridCol>
                <a:gridCol w="512445">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gridCol w="454025">
                  <a:extLst>
                    <a:ext uri="{9D8B030D-6E8A-4147-A177-3AD203B41FA5}">
                      <a16:colId xmlns:a16="http://schemas.microsoft.com/office/drawing/2014/main" val="20005"/>
                    </a:ext>
                  </a:extLst>
                </a:gridCol>
                <a:gridCol w="512445">
                  <a:extLst>
                    <a:ext uri="{9D8B030D-6E8A-4147-A177-3AD203B41FA5}">
                      <a16:colId xmlns:a16="http://schemas.microsoft.com/office/drawing/2014/main" val="20006"/>
                    </a:ext>
                  </a:extLst>
                </a:gridCol>
                <a:gridCol w="531495">
                  <a:extLst>
                    <a:ext uri="{9D8B030D-6E8A-4147-A177-3AD203B41FA5}">
                      <a16:colId xmlns:a16="http://schemas.microsoft.com/office/drawing/2014/main" val="20007"/>
                    </a:ext>
                  </a:extLst>
                </a:gridCol>
                <a:gridCol w="465455">
                  <a:extLst>
                    <a:ext uri="{9D8B030D-6E8A-4147-A177-3AD203B41FA5}">
                      <a16:colId xmlns:a16="http://schemas.microsoft.com/office/drawing/2014/main" val="20008"/>
                    </a:ext>
                  </a:extLst>
                </a:gridCol>
              </a:tblGrid>
              <a:tr h="189230">
                <a:tc>
                  <a:txBody>
                    <a:bodyPr/>
                    <a:lstStyle/>
                    <a:p>
                      <a:pPr marL="0" indent="0" algn="ctr" fontAlgn="ctr">
                        <a:spcBef>
                          <a:spcPct val="0"/>
                        </a:spcBef>
                        <a:spcAft>
                          <a:spcPct val="0"/>
                        </a:spcAft>
                      </a:pPr>
                      <a:r>
                        <a:rPr lang="en-US" altLang="zh-CN" sz="800" i="0">
                          <a:solidFill>
                            <a:srgbClr val="000000"/>
                          </a:solidFill>
                          <a:latin typeface="Arial" panose="020B0604020202020204" pitchFamily="34" charset="0"/>
                          <a:ea typeface="宋体" panose="02010600030101010101" pitchFamily="2" charset="-122"/>
                          <a:cs typeface="Arial" panose="020B0604020202020204" pitchFamily="34" charset="0"/>
                        </a:rPr>
                        <a:t>Date</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Shandong</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Shanxi</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Henan</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Guangxi</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Guizhou</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Chongqing</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Inner Mongolia</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Hebei</a:t>
                      </a: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0"/>
                  </a:ext>
                </a:extLst>
              </a:tr>
              <a:tr h="273050">
                <a:tc>
                  <a:txBody>
                    <a:bodyPr/>
                    <a:lstStyle/>
                    <a:p>
                      <a:pPr marL="0" indent="0" algn="ctr" fontAlgn="ctr">
                        <a:spcBef>
                          <a:spcPct val="0"/>
                        </a:spcBef>
                        <a:spcAft>
                          <a:spcPct val="0"/>
                        </a:spcAft>
                      </a:pPr>
                      <a:r>
                        <a:rPr lang="en-US" sz="800" i="0">
                          <a:solidFill>
                            <a:srgbClr val="000000"/>
                          </a:solidFill>
                          <a:latin typeface="Arial Unicode MS" panose="020B0604020202020204" charset="-122"/>
                          <a:ea typeface="Arial Unicode MS" panose="020B0604020202020204" charset="-122"/>
                        </a:rPr>
                        <a:t>Jan.-Mar., 2026</a:t>
                      </a:r>
                      <a:endParaRPr lang="en-US" sz="800" i="0">
                        <a:solidFill>
                          <a:srgbClr val="000000"/>
                        </a:solidFill>
                        <a:latin typeface="Arial Unicode MS" panose="020B0604020202020204" charset="-122"/>
                        <a:ea typeface="宋体" panose="02010600030101010101" pitchFamily="2" charset="-122"/>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2,190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804</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246</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695</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24</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320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53</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550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1"/>
                  </a:ext>
                </a:extLst>
              </a:tr>
              <a:tr h="273050">
                <a:tc>
                  <a:txBody>
                    <a:bodyPr/>
                    <a:lstStyle/>
                    <a:p>
                      <a:pPr marL="0" indent="0" algn="ctr" fontAlgn="ctr">
                        <a:spcBef>
                          <a:spcPct val="0"/>
                        </a:spcBef>
                        <a:spcAft>
                          <a:spcPct val="0"/>
                        </a:spcAft>
                      </a:pPr>
                      <a:r>
                        <a:rPr lang="en-US" altLang="zh-CN" sz="800" i="0">
                          <a:solidFill>
                            <a:srgbClr val="000000"/>
                          </a:solidFill>
                          <a:latin typeface="Arial Unicode MS" panose="020B0604020202020204" charset="-122"/>
                          <a:ea typeface="Arial Unicode MS" panose="020B0604020202020204" charset="-122"/>
                        </a:rPr>
                        <a:t>2025</a:t>
                      </a:r>
                      <a:endParaRPr lang="zh-CN" sz="800" i="0">
                        <a:solidFill>
                          <a:srgbClr val="000000"/>
                        </a:solidFill>
                        <a:latin typeface="Arial Unicode MS" panose="020B0604020202020204" charset="-122"/>
                        <a:ea typeface="Arial Unicode MS" panose="020B0604020202020204" charset="-122"/>
                      </a:endParaRP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8,357</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2,844</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1,000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2,300</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148</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1,171</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251</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marL="0" indent="0" algn="ctr" fontAlgn="ctr">
                        <a:spcBef>
                          <a:spcPct val="0"/>
                        </a:spcBef>
                        <a:spcAft>
                          <a:spcPct val="0"/>
                        </a:spcAft>
                      </a:pPr>
                      <a:r>
                        <a:rPr lang="en-US" altLang="zh-CN" sz="800" i="0" dirty="0">
                          <a:solidFill>
                            <a:srgbClr val="000000"/>
                          </a:solidFill>
                          <a:latin typeface="Arial Unicode MS" panose="020B0604020202020204" charset="-122"/>
                          <a:ea typeface="Arial Unicode MS" panose="020B0604020202020204" charset="-122"/>
                        </a:rPr>
                        <a:t>2,066</a:t>
                      </a:r>
                    </a:p>
                  </a:txBody>
                  <a:tcPr marL="68580" marR="6858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0" name="文本框 39"/>
          <p:cNvSpPr txBox="1"/>
          <p:nvPr>
            <p:custDataLst>
              <p:tags r:id="rId6"/>
            </p:custDataLst>
          </p:nvPr>
        </p:nvSpPr>
        <p:spPr>
          <a:xfrm>
            <a:off x="4344035" y="878840"/>
            <a:ext cx="4647565" cy="320040"/>
          </a:xfrm>
          <a:prstGeom prst="rect">
            <a:avLst/>
          </a:prstGeom>
        </p:spPr>
        <p:txBody>
          <a:bodyPr wrap="square">
            <a:noAutofit/>
          </a:bodyPr>
          <a:lstStyle/>
          <a:p>
            <a:pPr algn="ctr" defTabSz="266700"/>
            <a:r>
              <a:rPr lang="en-US" altLang="zh-CN" sz="900">
                <a:latin typeface="微软雅黑" panose="020B0503020204020204" charset="-122"/>
                <a:ea typeface="微软雅黑" panose="020B0503020204020204" charset="-122"/>
              </a:rPr>
              <a:t>Table 1: Usage of Imported Bauxite in China's Main Alumina Producing Areas</a:t>
            </a:r>
          </a:p>
        </p:txBody>
      </p:sp>
      <p:sp>
        <p:nvSpPr>
          <p:cNvPr id="41" name="文本框 40"/>
          <p:cNvSpPr txBox="1"/>
          <p:nvPr>
            <p:custDataLst>
              <p:tags r:id="rId7"/>
            </p:custDataLst>
          </p:nvPr>
        </p:nvSpPr>
        <p:spPr>
          <a:xfrm>
            <a:off x="7992110" y="1198880"/>
            <a:ext cx="916940" cy="229870"/>
          </a:xfrm>
          <a:prstGeom prst="rect">
            <a:avLst/>
          </a:prstGeom>
        </p:spPr>
        <p:txBody>
          <a:bodyPr wrap="square">
            <a:spAutoFit/>
          </a:bodyPr>
          <a:lstStyle/>
          <a:p>
            <a:pPr defTabSz="266700"/>
            <a:r>
              <a:rPr lang="en-US" altLang="zh-CN" sz="900" dirty="0">
                <a:latin typeface="微软雅黑" panose="020B0503020204020204" charset="-122"/>
                <a:ea typeface="微软雅黑" panose="020B0503020204020204" charset="-122"/>
              </a:rPr>
              <a:t>Unit</a:t>
            </a:r>
            <a:r>
              <a:rPr lang="zh-CN" altLang="en-US" sz="900" dirty="0">
                <a:latin typeface="微软雅黑" panose="020B0503020204020204" charset="-122"/>
                <a:ea typeface="微软雅黑" panose="020B0503020204020204" charset="-122"/>
              </a:rPr>
              <a:t>：</a:t>
            </a:r>
            <a:r>
              <a:rPr lang="en-US" altLang="zh-CN" sz="900" dirty="0">
                <a:latin typeface="微软雅黑" panose="020B0503020204020204" charset="-122"/>
                <a:ea typeface="微软雅黑" panose="020B0503020204020204" charset="-122"/>
              </a:rPr>
              <a:t>10kt</a:t>
            </a: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2</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16" name="Text 28"/>
          <p:cNvSpPr txBox="1"/>
          <p:nvPr>
            <p:custDataLst>
              <p:tags r:id="rId8"/>
            </p:custDataLst>
          </p:nvPr>
        </p:nvSpPr>
        <p:spPr>
          <a:xfrm>
            <a:off x="363220" y="2957830"/>
            <a:ext cx="3191510" cy="1965325"/>
          </a:xfrm>
          <a:prstGeom prst="rect">
            <a:avLst/>
          </a:prstGeom>
          <a:noFill/>
        </p:spPr>
        <p:txBody>
          <a:bodyPr wrap="square" lIns="0" tIns="0" rIns="0" bIns="0" rtlCol="0" anchor="ctr" anchorCtr="0">
            <a:noAutofit/>
          </a:bodyPr>
          <a:lstStyle/>
          <a:p>
            <a:pPr indent="0" algn="l" fontAlgn="auto">
              <a:lnSpc>
                <a:spcPct val="110000"/>
              </a:lnSpc>
              <a:buNone/>
            </a:pPr>
            <a:r>
              <a:rPr lang="en-US" altLang="zh-CN" sz="1200" dirty="0">
                <a:latin typeface="Arial" panose="020B0604020202020204" pitchFamily="34" charset="0"/>
                <a:ea typeface="微软雅黑" panose="020B0503020204020204" charset="-122"/>
                <a:cs typeface="Arial" panose="020B0604020202020204" pitchFamily="34" charset="0"/>
              </a:rPr>
              <a:t>      According to Asian Metal, as of March 2026, Shanxi had 12 operating alumina refineries with a total capacity of 18 million tons. Among these, over 12 million tons of capacity use imported bauxite. Only one refinery uses only domestic bauxite, five use only imported bauxite, and the rest use a mix of both, depending on supply conditions, costs, and other factors.</a:t>
            </a:r>
          </a:p>
        </p:txBody>
      </p:sp>
      <p:sp>
        <p:nvSpPr>
          <p:cNvPr id="17" name="Text 5"/>
          <p:cNvSpPr txBox="1"/>
          <p:nvPr/>
        </p:nvSpPr>
        <p:spPr>
          <a:xfrm>
            <a:off x="1257935" y="203835"/>
            <a:ext cx="3832860" cy="553720"/>
          </a:xfrm>
          <a:prstGeom prst="rect">
            <a:avLst/>
          </a:prstGeom>
          <a:noFill/>
        </p:spPr>
        <p:txBody>
          <a:bodyPr wrap="square" lIns="939" tIns="489" rIns="939" bIns="489" rtlCol="0" anchor="t">
            <a:spAutoFit/>
          </a:bodyPr>
          <a:lstStyle/>
          <a:p>
            <a:pPr marL="0" indent="0" algn="l">
              <a:buNone/>
            </a:pPr>
            <a:r>
              <a:rPr lang="en-US" altLang="zh-CN" sz="1800" dirty="0">
                <a:solidFill>
                  <a:srgbClr val="262626"/>
                </a:solidFill>
                <a:latin typeface="微软雅黑" panose="020B0503020204020204" charset="-122"/>
                <a:ea typeface="微软雅黑" panose="020B0503020204020204" charset="-122"/>
                <a:cs typeface="SourceHanSansSC-Medium" panose="020B0600000000000000" charset="-122"/>
              </a:rPr>
              <a:t>Changes in the usage of imported and domestic bauxite in Shanxi</a:t>
            </a:r>
          </a:p>
        </p:txBody>
      </p:sp>
      <p:pic>
        <p:nvPicPr>
          <p:cNvPr id="21" name="图片 20"/>
          <p:cNvPicPr>
            <a:picLocks noChangeAspect="1"/>
          </p:cNvPicPr>
          <p:nvPr>
            <p:custDataLst>
              <p:tags r:id="rId9"/>
            </p:custDataLst>
          </p:nvPr>
        </p:nvPicPr>
        <p:blipFill>
          <a:blip r:embed="rId13"/>
          <a:stretch>
            <a:fillRect/>
          </a:stretch>
        </p:blipFill>
        <p:spPr>
          <a:xfrm>
            <a:off x="308799" y="1056330"/>
            <a:ext cx="3584774" cy="1715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8" name="Shape 16"/>
          <p:cNvSpPr/>
          <p:nvPr/>
        </p:nvSpPr>
        <p:spPr>
          <a:xfrm>
            <a:off x="6388782" y="1866409"/>
            <a:ext cx="2250146" cy="543218"/>
          </a:xfrm>
          <a:custGeom>
            <a:avLst/>
            <a:gdLst/>
            <a:ahLst/>
            <a:cxnLst/>
            <a:rect l="l" t="t" r="r" b="b"/>
            <a:pathLst>
              <a:path w="2250146" h="543218">
                <a:moveTo>
                  <a:pt x="0" y="0"/>
                </a:moveTo>
                <a:lnTo>
                  <a:pt x="2250146" y="0"/>
                </a:lnTo>
                <a:lnTo>
                  <a:pt x="2250146" y="543218"/>
                </a:lnTo>
                <a:lnTo>
                  <a:pt x="0" y="543218"/>
                </a:lnTo>
                <a:close/>
              </a:path>
            </a:pathLst>
          </a:custGeom>
          <a:noFill/>
        </p:spPr>
      </p:sp>
      <p:sp>
        <p:nvSpPr>
          <p:cNvPr id="19" name="Shape 17"/>
          <p:cNvSpPr/>
          <p:nvPr>
            <p:custDataLst>
              <p:tags r:id="rId1"/>
            </p:custDataLst>
          </p:nvPr>
        </p:nvSpPr>
        <p:spPr>
          <a:xfrm>
            <a:off x="219075" y="1146810"/>
            <a:ext cx="4352925" cy="3435985"/>
          </a:xfrm>
          <a:custGeom>
            <a:avLst/>
            <a:gdLst/>
            <a:ahLst/>
            <a:cxnLst/>
            <a:rect l="l" t="t" r="r" b="b"/>
            <a:pathLst>
              <a:path w="8137923" h="1158162">
                <a:moveTo>
                  <a:pt x="0" y="0"/>
                </a:moveTo>
                <a:lnTo>
                  <a:pt x="8137923" y="0"/>
                </a:lnTo>
                <a:lnTo>
                  <a:pt x="8137923" y="1158162"/>
                </a:lnTo>
                <a:lnTo>
                  <a:pt x="0" y="1158162"/>
                </a:lnTo>
                <a:close/>
              </a:path>
            </a:pathLst>
          </a:custGeom>
          <a:solidFill>
            <a:srgbClr val="F2F2F2"/>
          </a:solidFill>
        </p:spPr>
      </p:sp>
      <p:sp>
        <p:nvSpPr>
          <p:cNvPr id="42" name="文本框 41"/>
          <p:cNvSpPr txBox="1"/>
          <p:nvPr/>
        </p:nvSpPr>
        <p:spPr>
          <a:xfrm>
            <a:off x="6055360" y="4429125"/>
            <a:ext cx="1568450" cy="123111"/>
          </a:xfrm>
          <a:prstGeom prst="rect">
            <a:avLst/>
          </a:prstGeom>
        </p:spPr>
        <p:txBody>
          <a:bodyPr wrap="square">
            <a:spAutoFit/>
          </a:bodyPr>
          <a:lstStyle/>
          <a:p>
            <a:pPr marL="0" indent="0" algn="ctr" defTabSz="266700">
              <a:spcBef>
                <a:spcPct val="0"/>
              </a:spcBef>
              <a:spcAft>
                <a:spcPct val="0"/>
              </a:spcAft>
            </a:pPr>
            <a:r>
              <a:rPr lang="en-US" altLang="zh-CN" sz="200" dirty="0">
                <a:latin typeface="微软雅黑" panose="020B0503020204020204" charset="-122"/>
                <a:ea typeface="微软雅黑" panose="020B0503020204020204" charset="-122"/>
              </a:rPr>
              <a:t>References: ALD</a:t>
            </a:r>
            <a:endParaRPr lang="zh-CN" altLang="en-US" sz="200" dirty="0">
              <a:latin typeface="微软雅黑" panose="020B0503020204020204" charset="-122"/>
              <a:ea typeface="微软雅黑" panose="020B0503020204020204" charset="-122"/>
            </a:endParaRP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2</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pic>
        <p:nvPicPr>
          <p:cNvPr id="16" name="图片 6"/>
          <p:cNvPicPr>
            <a:picLocks noChangeAspect="1"/>
          </p:cNvPicPr>
          <p:nvPr/>
        </p:nvPicPr>
        <p:blipFill>
          <a:blip r:embed="rId5"/>
          <a:stretch>
            <a:fillRect/>
          </a:stretch>
        </p:blipFill>
        <p:spPr>
          <a:xfrm>
            <a:off x="4572000" y="1369060"/>
            <a:ext cx="4415790" cy="2990850"/>
          </a:xfrm>
          <a:prstGeom prst="rect">
            <a:avLst/>
          </a:prstGeom>
          <a:noFill/>
          <a:ln>
            <a:noFill/>
          </a:ln>
        </p:spPr>
      </p:pic>
      <p:sp>
        <p:nvSpPr>
          <p:cNvPr id="17" name="文本框 16"/>
          <p:cNvSpPr txBox="1"/>
          <p:nvPr/>
        </p:nvSpPr>
        <p:spPr>
          <a:xfrm>
            <a:off x="4839970" y="996315"/>
            <a:ext cx="4138295" cy="506730"/>
          </a:xfrm>
          <a:prstGeom prst="rect">
            <a:avLst/>
          </a:prstGeom>
        </p:spPr>
        <p:txBody>
          <a:bodyPr wrap="square">
            <a:spAutoFit/>
          </a:bodyPr>
          <a:lstStyle/>
          <a:p>
            <a:pPr marL="0" indent="0" algn="ctr" defTabSz="266700">
              <a:spcBef>
                <a:spcPct val="0"/>
              </a:spcBef>
              <a:spcAft>
                <a:spcPct val="0"/>
              </a:spcAft>
            </a:pPr>
            <a:r>
              <a:rPr lang="en-US" altLang="zh-CN" sz="900">
                <a:latin typeface="微软雅黑" panose="020B0503020204020204" charset="-122"/>
                <a:ea typeface="微软雅黑" panose="020B0503020204020204" charset="-122"/>
              </a:rPr>
              <a:t>Figure 4: Import Volume and Consumption of Bauxite in Shanxi</a:t>
            </a:r>
          </a:p>
          <a:p>
            <a:pPr marL="0" indent="0" algn="ctr" defTabSz="266700">
              <a:spcBef>
                <a:spcPct val="0"/>
              </a:spcBef>
              <a:spcAft>
                <a:spcPct val="0"/>
              </a:spcAft>
            </a:pPr>
            <a:endParaRPr lang="en-US" altLang="zh-CN" sz="900">
              <a:latin typeface="微软雅黑" panose="020B0503020204020204" charset="-122"/>
              <a:ea typeface="微软雅黑" panose="020B0503020204020204" charset="-122"/>
            </a:endParaRPr>
          </a:p>
          <a:p>
            <a:pPr marL="0" indent="0" algn="ctr" defTabSz="266700">
              <a:spcBef>
                <a:spcPct val="0"/>
              </a:spcBef>
              <a:spcAft>
                <a:spcPct val="0"/>
              </a:spcAft>
            </a:pPr>
            <a:endParaRPr lang="en-US" altLang="zh-CN" sz="900">
              <a:latin typeface="微软雅黑" panose="020B0503020204020204" charset="-122"/>
              <a:ea typeface="微软雅黑" panose="020B0503020204020204" charset="-122"/>
            </a:endParaRPr>
          </a:p>
        </p:txBody>
      </p:sp>
      <p:sp>
        <p:nvSpPr>
          <p:cNvPr id="30" name="Text 28"/>
          <p:cNvSpPr txBox="1"/>
          <p:nvPr>
            <p:custDataLst>
              <p:tags r:id="rId2"/>
            </p:custDataLst>
          </p:nvPr>
        </p:nvSpPr>
        <p:spPr>
          <a:xfrm>
            <a:off x="362585" y="1122680"/>
            <a:ext cx="4113530" cy="2959735"/>
          </a:xfrm>
          <a:prstGeom prst="rect">
            <a:avLst/>
          </a:prstGeom>
          <a:noFill/>
        </p:spPr>
        <p:txBody>
          <a:bodyPr wrap="square" lIns="0" tIns="0" rIns="0" bIns="0" rtlCol="0" anchor="t">
            <a:noAutofit/>
          </a:bodyPr>
          <a:lstStyle/>
          <a:p>
            <a:pPr indent="0" algn="l" fontAlgn="auto">
              <a:lnSpc>
                <a:spcPct val="110000"/>
              </a:lnSpc>
              <a:buNone/>
            </a:pPr>
            <a:r>
              <a:rPr lang="en-US" altLang="zh-CN" sz="1000" dirty="0">
                <a:latin typeface="Arial" panose="020B0604020202020204" pitchFamily="34" charset="0"/>
                <a:ea typeface="微软雅黑" panose="020B0503020204020204" charset="-122"/>
                <a:cs typeface="Arial" panose="020B0604020202020204" pitchFamily="34" charset="0"/>
              </a:rPr>
              <a:t>     </a:t>
            </a:r>
            <a:r>
              <a:rPr lang="en-US" altLang="zh-CN" sz="1200" dirty="0">
                <a:latin typeface="Arial" panose="020B0604020202020204" pitchFamily="34" charset="0"/>
                <a:ea typeface="微软雅黑" panose="020B0503020204020204" charset="-122"/>
                <a:cs typeface="Arial" panose="020B0604020202020204" pitchFamily="34" charset="0"/>
              </a:rPr>
              <a:t>Since 2019, alumina refineries in Shanxi and Henan have carried out large-scale technical upgrades, followed by continuous process improvements to adapt to different ores. Shanxi has the most diverse bauxite usage structure in China. Most refineries still rely mainly on local ore, so early upgrades were not fully comprehensive—much capacity still cannot completely shift away from domestic bauxite. However, imported ore can be used through blending.</a:t>
            </a:r>
          </a:p>
          <a:p>
            <a:pPr indent="0" algn="l" fontAlgn="auto">
              <a:lnSpc>
                <a:spcPct val="110000"/>
              </a:lnSpc>
              <a:buNone/>
            </a:pPr>
            <a:endParaRPr lang="en-US" altLang="zh-CN" sz="1200" dirty="0">
              <a:latin typeface="Arial" panose="020B0604020202020204" pitchFamily="34" charset="0"/>
              <a:ea typeface="微软雅黑" panose="020B0503020204020204" charset="-122"/>
              <a:cs typeface="Arial" panose="020B0604020202020204" pitchFamily="34" charset="0"/>
            </a:endParaRPr>
          </a:p>
          <a:p>
            <a:pPr indent="0" algn="l" fontAlgn="auto">
              <a:lnSpc>
                <a:spcPct val="110000"/>
              </a:lnSpc>
              <a:buNone/>
            </a:pPr>
            <a:r>
              <a:rPr lang="en-US" altLang="zh-CN" sz="1200" dirty="0">
                <a:latin typeface="Arial" panose="020B0604020202020204" pitchFamily="34" charset="0"/>
                <a:ea typeface="微软雅黑" panose="020B0503020204020204" charset="-122"/>
                <a:cs typeface="Arial" panose="020B0604020202020204" pitchFamily="34" charset="0"/>
              </a:rPr>
              <a:t>    Based on current alumina prices and the ore price gap, imported bauxite now has a slight cost advantage (domestic ore has lower grade, tighter supply, and higher prices). Therefore, Shanxi's imported bauxite usage has been rising month by month this year. But this does not mean the import share will keep increasing indefinitely. While using more imported ore, refineries are also actively stockpiling domestic ore to ensure supply security and stable production.</a:t>
            </a:r>
          </a:p>
        </p:txBody>
      </p:sp>
      <p:sp>
        <p:nvSpPr>
          <p:cNvPr id="22" name="Text 5"/>
          <p:cNvSpPr txBox="1"/>
          <p:nvPr/>
        </p:nvSpPr>
        <p:spPr>
          <a:xfrm>
            <a:off x="1257935" y="203835"/>
            <a:ext cx="3985260" cy="553720"/>
          </a:xfrm>
          <a:prstGeom prst="rect">
            <a:avLst/>
          </a:prstGeom>
          <a:noFill/>
        </p:spPr>
        <p:txBody>
          <a:bodyPr wrap="square" lIns="939" tIns="489" rIns="939" bIns="489" rtlCol="0" anchor="t">
            <a:spAutoFit/>
          </a:bodyPr>
          <a:lstStyle/>
          <a:p>
            <a:pPr marL="0" indent="0" algn="l">
              <a:buNone/>
            </a:pPr>
            <a:r>
              <a:rPr lang="en-US" altLang="zh-CN" sz="1800" dirty="0">
                <a:solidFill>
                  <a:srgbClr val="262626"/>
                </a:solidFill>
                <a:latin typeface="微软雅黑" panose="020B0503020204020204" charset="-122"/>
                <a:ea typeface="微软雅黑" panose="020B0503020204020204" charset="-122"/>
                <a:cs typeface="SourceHanSansSC-Medium" panose="020B0600000000000000" charset="-122"/>
              </a:rPr>
              <a:t>Changes in the Usage of Imported and Domestic Bauxite in Shanxi</a:t>
            </a:r>
          </a:p>
        </p:txBody>
      </p:sp>
      <p:sp>
        <p:nvSpPr>
          <p:cNvPr id="7" name="文本框 6"/>
          <p:cNvSpPr txBox="1"/>
          <p:nvPr/>
        </p:nvSpPr>
        <p:spPr>
          <a:xfrm>
            <a:off x="5948045" y="4022725"/>
            <a:ext cx="831215" cy="76200"/>
          </a:xfrm>
          <a:prstGeom prst="rect">
            <a:avLst/>
          </a:prstGeom>
          <a:noFill/>
        </p:spPr>
        <p:txBody>
          <a:bodyPr wrap="square" lIns="0" tIns="0" rIns="0" bIns="0" rtlCol="0">
            <a:noAutofit/>
          </a:bodyPr>
          <a:lstStyle/>
          <a:p>
            <a:r>
              <a:rPr lang="en-US" altLang="zh-CN" sz="1000"/>
              <a:t>(Shanxi Imports)</a:t>
            </a:r>
          </a:p>
        </p:txBody>
      </p:sp>
      <p:sp>
        <p:nvSpPr>
          <p:cNvPr id="13" name="文本框 12"/>
          <p:cNvSpPr txBox="1"/>
          <p:nvPr/>
        </p:nvSpPr>
        <p:spPr>
          <a:xfrm>
            <a:off x="6868160" y="4022725"/>
            <a:ext cx="1189355" cy="76200"/>
          </a:xfrm>
          <a:prstGeom prst="rect">
            <a:avLst/>
          </a:prstGeom>
          <a:noFill/>
        </p:spPr>
        <p:txBody>
          <a:bodyPr wrap="square" lIns="0" tIns="0" rIns="0" bIns="0" rtlCol="0">
            <a:noAutofit/>
          </a:bodyPr>
          <a:lstStyle/>
          <a:p>
            <a:r>
              <a:rPr lang="en-US" altLang="zh-CN" sz="1000"/>
              <a:t>(Shanxi Consumption)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716769" y="371655"/>
            <a:ext cx="251600" cy="260716"/>
          </a:xfrm>
          <a:custGeom>
            <a:avLst/>
            <a:gdLst/>
            <a:ahLst/>
            <a:cxnLst/>
            <a:rect l="l" t="t" r="r" b="b"/>
            <a:pathLst>
              <a:path w="251600" h="260716">
                <a:moveTo>
                  <a:pt x="125800" y="0"/>
                </a:moveTo>
                <a:cubicBezTo>
                  <a:pt x="195231" y="0"/>
                  <a:pt x="251600" y="58411"/>
                  <a:pt x="251600" y="130358"/>
                </a:cubicBezTo>
                <a:cubicBezTo>
                  <a:pt x="251600" y="202304"/>
                  <a:pt x="195231" y="260716"/>
                  <a:pt x="125800" y="260716"/>
                </a:cubicBezTo>
                <a:cubicBezTo>
                  <a:pt x="56369" y="260716"/>
                  <a:pt x="0" y="202304"/>
                  <a:pt x="0" y="130358"/>
                </a:cubicBezTo>
                <a:cubicBezTo>
                  <a:pt x="0" y="58411"/>
                  <a:pt x="56369" y="0"/>
                  <a:pt x="125800" y="0"/>
                </a:cubicBezTo>
                <a:close/>
              </a:path>
            </a:pathLst>
          </a:custGeom>
        </p:spPr>
        <p:style>
          <a:lnRef idx="2">
            <a:schemeClr val="lt1"/>
          </a:lnRef>
          <a:fillRef idx="1">
            <a:schemeClr val="accent1"/>
          </a:fillRef>
          <a:effectRef idx="1">
            <a:schemeClr val="accent1"/>
          </a:effectRef>
          <a:fontRef idx="minor">
            <a:schemeClr val="lt1"/>
          </a:fontRef>
        </p:style>
      </p:sp>
      <p:sp>
        <p:nvSpPr>
          <p:cNvPr id="3" name="Shape 1"/>
          <p:cNvSpPr/>
          <p:nvPr/>
        </p:nvSpPr>
        <p:spPr>
          <a:xfrm>
            <a:off x="0" y="57068"/>
            <a:ext cx="699058" cy="673724"/>
          </a:xfrm>
          <a:custGeom>
            <a:avLst/>
            <a:gdLst/>
            <a:ahLst/>
            <a:cxnLst/>
            <a:rect l="l" t="t" r="r" b="b"/>
            <a:pathLst>
              <a:path w="699058" h="673724">
                <a:moveTo>
                  <a:pt x="349529" y="0"/>
                </a:moveTo>
                <a:cubicBezTo>
                  <a:pt x="542439" y="0"/>
                  <a:pt x="699058" y="150943"/>
                  <a:pt x="699058" y="336862"/>
                </a:cubicBezTo>
                <a:cubicBezTo>
                  <a:pt x="699058" y="522781"/>
                  <a:pt x="542439" y="673724"/>
                  <a:pt x="349529" y="673724"/>
                </a:cubicBezTo>
                <a:cubicBezTo>
                  <a:pt x="156619" y="673724"/>
                  <a:pt x="0" y="522781"/>
                  <a:pt x="0" y="336862"/>
                </a:cubicBezTo>
                <a:cubicBezTo>
                  <a:pt x="0" y="150943"/>
                  <a:pt x="156619" y="0"/>
                  <a:pt x="349529"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4" name="Shape 2"/>
          <p:cNvSpPr/>
          <p:nvPr/>
        </p:nvSpPr>
        <p:spPr>
          <a:xfrm>
            <a:off x="23748" y="79956"/>
            <a:ext cx="651562" cy="627949"/>
          </a:xfrm>
          <a:custGeom>
            <a:avLst/>
            <a:gdLst/>
            <a:ahLst/>
            <a:cxnLst/>
            <a:rect l="l" t="t" r="r" b="b"/>
            <a:pathLst>
              <a:path w="651562" h="627949">
                <a:moveTo>
                  <a:pt x="325781" y="0"/>
                </a:moveTo>
                <a:cubicBezTo>
                  <a:pt x="505584" y="0"/>
                  <a:pt x="651562" y="140687"/>
                  <a:pt x="651562" y="313974"/>
                </a:cubicBezTo>
                <a:cubicBezTo>
                  <a:pt x="651562" y="487262"/>
                  <a:pt x="505584" y="627949"/>
                  <a:pt x="325781" y="627949"/>
                </a:cubicBezTo>
                <a:cubicBezTo>
                  <a:pt x="145978" y="627949"/>
                  <a:pt x="0" y="487262"/>
                  <a:pt x="0" y="313974"/>
                </a:cubicBezTo>
                <a:cubicBezTo>
                  <a:pt x="0" y="140687"/>
                  <a:pt x="145978" y="0"/>
                  <a:pt x="325781" y="0"/>
                </a:cubicBezTo>
                <a:close/>
              </a:path>
            </a:pathLst>
          </a:custGeom>
          <a:gradFill>
            <a:gsLst>
              <a:gs pos="0">
                <a:srgbClr val="FFFFFF">
                  <a:alpha val="100000"/>
                </a:srgbClr>
              </a:gs>
              <a:gs pos="100000">
                <a:srgbClr val="D9D9D9">
                  <a:alpha val="100000"/>
                </a:srgbClr>
              </a:gs>
            </a:gsLst>
            <a:lin ang="14400000" scaled="1"/>
          </a:gradFill>
        </p:spPr>
      </p:sp>
      <p:sp>
        <p:nvSpPr>
          <p:cNvPr id="5" name="Shape 3"/>
          <p:cNvSpPr/>
          <p:nvPr/>
        </p:nvSpPr>
        <p:spPr>
          <a:xfrm>
            <a:off x="120598" y="171647"/>
            <a:ext cx="467361" cy="450424"/>
          </a:xfrm>
          <a:custGeom>
            <a:avLst/>
            <a:gdLst/>
            <a:ahLst/>
            <a:cxnLst/>
            <a:rect l="l" t="t" r="r" b="b"/>
            <a:pathLst>
              <a:path w="467361" h="450424">
                <a:moveTo>
                  <a:pt x="233681" y="0"/>
                </a:moveTo>
                <a:cubicBezTo>
                  <a:pt x="362653" y="0"/>
                  <a:pt x="467361" y="100914"/>
                  <a:pt x="467361" y="225212"/>
                </a:cubicBezTo>
                <a:cubicBezTo>
                  <a:pt x="467361" y="349510"/>
                  <a:pt x="362653" y="450424"/>
                  <a:pt x="233681" y="450424"/>
                </a:cubicBezTo>
                <a:cubicBezTo>
                  <a:pt x="104709" y="450424"/>
                  <a:pt x="0" y="349510"/>
                  <a:pt x="0" y="225212"/>
                </a:cubicBezTo>
                <a:cubicBezTo>
                  <a:pt x="0" y="100914"/>
                  <a:pt x="104709" y="0"/>
                  <a:pt x="233681" y="0"/>
                </a:cubicBezTo>
                <a:close/>
              </a:path>
            </a:pathLst>
          </a:custGeom>
        </p:spPr>
        <p:style>
          <a:lnRef idx="2">
            <a:schemeClr val="lt1"/>
          </a:lnRef>
          <a:fillRef idx="1">
            <a:schemeClr val="accent1"/>
          </a:fillRef>
          <a:effectRef idx="1">
            <a:schemeClr val="accent1"/>
          </a:effectRef>
          <a:fontRef idx="minor">
            <a:schemeClr val="lt1"/>
          </a:fontRef>
        </p:style>
      </p:sp>
      <p:sp>
        <p:nvSpPr>
          <p:cNvPr id="6" name="Shape 4"/>
          <p:cNvSpPr/>
          <p:nvPr/>
        </p:nvSpPr>
        <p:spPr>
          <a:xfrm>
            <a:off x="1014172" y="203785"/>
            <a:ext cx="1748526" cy="346249"/>
          </a:xfrm>
          <a:custGeom>
            <a:avLst/>
            <a:gdLst/>
            <a:ahLst/>
            <a:cxnLst/>
            <a:rect l="l" t="t" r="r" b="b"/>
            <a:pathLst>
              <a:path w="1748526" h="346249">
                <a:moveTo>
                  <a:pt x="0" y="0"/>
                </a:moveTo>
                <a:lnTo>
                  <a:pt x="1748526" y="0"/>
                </a:lnTo>
                <a:lnTo>
                  <a:pt x="1748526" y="346249"/>
                </a:lnTo>
                <a:lnTo>
                  <a:pt x="0" y="346249"/>
                </a:lnTo>
                <a:close/>
              </a:path>
            </a:pathLst>
          </a:custGeom>
          <a:noFill/>
        </p:spPr>
      </p:sp>
      <p:sp>
        <p:nvSpPr>
          <p:cNvPr id="8" name="Shape 6"/>
          <p:cNvSpPr/>
          <p:nvPr/>
        </p:nvSpPr>
        <p:spPr>
          <a:xfrm>
            <a:off x="657158" y="63280"/>
            <a:ext cx="291796" cy="281012"/>
          </a:xfrm>
          <a:custGeom>
            <a:avLst/>
            <a:gdLst/>
            <a:ahLst/>
            <a:cxnLst/>
            <a:rect l="l" t="t" r="r" b="b"/>
            <a:pathLst>
              <a:path w="291796" h="281012">
                <a:moveTo>
                  <a:pt x="145898" y="0"/>
                </a:moveTo>
                <a:cubicBezTo>
                  <a:pt x="226421" y="0"/>
                  <a:pt x="291796" y="62959"/>
                  <a:pt x="291796" y="140506"/>
                </a:cubicBezTo>
                <a:cubicBezTo>
                  <a:pt x="291796" y="218054"/>
                  <a:pt x="226421" y="281012"/>
                  <a:pt x="145898" y="281012"/>
                </a:cubicBezTo>
                <a:cubicBezTo>
                  <a:pt x="65375" y="281012"/>
                  <a:pt x="0" y="218054"/>
                  <a:pt x="0" y="140506"/>
                </a:cubicBezTo>
                <a:cubicBezTo>
                  <a:pt x="0" y="62959"/>
                  <a:pt x="65375" y="0"/>
                  <a:pt x="145898"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9" name="Shape 7"/>
          <p:cNvSpPr/>
          <p:nvPr/>
        </p:nvSpPr>
        <p:spPr>
          <a:xfrm>
            <a:off x="675672" y="81109"/>
            <a:ext cx="254768" cy="245353"/>
          </a:xfrm>
          <a:custGeom>
            <a:avLst/>
            <a:gdLst/>
            <a:ahLst/>
            <a:cxnLst/>
            <a:rect l="l" t="t" r="r" b="b"/>
            <a:pathLst>
              <a:path w="254768" h="245353">
                <a:moveTo>
                  <a:pt x="127384" y="0"/>
                </a:moveTo>
                <a:cubicBezTo>
                  <a:pt x="197689" y="0"/>
                  <a:pt x="254768" y="54969"/>
                  <a:pt x="254768" y="122676"/>
                </a:cubicBezTo>
                <a:cubicBezTo>
                  <a:pt x="254768" y="190383"/>
                  <a:pt x="197689" y="245353"/>
                  <a:pt x="127384" y="245353"/>
                </a:cubicBezTo>
                <a:cubicBezTo>
                  <a:pt x="57079" y="245353"/>
                  <a:pt x="0" y="190383"/>
                  <a:pt x="0" y="122676"/>
                </a:cubicBezTo>
                <a:cubicBezTo>
                  <a:pt x="0" y="54969"/>
                  <a:pt x="57079" y="0"/>
                  <a:pt x="127384" y="0"/>
                </a:cubicBezTo>
                <a:close/>
              </a:path>
            </a:pathLst>
          </a:custGeom>
          <a:gradFill>
            <a:gsLst>
              <a:gs pos="0">
                <a:srgbClr val="FFFFFF">
                  <a:alpha val="100000"/>
                </a:srgbClr>
              </a:gs>
              <a:gs pos="100000">
                <a:srgbClr val="D9D9D9">
                  <a:alpha val="100000"/>
                </a:srgbClr>
              </a:gs>
            </a:gsLst>
            <a:lin ang="14400000" scaled="1"/>
          </a:gradFill>
        </p:spPr>
      </p:sp>
      <p:sp>
        <p:nvSpPr>
          <p:cNvPr id="10" name="Shape 8"/>
          <p:cNvSpPr/>
          <p:nvPr/>
        </p:nvSpPr>
        <p:spPr>
          <a:xfrm>
            <a:off x="362611" y="4826"/>
            <a:ext cx="251600" cy="260716"/>
          </a:xfrm>
          <a:custGeom>
            <a:avLst/>
            <a:gdLst/>
            <a:ahLst/>
            <a:cxnLst/>
            <a:rect l="l" t="t" r="r" b="b"/>
            <a:pathLst>
              <a:path w="251600" h="260716">
                <a:moveTo>
                  <a:pt x="125800" y="0"/>
                </a:moveTo>
                <a:cubicBezTo>
                  <a:pt x="195231" y="0"/>
                  <a:pt x="251600" y="58412"/>
                  <a:pt x="251600" y="130358"/>
                </a:cubicBezTo>
                <a:cubicBezTo>
                  <a:pt x="251600" y="202305"/>
                  <a:pt x="195231" y="260717"/>
                  <a:pt x="125800" y="260717"/>
                </a:cubicBezTo>
                <a:cubicBezTo>
                  <a:pt x="56369" y="260717"/>
                  <a:pt x="0" y="202305"/>
                  <a:pt x="0" y="130358"/>
                </a:cubicBezTo>
                <a:cubicBezTo>
                  <a:pt x="0" y="58412"/>
                  <a:pt x="56369" y="0"/>
                  <a:pt x="125800" y="0"/>
                </a:cubicBezTo>
                <a:close/>
              </a:path>
            </a:pathLst>
          </a:custGeom>
          <a:gradFill>
            <a:gsLst>
              <a:gs pos="0">
                <a:srgbClr val="FFFFFF">
                  <a:alpha val="100000"/>
                </a:srgbClr>
              </a:gs>
              <a:gs pos="100000">
                <a:srgbClr val="D9D9D9">
                  <a:alpha val="100000"/>
                </a:srgbClr>
              </a:gs>
            </a:gsLst>
            <a:lin ang="5400000" scaled="1"/>
          </a:gradFill>
          <a:effectLst>
            <a:outerShdw blurRad="57150" dist="28575" dir="2700000" algn="bl" rotWithShape="0">
              <a:srgbClr val="000000">
                <a:alpha val="30196"/>
              </a:srgbClr>
            </a:outerShdw>
          </a:effectLst>
        </p:spPr>
      </p:sp>
      <p:sp>
        <p:nvSpPr>
          <p:cNvPr id="11" name="Shape 9"/>
          <p:cNvSpPr/>
          <p:nvPr/>
        </p:nvSpPr>
        <p:spPr>
          <a:xfrm>
            <a:off x="378574" y="21368"/>
            <a:ext cx="219673" cy="227633"/>
          </a:xfrm>
          <a:custGeom>
            <a:avLst/>
            <a:gdLst/>
            <a:ahLst/>
            <a:cxnLst/>
            <a:rect l="l" t="t" r="r" b="b"/>
            <a:pathLst>
              <a:path w="219673" h="227633">
                <a:moveTo>
                  <a:pt x="109837" y="0"/>
                </a:moveTo>
                <a:cubicBezTo>
                  <a:pt x="170457" y="0"/>
                  <a:pt x="219673" y="50999"/>
                  <a:pt x="219673" y="113816"/>
                </a:cubicBezTo>
                <a:cubicBezTo>
                  <a:pt x="219673" y="176633"/>
                  <a:pt x="170457" y="227633"/>
                  <a:pt x="109837" y="227633"/>
                </a:cubicBezTo>
                <a:cubicBezTo>
                  <a:pt x="49216" y="227633"/>
                  <a:pt x="0" y="176633"/>
                  <a:pt x="0" y="113816"/>
                </a:cubicBezTo>
                <a:cubicBezTo>
                  <a:pt x="0" y="50999"/>
                  <a:pt x="49216" y="0"/>
                  <a:pt x="109837" y="0"/>
                </a:cubicBezTo>
                <a:close/>
              </a:path>
            </a:pathLst>
          </a:custGeom>
          <a:gradFill>
            <a:gsLst>
              <a:gs pos="0">
                <a:srgbClr val="FFFFFF">
                  <a:alpha val="100000"/>
                </a:srgbClr>
              </a:gs>
              <a:gs pos="100000">
                <a:srgbClr val="D9D9D9">
                  <a:alpha val="100000"/>
                </a:srgbClr>
              </a:gs>
            </a:gsLst>
            <a:lin ang="14400000" scaled="1"/>
          </a:gradFill>
        </p:spPr>
      </p:sp>
      <p:sp>
        <p:nvSpPr>
          <p:cNvPr id="12" name="Shape 10"/>
          <p:cNvSpPr/>
          <p:nvPr/>
        </p:nvSpPr>
        <p:spPr>
          <a:xfrm>
            <a:off x="606481" y="161122"/>
            <a:ext cx="135000" cy="135000"/>
          </a:xfrm>
          <a:custGeom>
            <a:avLst/>
            <a:gdLst/>
            <a:ahLst/>
            <a:cxnLst/>
            <a:rect l="l" t="t" r="r" b="b"/>
            <a:pathLst>
              <a:path w="135000" h="135000">
                <a:moveTo>
                  <a:pt x="67500" y="0"/>
                </a:moveTo>
                <a:cubicBezTo>
                  <a:pt x="104754" y="0"/>
                  <a:pt x="135000" y="30246"/>
                  <a:pt x="135000" y="67500"/>
                </a:cubicBezTo>
                <a:cubicBezTo>
                  <a:pt x="135000" y="104754"/>
                  <a:pt x="104754" y="135000"/>
                  <a:pt x="67500" y="135000"/>
                </a:cubicBezTo>
                <a:cubicBezTo>
                  <a:pt x="30246" y="135000"/>
                  <a:pt x="0" y="104754"/>
                  <a:pt x="0" y="67500"/>
                </a:cubicBezTo>
                <a:cubicBezTo>
                  <a:pt x="0" y="30246"/>
                  <a:pt x="30246" y="0"/>
                  <a:pt x="67500" y="0"/>
                </a:cubicBezTo>
                <a:close/>
              </a:path>
            </a:pathLst>
          </a:custGeom>
        </p:spPr>
        <p:style>
          <a:lnRef idx="2">
            <a:schemeClr val="lt1"/>
          </a:lnRef>
          <a:fillRef idx="1">
            <a:schemeClr val="accent1"/>
          </a:fillRef>
          <a:effectRef idx="1">
            <a:schemeClr val="accent1"/>
          </a:effectRef>
          <a:fontRef idx="minor">
            <a:schemeClr val="lt1"/>
          </a:fontRef>
        </p:style>
      </p:sp>
      <p:sp>
        <p:nvSpPr>
          <p:cNvPr id="18" name="Shape 16"/>
          <p:cNvSpPr/>
          <p:nvPr/>
        </p:nvSpPr>
        <p:spPr>
          <a:xfrm>
            <a:off x="6388782" y="1866409"/>
            <a:ext cx="2250146" cy="543218"/>
          </a:xfrm>
          <a:custGeom>
            <a:avLst/>
            <a:gdLst/>
            <a:ahLst/>
            <a:cxnLst/>
            <a:rect l="l" t="t" r="r" b="b"/>
            <a:pathLst>
              <a:path w="2250146" h="543218">
                <a:moveTo>
                  <a:pt x="0" y="0"/>
                </a:moveTo>
                <a:lnTo>
                  <a:pt x="2250146" y="0"/>
                </a:lnTo>
                <a:lnTo>
                  <a:pt x="2250146" y="543218"/>
                </a:lnTo>
                <a:lnTo>
                  <a:pt x="0" y="543218"/>
                </a:lnTo>
                <a:close/>
              </a:path>
            </a:pathLst>
          </a:custGeom>
          <a:noFill/>
        </p:spPr>
      </p:sp>
      <p:sp>
        <p:nvSpPr>
          <p:cNvPr id="32" name="Text 30"/>
          <p:cNvSpPr txBox="1"/>
          <p:nvPr>
            <p:custDataLst>
              <p:tags r:id="rId1"/>
            </p:custDataLst>
          </p:nvPr>
        </p:nvSpPr>
        <p:spPr>
          <a:xfrm>
            <a:off x="378460" y="1866265"/>
            <a:ext cx="3079115" cy="1410970"/>
          </a:xfrm>
          <a:prstGeom prst="rect">
            <a:avLst/>
          </a:prstGeom>
          <a:noFill/>
        </p:spPr>
        <p:txBody>
          <a:bodyPr wrap="square" lIns="0" tIns="0" rIns="0" bIns="0" rtlCol="0" anchor="t">
            <a:noAutofit/>
          </a:bodyPr>
          <a:lstStyle/>
          <a:p>
            <a:pPr marL="0" indent="0" algn="r">
              <a:lnSpc>
                <a:spcPct val="96000"/>
              </a:lnSpc>
              <a:buNone/>
            </a:pPr>
            <a:endParaRPr lang="zh-CN" altLang="en-US" sz="1000" dirty="0">
              <a:latin typeface="微软雅黑" panose="020B0503020204020204" charset="-122"/>
              <a:ea typeface="微软雅黑" panose="020B0503020204020204" charset="-122"/>
            </a:endParaRPr>
          </a:p>
        </p:txBody>
      </p:sp>
      <p:sp>
        <p:nvSpPr>
          <p:cNvPr id="70" name="文本框 69"/>
          <p:cNvSpPr txBox="1"/>
          <p:nvPr/>
        </p:nvSpPr>
        <p:spPr>
          <a:xfrm>
            <a:off x="47625" y="203835"/>
            <a:ext cx="602615" cy="370840"/>
          </a:xfrm>
          <a:prstGeom prst="rect">
            <a:avLst/>
          </a:prstGeom>
          <a:noFill/>
        </p:spPr>
        <p:txBody>
          <a:bodyPr wrap="square" rtlCol="0">
            <a:noAutofit/>
          </a:bodyPr>
          <a:lstStyle/>
          <a:p>
            <a:pPr algn="ctr"/>
            <a:r>
              <a:rPr lang="en-US" altLang="zh-CN"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rPr>
              <a:t>2</a:t>
            </a:r>
            <a:endParaRPr lang="zh-CN" altLang="en-US" sz="2000" b="1" dirty="0">
              <a:solidFill>
                <a:schemeClr val="bg1"/>
              </a:solidFill>
              <a:effectLst>
                <a:innerShdw blurRad="63500" dist="50800" dir="13500000">
                  <a:prstClr val="black">
                    <a:alpha val="50000"/>
                  </a:prstClr>
                </a:innerShdw>
              </a:effectLst>
              <a:latin typeface="微软雅黑" panose="020B0503020204020204" charset="-122"/>
              <a:ea typeface="微软雅黑" panose="020B0503020204020204" charset="-122"/>
            </a:endParaRPr>
          </a:p>
        </p:txBody>
      </p:sp>
      <p:sp>
        <p:nvSpPr>
          <p:cNvPr id="21" name="文本框 20"/>
          <p:cNvSpPr txBox="1"/>
          <p:nvPr/>
        </p:nvSpPr>
        <p:spPr>
          <a:xfrm>
            <a:off x="4442460" y="4260850"/>
            <a:ext cx="4302760" cy="347345"/>
          </a:xfrm>
          <a:prstGeom prst="rect">
            <a:avLst/>
          </a:prstGeom>
        </p:spPr>
        <p:txBody>
          <a:bodyPr wrap="square">
            <a:noAutofit/>
          </a:bodyPr>
          <a:lstStyle/>
          <a:p>
            <a:pPr marL="0" indent="0" algn="ctr" defTabSz="266700">
              <a:lnSpc>
                <a:spcPct val="120000"/>
              </a:lnSpc>
              <a:spcBef>
                <a:spcPts val="600"/>
              </a:spcBef>
              <a:spcAft>
                <a:spcPts val="600"/>
              </a:spcAft>
            </a:pPr>
            <a:r>
              <a:rPr lang="en-US" altLang="zh-CN" sz="900">
                <a:latin typeface="微软雅黑" panose="020B0503020204020204" charset="-122"/>
                <a:ea typeface="微软雅黑" panose="020B0503020204020204" charset="-122"/>
              </a:rPr>
              <a:t>The site of Chalco Shanxi New Materials Co., Ltd.'s 1 Million Ton Alumina Energy-Saving and Efficiency-Upgrading Renovation Project</a:t>
            </a:r>
          </a:p>
        </p:txBody>
      </p:sp>
      <p:sp>
        <p:nvSpPr>
          <p:cNvPr id="30" name="Text 28"/>
          <p:cNvSpPr txBox="1"/>
          <p:nvPr>
            <p:custDataLst>
              <p:tags r:id="rId2"/>
            </p:custDataLst>
          </p:nvPr>
        </p:nvSpPr>
        <p:spPr>
          <a:xfrm>
            <a:off x="445135" y="950595"/>
            <a:ext cx="3454400" cy="3241040"/>
          </a:xfrm>
          <a:prstGeom prst="rect">
            <a:avLst/>
          </a:prstGeom>
          <a:noFill/>
        </p:spPr>
        <p:txBody>
          <a:bodyPr wrap="square" lIns="0" tIns="0" rIns="0" bIns="0" rtlCol="0" anchor="ctr" anchorCtr="0">
            <a:noAutofit/>
          </a:bodyPr>
          <a:lstStyle/>
          <a:p>
            <a:pPr indent="0" algn="l" fontAlgn="auto">
              <a:lnSpc>
                <a:spcPct val="110000"/>
              </a:lnSpc>
              <a:buNone/>
            </a:pPr>
            <a:r>
              <a:rPr lang="en-US" altLang="zh-CN" sz="1000" dirty="0">
                <a:latin typeface="微软雅黑" panose="020B0503020204020204" charset="-122"/>
                <a:ea typeface="微软雅黑" panose="020B0503020204020204" charset="-122"/>
                <a:cs typeface="微软雅黑" panose="020B0503020204020204" charset="-122"/>
              </a:rPr>
              <a:t>      </a:t>
            </a:r>
            <a:r>
              <a:rPr lang="en-US" altLang="zh-CN" sz="1200" dirty="0">
                <a:latin typeface="Arial" panose="020B0604020202020204" pitchFamily="34" charset="0"/>
                <a:ea typeface="微软雅黑" panose="020B0503020204020204" charset="-122"/>
                <a:cs typeface="Arial" panose="020B0604020202020204" pitchFamily="34" charset="0"/>
              </a:rPr>
              <a:t>Currently, most alumina refineries in Shanxi Province are continuing to advance production line technical transformations to reduce costs. The core direction is to broaden raw material adaptability and enable flexible switching between ore sources. The process routes mainly present two types of adjustments: First, transforming high-temperature production lines originally designed for domestic bauxite into low-temperature lines suitable for Guinean bauxite. Second, further upgrading low-temperature lines that already use imported bauxite to also accommodate high-alumina-to-silica-ratio (high A/S) imported ores.</a:t>
            </a:r>
          </a:p>
        </p:txBody>
      </p:sp>
      <p:sp>
        <p:nvSpPr>
          <p:cNvPr id="17" name="Text 5"/>
          <p:cNvSpPr txBox="1"/>
          <p:nvPr/>
        </p:nvSpPr>
        <p:spPr>
          <a:xfrm>
            <a:off x="1257935" y="203835"/>
            <a:ext cx="3832860" cy="553720"/>
          </a:xfrm>
          <a:prstGeom prst="rect">
            <a:avLst/>
          </a:prstGeom>
          <a:noFill/>
        </p:spPr>
        <p:txBody>
          <a:bodyPr wrap="square" lIns="939" tIns="489" rIns="939" bIns="489" rtlCol="0" anchor="t">
            <a:spAutoFit/>
          </a:bodyPr>
          <a:lstStyle/>
          <a:p>
            <a:pPr marL="0" indent="0" algn="l">
              <a:buNone/>
            </a:pPr>
            <a:r>
              <a:rPr lang="en-US" altLang="zh-CN" dirty="0">
                <a:solidFill>
                  <a:srgbClr val="262626"/>
                </a:solidFill>
                <a:latin typeface="微软雅黑" panose="020B0503020204020204" charset="-122"/>
                <a:ea typeface="微软雅黑" panose="020B0503020204020204" charset="-122"/>
                <a:cs typeface="SourceHanSansSC-Medium" panose="020B0600000000000000" charset="-122"/>
                <a:sym typeface="+mn-ea"/>
              </a:rPr>
              <a:t>Changes in the Usage of Imported and Domestic Bauxite in Shanxi</a:t>
            </a:r>
            <a:endParaRPr lang="zh-CN" altLang="en-US" sz="1800" dirty="0">
              <a:solidFill>
                <a:srgbClr val="262626"/>
              </a:solidFill>
              <a:latin typeface="微软雅黑" panose="020B0503020204020204" charset="-122"/>
              <a:ea typeface="微软雅黑" panose="020B0503020204020204" charset="-122"/>
              <a:cs typeface="SourceHanSansSC-Medium" panose="020B0600000000000000" charset="-122"/>
            </a:endParaRPr>
          </a:p>
        </p:txBody>
      </p:sp>
      <p:pic>
        <p:nvPicPr>
          <p:cNvPr id="13" name="图片 12">
            <a:extLst>
              <a:ext uri="{FF2B5EF4-FFF2-40B4-BE49-F238E27FC236}">
                <a16:creationId xmlns:a16="http://schemas.microsoft.com/office/drawing/2014/main" id="{1E87BD74-F4C6-4D84-F1B2-32D5C19956BF}"/>
              </a:ext>
            </a:extLst>
          </p:cNvPr>
          <p:cNvPicPr>
            <a:picLocks noChangeAspect="1"/>
          </p:cNvPicPr>
          <p:nvPr/>
        </p:nvPicPr>
        <p:blipFill>
          <a:blip r:embed="rId5"/>
          <a:stretch>
            <a:fillRect/>
          </a:stretch>
        </p:blipFill>
        <p:spPr>
          <a:xfrm>
            <a:off x="4100731" y="1363858"/>
            <a:ext cx="4849834" cy="2826162"/>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0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1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1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2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2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3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3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4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4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5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5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6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6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17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7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18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8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19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19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0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0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1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1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2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2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30.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4.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235.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23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238.xml><?xml version="1.0" encoding="utf-8"?>
<p:tagLst xmlns:a="http://schemas.openxmlformats.org/drawingml/2006/main" xmlns:r="http://schemas.openxmlformats.org/officeDocument/2006/relationships" xmlns:p="http://schemas.openxmlformats.org/presentationml/2006/main">
  <p:tag name="KSO_WM_DIAGRAM_VIRTUALLY_FRAME" val="{&quot;height&quot;:583.6052041969484,&quot;left&quot;:110.85,&quot;top&quot;:95.45000000000002,&quot;width&quot;:534.55}"/>
</p:tagLst>
</file>

<file path=ppt/tags/tag239.xml><?xml version="1.0" encoding="utf-8"?>
<p:tagLst xmlns:a="http://schemas.openxmlformats.org/drawingml/2006/main" xmlns:r="http://schemas.openxmlformats.org/officeDocument/2006/relationships" xmlns:p="http://schemas.openxmlformats.org/presentationml/2006/main">
  <p:tag name="KSO_WM_DIAGRAM_VIRTUALLY_FRAME" val="{&quot;height&quot;:583.6052041969484,&quot;left&quot;:110.85,&quot;top&quot;:95.45000000000002,&quot;width&quot;:534.55}"/>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40.xml><?xml version="1.0" encoding="utf-8"?>
<p:tagLst xmlns:a="http://schemas.openxmlformats.org/drawingml/2006/main" xmlns:r="http://schemas.openxmlformats.org/officeDocument/2006/relationships" xmlns:p="http://schemas.openxmlformats.org/presentationml/2006/main">
  <p:tag name="KSO_WM_DIAGRAM_VIRTUALLY_FRAME" val="{&quot;height&quot;:583.6052041969484,&quot;left&quot;:110.85,&quot;top&quot;:95.45000000000002,&quot;width&quot;:534.55}"/>
</p:tagLst>
</file>

<file path=ppt/tags/tag241.xml><?xml version="1.0" encoding="utf-8"?>
<p:tagLst xmlns:a="http://schemas.openxmlformats.org/drawingml/2006/main" xmlns:r="http://schemas.openxmlformats.org/officeDocument/2006/relationships" xmlns:p="http://schemas.openxmlformats.org/presentationml/2006/main">
  <p:tag name="KSO_WM_DIAGRAM_VIRTUALLY_FRAME" val="{&quot;height&quot;:583.6052041969484,&quot;left&quot;:110.85,&quot;top&quot;:95.45000000000002,&quot;width&quot;:534.55}"/>
</p:tagLst>
</file>

<file path=ppt/tags/tag242.xml><?xml version="1.0" encoding="utf-8"?>
<p:tagLst xmlns:a="http://schemas.openxmlformats.org/drawingml/2006/main" xmlns:r="http://schemas.openxmlformats.org/officeDocument/2006/relationships" xmlns:p="http://schemas.openxmlformats.org/presentationml/2006/main">
  <p:tag name="KSO_WM_DIAGRAM_VIRTUALLY_FRAME" val="{&quot;height&quot;:583.6052041969484,&quot;left&quot;:110.85,&quot;top&quot;:95.45000000000002,&quot;width&quot;:534.55}"/>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202.42610236220472,&quot;left&quot;:34.090078740157466,&quot;top&quot;:162.6538188976378,&quot;width&quot;:641.1599212598425}"/>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172.47527559055115,&quot;left&quot;:30.374960629921258,&quot;top&quot;:192.32952755905512,&quot;width&quot;:492.9427559055119}"/>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240.32645643006362,&quot;left&quot;:39.56251968503937,&quot;top&quot;:96.26299238883401,&quot;width&quot;:640.7813385826772}"/>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32.587007611166,&quot;left&quot;:17.85,&quot;top&quot;:55.062992388834004,&quot;width&quot;:690.15}"/>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4.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5.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6.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7.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8.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59.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61.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62.xml><?xml version="1.0" encoding="utf-8"?>
<p:tagLst xmlns:a="http://schemas.openxmlformats.org/drawingml/2006/main" xmlns:r="http://schemas.openxmlformats.org/officeDocument/2006/relationships" xmlns:p="http://schemas.openxmlformats.org/presentationml/2006/main">
  <p:tag name="KSO_WM_DIAGRAM_VIRTUALLY_FRAME" val="{&quot;height&quot;:292.8627559055118,&quot;left&quot;:60.84149606299212,&quot;top&quot;:81.21055118110239,&quot;width&quot;:589.5670078740156}"/>
</p:tagLst>
</file>

<file path=ppt/tags/tag63.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64.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65.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66.xml><?xml version="1.0" encoding="utf-8"?>
<p:tagLst xmlns:a="http://schemas.openxmlformats.org/drawingml/2006/main" xmlns:r="http://schemas.openxmlformats.org/officeDocument/2006/relationships" xmlns:p="http://schemas.openxmlformats.org/presentationml/2006/main">
  <p:tag name="TABLE_ENDDRAG_ORIGIN_RECT" val="317*142"/>
  <p:tag name="TABLE_ENDDRAG_RECT" val="380*217*317*142"/>
</p:tagLst>
</file>

<file path=ppt/tags/tag67.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68.xml><?xml version="1.0" encoding="utf-8"?>
<p:tagLst xmlns:a="http://schemas.openxmlformats.org/drawingml/2006/main" xmlns:r="http://schemas.openxmlformats.org/officeDocument/2006/relationships" xmlns:p="http://schemas.openxmlformats.org/presentationml/2006/main">
  <p:tag name="KSO_WM_DIAGRAM_VIRTUALLY_FRAME" val="{&quot;height&quot;:313.5764564300636,&quot;left&quot;:24.4,&quot;top&quot;:55.062992388834004,&quot;width&quot;:655.9438582677168}"/>
</p:tagLst>
</file>

<file path=ppt/tags/tag69.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1.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2.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3.xml><?xml version="1.0" encoding="utf-8"?>
<p:tagLst xmlns:a="http://schemas.openxmlformats.org/drawingml/2006/main" xmlns:r="http://schemas.openxmlformats.org/officeDocument/2006/relationships" xmlns:p="http://schemas.openxmlformats.org/presentationml/2006/main">
  <p:tag name="KSO_WM_DIAGRAM_VIRTUALLY_FRAME" val="{&quot;height&quot;:367.82866141732285,&quot;left&quot;:130.575,&quot;top&quot;:95.35,&quot;width&quot;:705.8014566929135}"/>
</p:tagLst>
</file>

<file path=ppt/tags/tag74.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5.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7.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8.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79.xml><?xml version="1.0" encoding="utf-8"?>
<p:tagLst xmlns:a="http://schemas.openxmlformats.org/drawingml/2006/main" xmlns:r="http://schemas.openxmlformats.org/officeDocument/2006/relationships" xmlns:p="http://schemas.openxmlformats.org/presentationml/2006/main">
  <p:tag name="KSO_WM_DIAGRAM_VIRTUALLY_FRAME" val="{&quot;height&quot;:363.1908661417323,&quot;left&quot;:262.64814960629917,&quot;top&quot;:99.98779527559056,&quot;width&quot;:573.7283070866142}"/>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KSO_WM_DIAGRAM_VIRTUALLY_FRAME" val="{&quot;height&quot;:276.3077952755906,&quot;left&quot;:41.77464566929134,&quot;top&quot;:92.41582677165354,&quot;width&quot;:650.5766929133857}"/>
</p:tagLst>
</file>

<file path=ppt/tags/tag81.xml><?xml version="1.0" encoding="utf-8"?>
<p:tagLst xmlns:a="http://schemas.openxmlformats.org/drawingml/2006/main" xmlns:r="http://schemas.openxmlformats.org/officeDocument/2006/relationships" xmlns:p="http://schemas.openxmlformats.org/presentationml/2006/main">
  <p:tag name="KSO_WM_DIAGRAM_VIRTUALLY_FRAME" val="{&quot;height&quot;:276.3077952755906,&quot;left&quot;:41.77464566929134,&quot;top&quot;:92.41582677165354,&quot;width&quot;:650.5766929133857}"/>
</p:tagLst>
</file>

<file path=ppt/tags/tag82.xml><?xml version="1.0" encoding="utf-8"?>
<p:tagLst xmlns:a="http://schemas.openxmlformats.org/drawingml/2006/main" xmlns:r="http://schemas.openxmlformats.org/officeDocument/2006/relationships" xmlns:p="http://schemas.openxmlformats.org/presentationml/2006/main">
  <p:tag name="KSO_WM_DIAGRAM_VIRTUALLY_FRAME" val="{&quot;height&quot;:276.3077952755906,&quot;left&quot;:41.77464566929134,&quot;top&quot;:92.41582677165354,&quot;width&quot;:650.5766929133857}"/>
</p:tagLst>
</file>

<file path=ppt/tags/tag83.xml><?xml version="1.0" encoding="utf-8"?>
<p:tagLst xmlns:a="http://schemas.openxmlformats.org/drawingml/2006/main" xmlns:r="http://schemas.openxmlformats.org/officeDocument/2006/relationships" xmlns:p="http://schemas.openxmlformats.org/presentationml/2006/main">
  <p:tag name="KSO_WM_DIAGRAM_VIRTUALLY_FRAME" val="{&quot;height&quot;:276.3077952755906,&quot;left&quot;:41.77464566929134,&quot;top&quot;:92.41582677165354,&quot;width&quot;:650.5766929133857}"/>
</p:tagLst>
</file>

<file path=ppt/tags/tag84.xml><?xml version="1.0" encoding="utf-8"?>
<p:tagLst xmlns:a="http://schemas.openxmlformats.org/drawingml/2006/main" xmlns:r="http://schemas.openxmlformats.org/officeDocument/2006/relationships" xmlns:p="http://schemas.openxmlformats.org/presentationml/2006/main">
  <p:tag name="KSO_WM_DIAGRAM_VIRTUALLY_FRAME" val="{&quot;height&quot;:276.3077952755906,&quot;left&quot;:41.77464566929134,&quot;top&quot;:92.41582677165354,&quot;width&quot;:650.5766929133857}"/>
</p:tagLst>
</file>

<file path=ppt/tags/tag85.xml><?xml version="1.0" encoding="utf-8"?>
<p:tagLst xmlns:a="http://schemas.openxmlformats.org/drawingml/2006/main" xmlns:r="http://schemas.openxmlformats.org/officeDocument/2006/relationships" xmlns:p="http://schemas.openxmlformats.org/presentationml/2006/main">
  <p:tag name="KSO_WM_DIAGRAM_VIRTUALLY_FRAME" val="{&quot;height&quot;:276.3077952755906,&quot;left&quot;:41.77464566929134,&quot;top&quot;:92.41582677165354,&quot;width&quot;:650.5766929133857}"/>
</p:tagLst>
</file>

<file path=ppt/tags/tag86.xml><?xml version="1.0" encoding="utf-8"?>
<p:tagLst xmlns:a="http://schemas.openxmlformats.org/drawingml/2006/main" xmlns:r="http://schemas.openxmlformats.org/officeDocument/2006/relationships" xmlns:p="http://schemas.openxmlformats.org/presentationml/2006/main">
  <p:tag name="KSO_WM_DIAGRAM_VIRTUALLY_FRAME" val="{&quot;height&quot;:332.187007611166,&quot;left&quot;:24.4,&quot;top&quot;:55.062992388834004,&quot;width&quot;:655.9438582677168}"/>
</p:tagLst>
</file>

<file path=ppt/tags/tag87.xml><?xml version="1.0" encoding="utf-8"?>
<p:tagLst xmlns:a="http://schemas.openxmlformats.org/drawingml/2006/main" xmlns:r="http://schemas.openxmlformats.org/officeDocument/2006/relationships" xmlns:p="http://schemas.openxmlformats.org/presentationml/2006/main">
  <p:tag name="TABLE_ENDDRAG_ORIGIN_RECT" val="620*310"/>
  <p:tag name="TABLE_ENDDRAG_RECT" val="58*59*620*310"/>
</p:tagLst>
</file>

<file path=ppt/tags/tag88.xml><?xml version="1.0" encoding="utf-8"?>
<p:tagLst xmlns:a="http://schemas.openxmlformats.org/drawingml/2006/main" xmlns:r="http://schemas.openxmlformats.org/officeDocument/2006/relationships" xmlns:p="http://schemas.openxmlformats.org/presentationml/2006/main">
  <p:tag name="TABLE_ENDDRAG_ORIGIN_RECT" val="607*288"/>
  <p:tag name="TABLE_ENDDRAG_RECT" val="58*65*607*288"/>
</p:tagLst>
</file>

<file path=ppt/tags/tag89.xml><?xml version="1.0" encoding="utf-8"?>
<p:tagLst xmlns:a="http://schemas.openxmlformats.org/drawingml/2006/main" xmlns:r="http://schemas.openxmlformats.org/officeDocument/2006/relationships" xmlns:p="http://schemas.openxmlformats.org/presentationml/2006/main">
  <p:tag name="TABLE_ENDDRAG_ORIGIN_RECT" val="569*295"/>
  <p:tag name="TABLE_ENDDRAG_RECT" val="141*58*569*295"/>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TABLE_ENDDRAG_ORIGIN_RECT" val="569*298"/>
  <p:tag name="TABLE_ENDDRAG_RECT" val="141*58*569*298"/>
</p:tagLst>
</file>

<file path=ppt/tags/tag91.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2.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3.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4.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5.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6.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7.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8.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ags/tag99.xml><?xml version="1.0" encoding="utf-8"?>
<p:tagLst xmlns:a="http://schemas.openxmlformats.org/drawingml/2006/main" xmlns:r="http://schemas.openxmlformats.org/officeDocument/2006/relationships" xmlns:p="http://schemas.openxmlformats.org/presentationml/2006/main">
  <p:tag name="KSO_WM_DIAGRAM_VIRTUALLY_FRAME" val="{&quot;height&quot;:326.4823600084202,&quot;left&quot;:29.889890596598242,&quot;top&quot;:49.60283464566929,&quot;width&quot;:610.38932200182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4394</Words>
  <Application>Microsoft Office PowerPoint</Application>
  <PresentationFormat>全屏显示(16:9)</PresentationFormat>
  <Paragraphs>491</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SourceHanSansSC-Medium</vt:lpstr>
      <vt:lpstr>Calibri</vt:lpstr>
      <vt:lpstr>Arial Unicode MS</vt:lpstr>
      <vt:lpstr>Arial</vt:lpstr>
      <vt:lpstr>微软雅黑</vt:lpstr>
      <vt:lpstr>Arial Black</vt:lpstr>
      <vt:lpstr>SourceHanSansSC-Regular</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Friday Gao</dc:creator>
  <cp:lastModifiedBy>friday Gao</cp:lastModifiedBy>
  <cp:revision>175</cp:revision>
  <dcterms:created xsi:type="dcterms:W3CDTF">2026-05-07T08:10:00Z</dcterms:created>
  <dcterms:modified xsi:type="dcterms:W3CDTF">2026-05-16T04:19:00Z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AE80EE52BC9D4227A42973B32C82A527_13</vt:lpwstr>
  </property>
</Properties>
</file>