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416" r:id="rId2"/>
    <p:sldId id="286" r:id="rId3"/>
    <p:sldId id="396" r:id="rId4"/>
    <p:sldId id="313" r:id="rId5"/>
    <p:sldId id="321" r:id="rId6"/>
    <p:sldId id="322" r:id="rId7"/>
    <p:sldId id="323" r:id="rId8"/>
    <p:sldId id="397" r:id="rId9"/>
    <p:sldId id="395" r:id="rId10"/>
    <p:sldId id="405" r:id="rId11"/>
    <p:sldId id="419" r:id="rId12"/>
    <p:sldId id="294" r:id="rId13"/>
    <p:sldId id="393" r:id="rId14"/>
    <p:sldId id="300" r:id="rId15"/>
    <p:sldId id="392" r:id="rId16"/>
    <p:sldId id="400" r:id="rId17"/>
    <p:sldId id="307" r:id="rId18"/>
    <p:sldId id="308" r:id="rId19"/>
    <p:sldId id="406" r:id="rId20"/>
    <p:sldId id="413" r:id="rId21"/>
    <p:sldId id="402" r:id="rId22"/>
    <p:sldId id="403" r:id="rId23"/>
    <p:sldId id="401" r:id="rId24"/>
    <p:sldId id="404" r:id="rId25"/>
    <p:sldId id="407" r:id="rId26"/>
    <p:sldId id="398" r:id="rId27"/>
    <p:sldId id="420" r:id="rId28"/>
    <p:sldId id="386" r:id="rId29"/>
    <p:sldId id="368" r:id="rId30"/>
    <p:sldId id="339" r:id="rId31"/>
    <p:sldId id="381" r:id="rId32"/>
    <p:sldId id="360" r:id="rId33"/>
    <p:sldId id="333" r:id="rId34"/>
    <p:sldId id="324" r:id="rId35"/>
    <p:sldId id="353" r:id="rId36"/>
    <p:sldId id="385" r:id="rId37"/>
    <p:sldId id="387" r:id="rId38"/>
  </p:sldIdLst>
  <p:sldSz cx="12192000" cy="6858000"/>
  <p:notesSz cx="6735763" cy="9866313"/>
  <p:defaultTextStyle>
    <a:defPPr>
      <a:defRPr lang="zh-CN"/>
    </a:defPPr>
    <a:lvl1pPr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98" userDrawn="1">
          <p15:clr>
            <a:srgbClr val="A4A3A4"/>
          </p15:clr>
        </p15:guide>
        <p15:guide id="2" pos="3862" userDrawn="1">
          <p15:clr>
            <a:srgbClr val="A4A3A4"/>
          </p15:clr>
        </p15:guide>
      </p15:sldGuideLst>
    </p:ext>
    <p:ext uri="{2D200454-40CA-4A62-9FC3-DE9A4176ACB9}">
      <p15:notesGuideLst xmlns:p15="http://schemas.microsoft.com/office/powerpoint/2012/main">
        <p15:guide id="1" orient="horz" pos="3162">
          <p15:clr>
            <a:srgbClr val="A4A3A4"/>
          </p15:clr>
        </p15:guide>
        <p15:guide id="2" pos="21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7E95"/>
    <a:srgbClr val="FFA3A3"/>
    <a:srgbClr val="BBE0E3"/>
    <a:srgbClr val="BF7823"/>
    <a:srgbClr val="739DB3"/>
    <a:srgbClr val="779CAF"/>
    <a:srgbClr val="3B8AFF"/>
    <a:srgbClr val="0066FF"/>
    <a:srgbClr val="CC33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3" autoAdjust="0"/>
    <p:restoredTop sz="94536" autoAdjust="0"/>
  </p:normalViewPr>
  <p:slideViewPr>
    <p:cSldViewPr showGuides="1">
      <p:cViewPr varScale="1">
        <p:scale>
          <a:sx n="81" d="100"/>
          <a:sy n="81" d="100"/>
        </p:scale>
        <p:origin x="802" y="67"/>
      </p:cViewPr>
      <p:guideLst>
        <p:guide orient="horz" pos="2198"/>
        <p:guide pos="3862"/>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1668" y="-96"/>
      </p:cViewPr>
      <p:guideLst>
        <p:guide orient="horz" pos="3162"/>
        <p:guide pos="21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zh-CN" sz="14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全球铝土矿资源分布</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1FF-4855-8C46-4AF4F44B96E3}"/>
              </c:ext>
            </c:extLst>
          </c:dPt>
          <c:dPt>
            <c:idx val="1"/>
            <c:bubble3D val="0"/>
            <c:spPr>
              <a:solidFill>
                <a:srgbClr val="FF3300"/>
              </a:solidFill>
              <a:ln w="19050">
                <a:solidFill>
                  <a:schemeClr val="lt1"/>
                </a:solidFill>
              </a:ln>
              <a:effectLst/>
            </c:spPr>
            <c:extLst>
              <c:ext xmlns:c16="http://schemas.microsoft.com/office/drawing/2014/chart" uri="{C3380CC4-5D6E-409C-BE32-E72D297353CC}">
                <c16:uniqueId val="{00000003-51FF-4855-8C46-4AF4F44B96E3}"/>
              </c:ext>
            </c:extLst>
          </c:dPt>
          <c:dPt>
            <c:idx val="2"/>
            <c:bubble3D val="0"/>
            <c:spPr>
              <a:solidFill>
                <a:srgbClr val="FF9999"/>
              </a:solidFill>
              <a:ln w="19050">
                <a:solidFill>
                  <a:schemeClr val="lt1"/>
                </a:solidFill>
              </a:ln>
              <a:effectLst/>
            </c:spPr>
            <c:extLst>
              <c:ext xmlns:c16="http://schemas.microsoft.com/office/drawing/2014/chart" uri="{C3380CC4-5D6E-409C-BE32-E72D297353CC}">
                <c16:uniqueId val="{00000005-51FF-4855-8C46-4AF4F44B96E3}"/>
              </c:ext>
            </c:extLst>
          </c:dPt>
          <c:dPt>
            <c:idx val="3"/>
            <c:bubble3D val="0"/>
            <c:spPr>
              <a:solidFill>
                <a:srgbClr val="FF6600"/>
              </a:solidFill>
              <a:ln w="19050">
                <a:solidFill>
                  <a:schemeClr val="lt1"/>
                </a:solidFill>
              </a:ln>
              <a:effectLst/>
            </c:spPr>
            <c:extLst>
              <c:ext xmlns:c16="http://schemas.microsoft.com/office/drawing/2014/chart" uri="{C3380CC4-5D6E-409C-BE32-E72D297353CC}">
                <c16:uniqueId val="{00000007-51FF-4855-8C46-4AF4F44B96E3}"/>
              </c:ext>
            </c:extLst>
          </c:dPt>
          <c:dPt>
            <c:idx val="4"/>
            <c:bubble3D val="0"/>
            <c:spPr>
              <a:solidFill>
                <a:srgbClr val="993300"/>
              </a:solidFill>
              <a:ln w="19050">
                <a:solidFill>
                  <a:schemeClr val="lt1"/>
                </a:solidFill>
              </a:ln>
              <a:effectLst/>
            </c:spPr>
            <c:extLst>
              <c:ext xmlns:c16="http://schemas.microsoft.com/office/drawing/2014/chart" uri="{C3380CC4-5D6E-409C-BE32-E72D297353CC}">
                <c16:uniqueId val="{00000009-51FF-4855-8C46-4AF4F44B96E3}"/>
              </c:ext>
            </c:extLst>
          </c:dPt>
          <c:dLbls>
            <c:numFmt formatCode="0.0%" sourceLinked="0"/>
            <c:spPr>
              <a:noFill/>
              <a:ln>
                <a:noFill/>
              </a:ln>
              <a:effectLst/>
            </c:spPr>
            <c:txPr>
              <a:bodyPr rot="0" spcFirstLastPara="1" vertOverflow="overflow" horzOverflow="overflow" vert="horz" wrap="square" lIns="38100" tIns="19050" rIns="38100" bIns="19050" anchor="ctr" anchorCtr="1">
                <a:spAutoFit/>
              </a:bodyPr>
              <a:lstStyle/>
              <a:p>
                <a:pPr>
                  <a:defRPr lang="zh-CN" sz="700" b="1" i="0" u="none" strike="noStrike" kern="1200" baseline="0">
                    <a:solidFill>
                      <a:schemeClr val="bg1"/>
                    </a:solidFill>
                    <a:latin typeface="+mn-lt"/>
                    <a:ea typeface="+mn-ea"/>
                    <a:cs typeface="+mn-cs"/>
                  </a:defRPr>
                </a:pPr>
                <a:endParaRPr lang="zh-CN"/>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非洲</c:v>
                </c:pt>
                <c:pt idx="1">
                  <c:v>大洋洲</c:v>
                </c:pt>
                <c:pt idx="2">
                  <c:v>南美和加勒比</c:v>
                </c:pt>
                <c:pt idx="3">
                  <c:v>亚洲</c:v>
                </c:pt>
                <c:pt idx="4">
                  <c:v>其他</c:v>
                </c:pt>
              </c:strCache>
            </c:strRef>
          </c:cat>
          <c:val>
            <c:numRef>
              <c:f>Sheet1!$B$2:$B$6</c:f>
              <c:numCache>
                <c:formatCode>0.0%</c:formatCode>
                <c:ptCount val="5"/>
                <c:pt idx="0">
                  <c:v>0.32</c:v>
                </c:pt>
                <c:pt idx="1">
                  <c:v>0.23</c:v>
                </c:pt>
                <c:pt idx="2">
                  <c:v>0.21</c:v>
                </c:pt>
                <c:pt idx="3">
                  <c:v>0.18</c:v>
                </c:pt>
                <c:pt idx="4">
                  <c:v>0.06</c:v>
                </c:pt>
              </c:numCache>
            </c:numRef>
          </c:val>
          <c:extLst>
            <c:ext xmlns:c16="http://schemas.microsoft.com/office/drawing/2014/chart" uri="{C3380CC4-5D6E-409C-BE32-E72D297353CC}">
              <c16:uniqueId val="{0000000A-51FF-4855-8C46-4AF4F44B96E3}"/>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488eb9a9-2b19-424c-88d9-f5d86d8996e8}"/>
      </c:ext>
    </c:extLst>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zh-CN" sz="12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32230619502700197"/>
          <c:y val="0.17448775423771201"/>
          <c:w val="0.355387609945997"/>
          <c:h val="0.65631674951951802"/>
        </c:manualLayout>
      </c:layout>
      <c:pieChart>
        <c:varyColors val="1"/>
        <c:ser>
          <c:idx val="0"/>
          <c:order val="0"/>
          <c:tx>
            <c:strRef>
              <c:f>Sheet1!$B$1</c:f>
              <c:strCache>
                <c:ptCount val="1"/>
                <c:pt idx="0">
                  <c:v>2025铝土矿储量分布</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A44-4992-BF91-AD4AB561E50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A44-4992-BF91-AD4AB561E50D}"/>
              </c:ext>
            </c:extLst>
          </c:dPt>
          <c:dPt>
            <c:idx val="2"/>
            <c:bubble3D val="0"/>
            <c:spPr>
              <a:solidFill>
                <a:srgbClr val="FF6600"/>
              </a:solidFill>
              <a:ln w="19050">
                <a:solidFill>
                  <a:schemeClr val="lt1"/>
                </a:solidFill>
              </a:ln>
              <a:effectLst/>
            </c:spPr>
            <c:extLst>
              <c:ext xmlns:c16="http://schemas.microsoft.com/office/drawing/2014/chart" uri="{C3380CC4-5D6E-409C-BE32-E72D297353CC}">
                <c16:uniqueId val="{00000005-6A44-4992-BF91-AD4AB561E50D}"/>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6A44-4992-BF91-AD4AB561E50D}"/>
              </c:ext>
            </c:extLst>
          </c:dPt>
          <c:dPt>
            <c:idx val="4"/>
            <c:bubble3D val="0"/>
            <c:spPr>
              <a:solidFill>
                <a:srgbClr val="FFCCFF"/>
              </a:solidFill>
              <a:ln w="19050">
                <a:solidFill>
                  <a:schemeClr val="lt1"/>
                </a:solidFill>
              </a:ln>
              <a:effectLst/>
            </c:spPr>
            <c:extLst>
              <c:ext xmlns:c16="http://schemas.microsoft.com/office/drawing/2014/chart" uri="{C3380CC4-5D6E-409C-BE32-E72D297353CC}">
                <c16:uniqueId val="{00000009-6A44-4992-BF91-AD4AB561E50D}"/>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6A44-4992-BF91-AD4AB561E50D}"/>
              </c:ext>
            </c:extLst>
          </c:dPt>
          <c:dPt>
            <c:idx val="6"/>
            <c:bubble3D val="0"/>
            <c:spPr>
              <a:solidFill>
                <a:srgbClr val="FF9900"/>
              </a:solidFill>
              <a:ln w="19050">
                <a:solidFill>
                  <a:schemeClr val="lt1"/>
                </a:solidFill>
              </a:ln>
              <a:effectLst/>
            </c:spPr>
            <c:extLst>
              <c:ext xmlns:c16="http://schemas.microsoft.com/office/drawing/2014/chart" uri="{C3380CC4-5D6E-409C-BE32-E72D297353CC}">
                <c16:uniqueId val="{0000000D-6A44-4992-BF91-AD4AB561E50D}"/>
              </c:ext>
            </c:extLst>
          </c:dPt>
          <c:dPt>
            <c:idx val="7"/>
            <c:bubble3D val="0"/>
            <c:spPr>
              <a:solidFill>
                <a:srgbClr val="CCECFF"/>
              </a:solidFill>
              <a:ln w="19050">
                <a:solidFill>
                  <a:schemeClr val="lt1"/>
                </a:solidFill>
              </a:ln>
              <a:effectLst/>
            </c:spPr>
            <c:extLst>
              <c:ext xmlns:c16="http://schemas.microsoft.com/office/drawing/2014/chart" uri="{C3380CC4-5D6E-409C-BE32-E72D297353CC}">
                <c16:uniqueId val="{0000000F-6A44-4992-BF91-AD4AB561E50D}"/>
              </c:ext>
            </c:extLst>
          </c:dPt>
          <c:dPt>
            <c:idx val="8"/>
            <c:bubble3D val="0"/>
            <c:spPr>
              <a:solidFill>
                <a:srgbClr val="FFCCCC"/>
              </a:solidFill>
              <a:ln w="19050">
                <a:solidFill>
                  <a:schemeClr val="lt1"/>
                </a:solidFill>
              </a:ln>
              <a:effectLst/>
            </c:spPr>
            <c:extLst>
              <c:ext xmlns:c16="http://schemas.microsoft.com/office/drawing/2014/chart" uri="{C3380CC4-5D6E-409C-BE32-E72D297353CC}">
                <c16:uniqueId val="{00000011-6A44-4992-BF91-AD4AB561E50D}"/>
              </c:ext>
            </c:extLst>
          </c:dPt>
          <c:dPt>
            <c:idx val="9"/>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3-6A44-4992-BF91-AD4AB561E50D}"/>
              </c:ext>
            </c:extLst>
          </c:dPt>
          <c:dLbls>
            <c:dLbl>
              <c:idx val="0"/>
              <c:layout>
                <c:manualLayout>
                  <c:x val="6.78408874709127E-2"/>
                  <c:y val="0.15274600918449099"/>
                </c:manualLayout>
              </c:layout>
              <c:tx>
                <c:rich>
                  <a:bodyPr rot="0" spcFirstLastPara="1" vertOverflow="overflow" horzOverflow="overflow" vert="horz" wrap="square" lIns="38100" tIns="19050" rIns="38100" bIns="19050" anchor="ctr" anchorCtr="1">
                    <a:noAutofit/>
                  </a:bodyPr>
                  <a:lstStyle/>
                  <a:p>
                    <a:fld id="{B9D5B7A4-2307-4AB7-8584-B3E75DEF5DCC}"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0433"/>
                        <a:gd name="adj2" fmla="val -3168"/>
                        <a:gd name="adj3" fmla="val 40433"/>
                        <a:gd name="adj4" fmla="val -15929"/>
                        <a:gd name="adj5" fmla="val -144609"/>
                        <a:gd name="adj6" fmla="val -56323"/>
                      </a:avLst>
                    </a:prstGeom>
                  </c15:spPr>
                  <c15:layout>
                    <c:manualLayout>
                      <c:w val="0.13435349558752499"/>
                      <c:h val="5.9101340483733097E-2"/>
                    </c:manualLayout>
                  </c15:layout>
                  <c15:dlblFieldTable/>
                  <c15:showDataLabelsRange val="0"/>
                </c:ext>
                <c:ext xmlns:c16="http://schemas.microsoft.com/office/drawing/2014/chart" uri="{C3380CC4-5D6E-409C-BE32-E72D297353CC}">
                  <c16:uniqueId val="{00000001-6A44-4992-BF91-AD4AB561E50D}"/>
                </c:ext>
              </c:extLst>
            </c:dLbl>
            <c:dLbl>
              <c:idx val="1"/>
              <c:layout>
                <c:manualLayout>
                  <c:x val="2.41625078663525E-2"/>
                  <c:y val="-6.8649891768310404E-3"/>
                </c:manualLayout>
              </c:layout>
              <c:tx>
                <c:rich>
                  <a:bodyPr rot="0" spcFirstLastPara="1" vertOverflow="overflow" horzOverflow="overflow" vert="horz" wrap="square" lIns="38100" tIns="19050" rIns="38100" bIns="19050" anchor="ctr" anchorCtr="1">
                    <a:spAutoFit/>
                  </a:bodyPr>
                  <a:lstStyle/>
                  <a:p>
                    <a:fld id="{96C40C01-1B80-42D1-A331-F38BF7572835}"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58166"/>
                        <a:gd name="adj2" fmla="val -5202"/>
                        <a:gd name="adj3" fmla="val 50282"/>
                        <a:gd name="adj4" fmla="val -17450"/>
                        <a:gd name="adj5" fmla="val 4128"/>
                        <a:gd name="adj6" fmla="val -25515"/>
                      </a:avLst>
                    </a:prstGeom>
                  </c15:spPr>
                  <c15:dlblFieldTable/>
                  <c15:showDataLabelsRange val="0"/>
                </c:ext>
                <c:ext xmlns:c16="http://schemas.microsoft.com/office/drawing/2014/chart" uri="{C3380CC4-5D6E-409C-BE32-E72D297353CC}">
                  <c16:uniqueId val="{00000003-6A44-4992-BF91-AD4AB561E50D}"/>
                </c:ext>
              </c:extLst>
            </c:dLbl>
            <c:dLbl>
              <c:idx val="2"/>
              <c:layout>
                <c:manualLayout>
                  <c:x val="-7.4346178050315501E-2"/>
                  <c:y val="-3.4324945884155202E-3"/>
                </c:manualLayout>
              </c:layout>
              <c:tx>
                <c:rich>
                  <a:bodyPr rot="0" spcFirstLastPara="1" vertOverflow="overflow" horzOverflow="overflow" vert="horz" wrap="square" lIns="38100" tIns="19050" rIns="38100" bIns="19050" anchor="ctr" anchorCtr="1">
                    <a:spAutoFit/>
                  </a:bodyPr>
                  <a:lstStyle/>
                  <a:p>
                    <a:fld id="{34FE62A7-BDED-4ADD-A1F2-1AC7AD579DF1}"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6341"/>
                        <a:gd name="adj2" fmla="val 101238"/>
                        <a:gd name="adj3" fmla="val 22691"/>
                        <a:gd name="adj4" fmla="val 117950"/>
                        <a:gd name="adj5" fmla="val -20288"/>
                        <a:gd name="adj6" fmla="val 141724"/>
                      </a:avLst>
                    </a:prstGeom>
                  </c15:spPr>
                  <c15:dlblFieldTable/>
                  <c15:showDataLabelsRange val="0"/>
                </c:ext>
                <c:ext xmlns:c16="http://schemas.microsoft.com/office/drawing/2014/chart" uri="{C3380CC4-5D6E-409C-BE32-E72D297353CC}">
                  <c16:uniqueId val="{00000005-6A44-4992-BF91-AD4AB561E50D}"/>
                </c:ext>
              </c:extLst>
            </c:dLbl>
            <c:dLbl>
              <c:idx val="3"/>
              <c:layout>
                <c:manualLayout>
                  <c:x val="-6.3194251342768099E-2"/>
                  <c:y val="1.02974837652466E-2"/>
                </c:manualLayout>
              </c:layout>
              <c:tx>
                <c:rich>
                  <a:bodyPr rot="0" spcFirstLastPara="1" vertOverflow="overflow" horzOverflow="overflow" vert="horz" wrap="square" lIns="38100" tIns="19050" rIns="38100" bIns="19050" anchor="ctr" anchorCtr="1">
                    <a:spAutoFit/>
                  </a:bodyPr>
                  <a:lstStyle/>
                  <a:p>
                    <a:fld id="{A12599F6-CE3E-4EE3-B558-AF98A22949AC}" type="CATEGORYNAME">
                      <a:rPr lang="zh-CN" altLang="en-US"/>
                      <a:pPr/>
                      <a:t>[类别名称]</a:t>
                    </a:fld>
                    <a:endParaRPr lang="zh-CN" altLang="en-US"/>
                  </a:p>
                </c:rich>
              </c:tx>
              <c:numFmt formatCode="0.00%" sourceLinked="0"/>
              <c:spPr>
                <a:noFill/>
                <a:ln w="9525" cap="flat" cmpd="sng" algn="ctr">
                  <a:noFill/>
                  <a:prstDash val="solid"/>
                  <a:round/>
                  <a:headEnd type="none" w="med" len="med"/>
                  <a:tailEnd type="none" w="med" len="med"/>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50283"/>
                        <a:gd name="adj2" fmla="val 102591"/>
                        <a:gd name="adj3" fmla="val 42399"/>
                        <a:gd name="adj4" fmla="val 136368"/>
                        <a:gd name="adj5" fmla="val -39124"/>
                        <a:gd name="adj6" fmla="val 167482"/>
                      </a:avLst>
                    </a:prstGeom>
                  </c15:spPr>
                  <c15:dlblFieldTable/>
                  <c15:showDataLabelsRange val="0"/>
                </c:ext>
                <c:ext xmlns:c16="http://schemas.microsoft.com/office/drawing/2014/chart" uri="{C3380CC4-5D6E-409C-BE32-E72D297353CC}">
                  <c16:uniqueId val="{00000007-6A44-4992-BF91-AD4AB561E50D}"/>
                </c:ext>
              </c:extLst>
            </c:dLbl>
            <c:dLbl>
              <c:idx val="4"/>
              <c:layout>
                <c:manualLayout>
                  <c:x val="-4.8325015732705E-2"/>
                  <c:y val="-1.02974837652466E-2"/>
                </c:manualLayout>
              </c:layout>
              <c:tx>
                <c:rich>
                  <a:bodyPr rot="0" spcFirstLastPara="1" vertOverflow="overflow" horzOverflow="overflow" vert="horz" wrap="square" lIns="38100" tIns="19050" rIns="38100" bIns="19050" anchor="ctr" anchorCtr="1">
                    <a:spAutoFit/>
                  </a:bodyPr>
                  <a:lstStyle/>
                  <a:p>
                    <a:fld id="{70421C4F-E637-41DC-8428-8B5F815BCCB6}"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2126"/>
                        <a:gd name="adj2" fmla="val 102681"/>
                        <a:gd name="adj3" fmla="val 49139"/>
                        <a:gd name="adj4" fmla="val 103503"/>
                        <a:gd name="adj5" fmla="val 64450"/>
                        <a:gd name="adj6" fmla="val 167212"/>
                      </a:avLst>
                    </a:prstGeom>
                  </c15:spPr>
                  <c15:dlblFieldTable/>
                  <c15:showDataLabelsRange val="0"/>
                </c:ext>
                <c:ext xmlns:c16="http://schemas.microsoft.com/office/drawing/2014/chart" uri="{C3380CC4-5D6E-409C-BE32-E72D297353CC}">
                  <c16:uniqueId val="{00000009-6A44-4992-BF91-AD4AB561E50D}"/>
                </c:ext>
              </c:extLst>
            </c:dLbl>
            <c:dLbl>
              <c:idx val="5"/>
              <c:layout>
                <c:manualLayout>
                  <c:x val="-3.81024162507866E-2"/>
                  <c:y val="2.05949675304931E-2"/>
                </c:manualLayout>
              </c:layout>
              <c:tx>
                <c:rich>
                  <a:bodyPr rot="0" spcFirstLastPara="1" vertOverflow="overflow" horzOverflow="overflow" vert="horz" wrap="square" lIns="38100" tIns="19050" rIns="38100" bIns="19050" anchor="ctr" anchorCtr="1">
                    <a:spAutoFit/>
                  </a:bodyPr>
                  <a:lstStyle/>
                  <a:p>
                    <a:fld id="{57CB4AA3-92F8-4C70-88EA-E14D43714420}"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66048"/>
                        <a:gd name="adj2" fmla="val 104489"/>
                        <a:gd name="adj3" fmla="val 66050"/>
                        <a:gd name="adj4" fmla="val 122558"/>
                        <a:gd name="adj5" fmla="val 80686"/>
                        <a:gd name="adj6" fmla="val 141201"/>
                      </a:avLst>
                    </a:prstGeom>
                  </c15:spPr>
                  <c15:layout>
                    <c:manualLayout>
                      <c:w val="0.11252703829999"/>
                      <c:h val="4.6444624808070899E-2"/>
                    </c:manualLayout>
                  </c15:layout>
                  <c15:dlblFieldTable/>
                  <c15:showDataLabelsRange val="0"/>
                </c:ext>
                <c:ext xmlns:c16="http://schemas.microsoft.com/office/drawing/2014/chart" uri="{C3380CC4-5D6E-409C-BE32-E72D297353CC}">
                  <c16:uniqueId val="{0000000B-6A44-4992-BF91-AD4AB561E50D}"/>
                </c:ext>
              </c:extLst>
            </c:dLbl>
            <c:dLbl>
              <c:idx val="6"/>
              <c:layout>
                <c:manualLayout>
                  <c:x val="-9.4791377014152203E-2"/>
                  <c:y val="3.0892451295739701E-2"/>
                </c:manualLayout>
              </c:layout>
              <c:tx>
                <c:rich>
                  <a:bodyPr rot="0" spcFirstLastPara="1" vertOverflow="overflow" horzOverflow="overflow" vert="horz" wrap="square" lIns="38100" tIns="19050" rIns="38100" bIns="19050" anchor="ctr" anchorCtr="1">
                    <a:spAutoFit/>
                  </a:bodyPr>
                  <a:lstStyle/>
                  <a:p>
                    <a:fld id="{EA438DD1-3C0D-40B0-8D95-E0D7EEBC0468}" type="CATEGORYNAME">
                      <a:rPr lang="zh-CN" altLang="en-US"/>
                      <a:pPr/>
                      <a:t>[类别名称]</a:t>
                    </a:fld>
                    <a:endParaRPr lang="zh-CN" altLang="en-US"/>
                  </a:p>
                </c:rich>
              </c:tx>
              <c:numFmt formatCode="0.00%" sourceLinked="0"/>
              <c:spPr>
                <a:noFill/>
                <a:ln w="9525" cap="flat" cmpd="sng" algn="ctr">
                  <a:noFill/>
                  <a:prstDash val="solid"/>
                  <a:round/>
                  <a:headEnd type="none" w="med" len="med"/>
                  <a:tailEnd type="none" w="med" len="med"/>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6340"/>
                        <a:gd name="adj2" fmla="val 101856"/>
                        <a:gd name="adj3" fmla="val 46342"/>
                        <a:gd name="adj4" fmla="val 125474"/>
                        <a:gd name="adj5" fmla="val 68321"/>
                        <a:gd name="adj6" fmla="val 194836"/>
                      </a:avLst>
                    </a:prstGeom>
                  </c15:spPr>
                  <c15:layout>
                    <c:manualLayout>
                      <c:w val="9.9314785815685896E-2"/>
                      <c:h val="4.6444624808070899E-2"/>
                    </c:manualLayout>
                  </c15:layout>
                  <c15:dlblFieldTable/>
                  <c15:showDataLabelsRange val="0"/>
                </c:ext>
                <c:ext xmlns:c16="http://schemas.microsoft.com/office/drawing/2014/chart" uri="{C3380CC4-5D6E-409C-BE32-E72D297353CC}">
                  <c16:uniqueId val="{0000000D-6A44-4992-BF91-AD4AB561E50D}"/>
                </c:ext>
              </c:extLst>
            </c:dLbl>
            <c:dLbl>
              <c:idx val="7"/>
              <c:layout>
                <c:manualLayout>
                  <c:x val="-0.10036734036792599"/>
                  <c:y val="-6.8649891768310604E-3"/>
                </c:manualLayout>
              </c:layout>
              <c:tx>
                <c:rich>
                  <a:bodyPr rot="0" spcFirstLastPara="1" vertOverflow="overflow" horzOverflow="overflow" vert="horz" wrap="square" lIns="38100" tIns="19050" rIns="38100" bIns="19050" anchor="ctr" anchorCtr="1">
                    <a:spAutoFit/>
                  </a:bodyPr>
                  <a:lstStyle/>
                  <a:p>
                    <a:fld id="{FB724CBC-2E52-4104-AB6A-FA86F1510B3B}"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6341"/>
                        <a:gd name="adj2" fmla="val 105229"/>
                        <a:gd name="adj3" fmla="val 46340"/>
                        <a:gd name="adj4" fmla="val 151990"/>
                        <a:gd name="adj5" fmla="val 141247"/>
                        <a:gd name="adj6" fmla="val 218434"/>
                      </a:avLst>
                    </a:prstGeom>
                  </c15:spPr>
                  <c15:dlblFieldTable/>
                  <c15:showDataLabelsRange val="0"/>
                </c:ext>
                <c:ext xmlns:c16="http://schemas.microsoft.com/office/drawing/2014/chart" uri="{C3380CC4-5D6E-409C-BE32-E72D297353CC}">
                  <c16:uniqueId val="{0000000F-6A44-4992-BF91-AD4AB561E50D}"/>
                </c:ext>
              </c:extLst>
            </c:dLbl>
            <c:dLbl>
              <c:idx val="8"/>
              <c:layout>
                <c:manualLayout>
                  <c:x val="-9.4791377014152106E-2"/>
                  <c:y val="-5.4919913414648303E-2"/>
                </c:manualLayout>
              </c:layout>
              <c:tx>
                <c:rich>
                  <a:bodyPr rot="0" spcFirstLastPara="1" vertOverflow="overflow" horzOverflow="overflow" vert="horz" wrap="square" lIns="38100" tIns="19050" rIns="38100" bIns="19050" anchor="ctr" anchorCtr="1">
                    <a:spAutoFit/>
                  </a:bodyPr>
                  <a:lstStyle/>
                  <a:p>
                    <a:fld id="{F7EEB390-E77F-4205-8B26-35AC59D16BED}"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6341"/>
                        <a:gd name="adj2" fmla="val 110851"/>
                        <a:gd name="adj3" fmla="val 50284"/>
                        <a:gd name="adj4" fmla="val 151990"/>
                        <a:gd name="adj5" fmla="val 245883"/>
                        <a:gd name="adj6" fmla="val 192452"/>
                      </a:avLst>
                    </a:prstGeom>
                  </c15:spPr>
                  <c15:dlblFieldTable/>
                  <c15:showDataLabelsRange val="0"/>
                </c:ext>
                <c:ext xmlns:c16="http://schemas.microsoft.com/office/drawing/2014/chart" uri="{C3380CC4-5D6E-409C-BE32-E72D297353CC}">
                  <c16:uniqueId val="{00000011-6A44-4992-BF91-AD4AB561E50D}"/>
                </c:ext>
              </c:extLst>
            </c:dLbl>
            <c:dLbl>
              <c:idx val="9"/>
              <c:layout>
                <c:manualLayout>
                  <c:x val="0.1068727041227"/>
                  <c:y val="-1.8878720236285399E-2"/>
                </c:manualLayout>
              </c:layout>
              <c:tx>
                <c:rich>
                  <a:bodyPr rot="0" spcFirstLastPara="1" vertOverflow="overflow" horzOverflow="overflow" vert="horz" wrap="square" lIns="38100" tIns="19050" rIns="38100" bIns="19050" anchor="ctr" anchorCtr="1">
                    <a:noAutofit/>
                  </a:bodyPr>
                  <a:lstStyle/>
                  <a:p>
                    <a:fld id="{EAF2D918-4B92-40DE-998A-3755FF2D3C16}" type="CATEGORYNAME">
                      <a:rPr lang="zh-CN" altLang="en-US"/>
                      <a:pPr/>
                      <a:t>[类别名称]</a:t>
                    </a:fld>
                    <a:endParaRPr lang="zh-CN" altLang="en-US"/>
                  </a:p>
                </c:rich>
              </c:tx>
              <c:numFmt formatCode="0.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2">
                      <a:avLst>
                        <a:gd name="adj1" fmla="val 43282"/>
                        <a:gd name="adj2" fmla="val -1490"/>
                        <a:gd name="adj3" fmla="val 43282"/>
                        <a:gd name="adj4" fmla="val -15812"/>
                        <a:gd name="adj5" fmla="val 167779"/>
                        <a:gd name="adj6" fmla="val -27572"/>
                      </a:avLst>
                    </a:prstGeom>
                  </c15:spPr>
                  <c15:layout>
                    <c:manualLayout>
                      <c:w val="0.115891349207511"/>
                      <c:h val="5.2236351306901997E-2"/>
                    </c:manualLayout>
                  </c15:layout>
                  <c15:dlblFieldTable/>
                  <c15:showDataLabelsRange val="0"/>
                </c:ext>
                <c:ext xmlns:c16="http://schemas.microsoft.com/office/drawing/2014/chart" uri="{C3380CC4-5D6E-409C-BE32-E72D297353CC}">
                  <c16:uniqueId val="{00000013-6A44-4992-BF91-AD4AB561E50D}"/>
                </c:ext>
              </c:extLst>
            </c:dLbl>
            <c:numFmt formatCode="0.00%" sourceLinked="0"/>
            <c:spPr>
              <a:noFill/>
              <a:ln>
                <a:noFill/>
              </a:ln>
              <a:effectLst/>
            </c:spPr>
            <c:txPr>
              <a:bodyPr rot="0" spcFirstLastPara="1" vertOverflow="overflow" horzOverflow="overflow" vert="horz" wrap="square" lIns="38100" tIns="19050" rIns="38100" bIns="19050" anchor="ctr" anchorCtr="1">
                <a:spAutoFit/>
              </a:bodyPr>
              <a:lstStyle/>
              <a:p>
                <a:pPr>
                  <a:defRPr lang="zh-CN" sz="1000" b="1" i="0" u="none" strike="noStrike" kern="1200" baseline="0">
                    <a:solidFill>
                      <a:schemeClr val="tx1"/>
                    </a:solidFill>
                    <a:latin typeface="+mn-lt"/>
                    <a:ea typeface="+mn-ea"/>
                    <a:cs typeface="+mn-cs"/>
                  </a:defRPr>
                </a:pPr>
                <a:endParaRPr lang="zh-CN"/>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borderCallout2">
                    <a:avLst/>
                  </a:prstGeom>
                </c15:spPr>
              </c:ext>
            </c:extLst>
          </c:dLbls>
          <c:cat>
            <c:strRef>
              <c:f>Sheet1!$A$2:$A$11</c:f>
              <c:strCache>
                <c:ptCount val="10"/>
                <c:pt idx="0">
                  <c:v>几内亚</c:v>
                </c:pt>
                <c:pt idx="1">
                  <c:v>其他国家</c:v>
                </c:pt>
                <c:pt idx="2">
                  <c:v>澳大利亚</c:v>
                </c:pt>
                <c:pt idx="3">
                  <c:v>越南</c:v>
                </c:pt>
                <c:pt idx="4">
                  <c:v>印度尼西亚</c:v>
                </c:pt>
                <c:pt idx="5">
                  <c:v>牙买加</c:v>
                </c:pt>
                <c:pt idx="6">
                  <c:v>巴西</c:v>
                </c:pt>
                <c:pt idx="7">
                  <c:v>中国</c:v>
                </c:pt>
                <c:pt idx="8">
                  <c:v>印度</c:v>
                </c:pt>
                <c:pt idx="9">
                  <c:v>俄罗斯</c:v>
                </c:pt>
              </c:strCache>
            </c:strRef>
          </c:cat>
          <c:val>
            <c:numRef>
              <c:f>Sheet1!$B$2:$B$11</c:f>
              <c:numCache>
                <c:formatCode>0.00%</c:formatCode>
                <c:ptCount val="10"/>
                <c:pt idx="0">
                  <c:v>0.25519999999999998</c:v>
                </c:pt>
                <c:pt idx="1">
                  <c:v>0.21340000000000001</c:v>
                </c:pt>
                <c:pt idx="2">
                  <c:v>0.12759999999999999</c:v>
                </c:pt>
                <c:pt idx="3">
                  <c:v>0.1069</c:v>
                </c:pt>
                <c:pt idx="4">
                  <c:v>0.1</c:v>
                </c:pt>
                <c:pt idx="5">
                  <c:v>6.9000000000000006E-2</c:v>
                </c:pt>
                <c:pt idx="6">
                  <c:v>5.8599999999999999E-2</c:v>
                </c:pt>
                <c:pt idx="7">
                  <c:v>2.4500000000000001E-2</c:v>
                </c:pt>
                <c:pt idx="8">
                  <c:v>2.24E-2</c:v>
                </c:pt>
                <c:pt idx="9">
                  <c:v>2.24E-2</c:v>
                </c:pt>
              </c:numCache>
            </c:numRef>
          </c:val>
          <c:extLst>
            <c:ext xmlns:c16="http://schemas.microsoft.com/office/drawing/2014/chart" uri="{C3380CC4-5D6E-409C-BE32-E72D297353CC}">
              <c16:uniqueId val="{00000014-6A44-4992-BF91-AD4AB561E50D}"/>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82859474015425405"/>
          <c:y val="0.15522254051627399"/>
          <c:w val="0.111928317405494"/>
          <c:h val="0.66073899176012096"/>
        </c:manualLayout>
      </c:layout>
      <c:overlay val="0"/>
      <c:spPr>
        <a:noFill/>
        <a:ln>
          <a:noFill/>
        </a:ln>
        <a:effectLst/>
      </c:spPr>
      <c:txPr>
        <a:bodyPr rot="0" spcFirstLastPara="1" vertOverflow="ellipsis" vert="horz" wrap="square" anchor="ctr" anchorCtr="1"/>
        <a:lstStyle/>
        <a:p>
          <a:pPr>
            <a:defRPr lang="zh-CN" sz="9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38babfbf-766b-4f91-9e14-9fc68e396159}"/>
      </c:ext>
    </c:extLst>
  </c:chart>
  <c:spPr>
    <a:noFill/>
    <a:ln>
      <a:noFill/>
    </a:ln>
    <a:effectLst/>
  </c:spPr>
  <c:txPr>
    <a:bodyPr/>
    <a:lstStyle/>
    <a:p>
      <a:pPr>
        <a:defRPr lang="zh-CN" sz="1000"/>
      </a:pPr>
      <a:endParaRPr lang="zh-CN"/>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D968B38-0AE5-4341-AA21-C48CE46CDA14}"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zh-CN" altLang="en-US"/>
        </a:p>
      </dgm:t>
    </dgm:pt>
    <dgm:pt modelId="{F2AEFD29-A23C-46AB-884A-A89A85CAB483}">
      <dgm:prSet phldrT="[文本]" phldr="0" custT="1"/>
      <dgm:spPr>
        <a:gradFill flip="none" rotWithShape="1">
          <a:gsLst>
            <a:gs pos="0">
              <a:schemeClr val="accent1">
                <a:lumMod val="0"/>
                <a:lumOff val="100000"/>
              </a:schemeClr>
            </a:gs>
            <a:gs pos="24000">
              <a:schemeClr val="accent1">
                <a:lumMod val="0"/>
                <a:lumOff val="100000"/>
              </a:schemeClr>
            </a:gs>
            <a:gs pos="100000">
              <a:schemeClr val="accent1">
                <a:lumMod val="100000"/>
              </a:schemeClr>
            </a:gs>
          </a:gsLst>
          <a:path path="circle">
            <a:fillToRect l="100000" t="100000"/>
          </a:path>
          <a:tileRect r="-100000" b="-100000"/>
        </a:gradFill>
      </dgm:spPr>
      <dgm:t>
        <a:bodyPr/>
        <a:lstStyle/>
        <a:p>
          <a:pPr>
            <a:buNone/>
          </a:pPr>
          <a:r>
            <a:rPr lang="en-US" altLang="zh-CN" sz="2400" b="1" dirty="0">
              <a:solidFill>
                <a:srgbClr val="000000"/>
              </a:solidFill>
              <a:effectLst/>
              <a:latin typeface="Arial" panose="020B0604020202020204"/>
              <a:ea typeface="宋体" panose="02010600030101010101" pitchFamily="2" charset="-122"/>
              <a:cs typeface="+mn-cs"/>
            </a:rPr>
            <a:t>1.</a:t>
          </a:r>
          <a:r>
            <a:rPr lang="zh-CN" altLang="en-US" sz="2400" b="1" dirty="0">
              <a:solidFill>
                <a:srgbClr val="000000"/>
              </a:solidFill>
              <a:effectLst/>
              <a:latin typeface="Arial" panose="020B0604020202020204"/>
              <a:ea typeface="宋体" panose="02010600030101010101" pitchFamily="2" charset="-122"/>
              <a:cs typeface="+mn-cs"/>
            </a:rPr>
            <a:t>几内亚铝土矿生产出口现状及前景</a:t>
          </a:r>
          <a:endParaRPr lang="zh-CN" altLang="en-US" sz="2400" b="1" dirty="0">
            <a:solidFill>
              <a:schemeClr val="tx1"/>
            </a:solidFill>
            <a:effectLst/>
          </a:endParaRPr>
        </a:p>
      </dgm:t>
    </dgm:pt>
    <dgm:pt modelId="{6669B3B3-FB45-4287-8936-3A99830D70EF}" type="parTrans" cxnId="{0426BD4C-D0EA-49A7-A815-0B8E4FC73426}">
      <dgm:prSet/>
      <dgm:spPr/>
      <dgm:t>
        <a:bodyPr/>
        <a:lstStyle/>
        <a:p>
          <a:endParaRPr lang="zh-CN" altLang="en-US">
            <a:effectLst>
              <a:outerShdw blurRad="38100" dist="38100" dir="2700000" algn="tl">
                <a:srgbClr val="000000">
                  <a:alpha val="43137"/>
                </a:srgbClr>
              </a:outerShdw>
            </a:effectLst>
          </a:endParaRPr>
        </a:p>
      </dgm:t>
    </dgm:pt>
    <dgm:pt modelId="{60DB1B65-F76C-479C-98A8-8ACE44BE08E7}" type="sibTrans" cxnId="{0426BD4C-D0EA-49A7-A815-0B8E4FC73426}">
      <dgm:prSet/>
      <dgm:spPr>
        <a:ln>
          <a:gradFill flip="none" rotWithShape="1">
            <a:gsLst>
              <a:gs pos="22000">
                <a:srgbClr val="8CCBD0"/>
              </a:gs>
              <a:gs pos="0">
                <a:schemeClr val="accent1">
                  <a:lumMod val="67000"/>
                </a:schemeClr>
              </a:gs>
              <a:gs pos="56000">
                <a:schemeClr val="accent5"/>
              </a:gs>
              <a:gs pos="100000">
                <a:schemeClr val="accent1">
                  <a:lumMod val="60000"/>
                  <a:lumOff val="40000"/>
                </a:schemeClr>
              </a:gs>
            </a:gsLst>
            <a:path path="circle">
              <a:fillToRect l="50000" t="50000" r="50000" b="50000"/>
            </a:path>
            <a:tileRect/>
          </a:gradFill>
        </a:ln>
      </dgm:spPr>
      <dgm:t>
        <a:bodyPr/>
        <a:lstStyle/>
        <a:p>
          <a:endParaRPr lang="zh-CN" altLang="en-US" b="1">
            <a:effectLst>
              <a:outerShdw blurRad="38100" dist="38100" dir="2700000" algn="tl">
                <a:srgbClr val="000000">
                  <a:alpha val="43137"/>
                </a:srgbClr>
              </a:outerShdw>
            </a:effectLst>
          </a:endParaRPr>
        </a:p>
      </dgm:t>
    </dgm:pt>
    <dgm:pt modelId="{89D66E4C-6505-46ED-901F-EE5A0AF6DC02}">
      <dgm:prSet phldrT="[文本]" phldr="0" custT="1"/>
      <dgm:spPr>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gm:spPr>
      <dgm:t>
        <a:bodyPr spcFirstLastPara="0" vert="horz" wrap="square" lIns="390881" tIns="60960" rIns="60960" bIns="60960" numCol="1" spcCol="1270" anchor="ctr" anchorCtr="0"/>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1.</a:t>
          </a:r>
          <a:r>
            <a:rPr lang="en-US" altLang="en-US" sz="2400" b="1" kern="1200" dirty="0">
              <a:solidFill>
                <a:srgbClr val="000000"/>
              </a:solidFill>
              <a:effectLst/>
              <a:latin typeface="Arial" panose="020B0604020202020204"/>
              <a:ea typeface="宋体" panose="02010600030101010101" pitchFamily="2" charset="-122"/>
              <a:cs typeface="+mn-cs"/>
            </a:rPr>
            <a:t> </a:t>
          </a:r>
          <a:r>
            <a:rPr lang="en-US" altLang="zh-CN" sz="2000" b="1" kern="1200" dirty="0">
              <a:solidFill>
                <a:srgbClr val="000000"/>
              </a:solidFill>
              <a:effectLst/>
              <a:latin typeface="Arial" panose="020B0604020202020204"/>
              <a:ea typeface="宋体" panose="02010600030101010101" pitchFamily="2" charset="-122"/>
              <a:cs typeface="+mn-cs"/>
            </a:rPr>
            <a:t>Guinea Bauxite Production/Export S</a:t>
          </a:r>
          <a:r>
            <a:rPr lang="en-US" altLang="en-US" sz="2000" b="1" kern="1200" dirty="0">
              <a:solidFill>
                <a:srgbClr val="000000"/>
              </a:solidFill>
              <a:effectLst/>
              <a:latin typeface="Arial" panose="020B0604020202020204"/>
              <a:ea typeface="宋体" panose="02010600030101010101" pitchFamily="2" charset="-122"/>
              <a:cs typeface="+mn-cs"/>
            </a:rPr>
            <a:t>ituation and Prospects </a:t>
          </a:r>
          <a:endParaRPr lang="en-US" altLang="zh-CN" sz="2000" b="1" kern="1200" dirty="0">
            <a:solidFill>
              <a:srgbClr val="000000"/>
            </a:solidFill>
            <a:effectLst/>
            <a:latin typeface="Arial" panose="020B0604020202020204"/>
            <a:ea typeface="宋体" panose="02010600030101010101" pitchFamily="2" charset="-122"/>
            <a:cs typeface="+mn-cs"/>
          </a:endParaRPr>
        </a:p>
      </dgm:t>
    </dgm:pt>
    <dgm:pt modelId="{9095CF10-4972-41E7-88E1-76B248EF39FE}" type="parTrans" cxnId="{A0275354-4DB1-481C-92E2-8B51B11281EA}">
      <dgm:prSet/>
      <dgm:spPr/>
      <dgm:t>
        <a:bodyPr/>
        <a:lstStyle/>
        <a:p>
          <a:endParaRPr lang="zh-CN" altLang="en-US">
            <a:effectLst>
              <a:outerShdw blurRad="38100" dist="38100" dir="2700000" algn="tl">
                <a:srgbClr val="000000">
                  <a:alpha val="43137"/>
                </a:srgbClr>
              </a:outerShdw>
            </a:effectLst>
          </a:endParaRPr>
        </a:p>
      </dgm:t>
    </dgm:pt>
    <dgm:pt modelId="{68A28291-FF60-4126-AFCC-BDE324C5F354}" type="sibTrans" cxnId="{A0275354-4DB1-481C-92E2-8B51B11281EA}">
      <dgm:prSet/>
      <dgm:spPr/>
      <dgm:t>
        <a:bodyPr/>
        <a:lstStyle/>
        <a:p>
          <a:endParaRPr lang="zh-CN" altLang="en-US">
            <a:effectLst>
              <a:outerShdw blurRad="38100" dist="38100" dir="2700000" algn="tl">
                <a:srgbClr val="000000">
                  <a:alpha val="43137"/>
                </a:srgbClr>
              </a:outerShdw>
            </a:effectLst>
          </a:endParaRPr>
        </a:p>
      </dgm:t>
    </dgm:pt>
    <dgm:pt modelId="{823044D5-3D46-4AAB-9A74-2E35BD8E6CE3}">
      <dgm:prSet phldrT="[文本]" custT="1"/>
      <dgm:spPr>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gm:spPr>
      <dgm:t>
        <a:bodyPr spcFirstLastPara="0" vert="horz" wrap="square" lIns="390881" tIns="60960" rIns="60960" bIns="60960" numCol="1" spcCol="1270" anchor="ctr" anchorCtr="0"/>
        <a:lstStyle/>
        <a:p>
          <a:r>
            <a:rPr lang="en-US" altLang="zh-CN" sz="2400" b="1" kern="1200" dirty="0">
              <a:solidFill>
                <a:schemeClr val="tx1"/>
              </a:solidFill>
              <a:effectLst/>
            </a:rPr>
            <a:t>2.</a:t>
          </a:r>
          <a:r>
            <a:rPr lang="zh-CN" altLang="en-US" sz="2400" b="1" kern="1200" dirty="0">
              <a:solidFill>
                <a:srgbClr val="000000"/>
              </a:solidFill>
              <a:effectLst/>
              <a:latin typeface="Arial" panose="020B0604020202020204"/>
              <a:ea typeface="宋体" panose="02010600030101010101" pitchFamily="2" charset="-122"/>
              <a:cs typeface="+mn-cs"/>
            </a:rPr>
            <a:t>几内亚铝土矿驳运现状及前景</a:t>
          </a:r>
          <a:endParaRPr lang="zh-CN" altLang="en-US" sz="2400" b="1" kern="1200" dirty="0">
            <a:solidFill>
              <a:schemeClr val="tx1"/>
            </a:solidFill>
            <a:effectLst/>
          </a:endParaRPr>
        </a:p>
      </dgm:t>
    </dgm:pt>
    <dgm:pt modelId="{DB13B565-8B71-49AB-B5C2-523C82C6FCE1}" type="parTrans" cxnId="{2B47B484-5CC0-4D74-A12B-449BFE1158F7}">
      <dgm:prSet/>
      <dgm:spPr/>
      <dgm:t>
        <a:bodyPr/>
        <a:lstStyle/>
        <a:p>
          <a:endParaRPr lang="zh-CN" altLang="en-US">
            <a:effectLst>
              <a:outerShdw blurRad="38100" dist="38100" dir="2700000" algn="tl">
                <a:srgbClr val="000000">
                  <a:alpha val="43137"/>
                </a:srgbClr>
              </a:outerShdw>
            </a:effectLst>
          </a:endParaRPr>
        </a:p>
      </dgm:t>
    </dgm:pt>
    <dgm:pt modelId="{3C9E04B0-9D45-41DE-9F45-F3D46C825BAE}" type="sibTrans" cxnId="{2B47B484-5CC0-4D74-A12B-449BFE1158F7}">
      <dgm:prSet/>
      <dgm:spPr/>
      <dgm:t>
        <a:bodyPr/>
        <a:lstStyle/>
        <a:p>
          <a:endParaRPr lang="zh-CN" altLang="en-US">
            <a:effectLst>
              <a:outerShdw blurRad="38100" dist="38100" dir="2700000" algn="tl">
                <a:srgbClr val="000000">
                  <a:alpha val="43137"/>
                </a:srgbClr>
              </a:outerShdw>
            </a:effectLst>
          </a:endParaRPr>
        </a:p>
      </dgm:t>
    </dgm:pt>
    <dgm:pt modelId="{78563421-669D-4C1E-B4C7-85B71D6EA9ED}">
      <dgm:prSet custT="1"/>
      <dgm:spPr>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gm:spPr>
      <dgm:t>
        <a:bodyPr spcFirstLastPara="0" vert="horz" wrap="square" lIns="390881" tIns="60960" rIns="60960" bIns="60960" numCol="1" spcCol="1270" anchor="ctr" anchorCtr="0"/>
        <a:lstStyle/>
        <a:p>
          <a:pPr marL="0" lvl="0" indent="0" algn="l" defTabSz="1066800">
            <a:lnSpc>
              <a:spcPct val="90000"/>
            </a:lnSpc>
            <a:spcBef>
              <a:spcPct val="0"/>
            </a:spcBef>
            <a:spcAft>
              <a:spcPct val="35000"/>
            </a:spcAft>
            <a:buNone/>
          </a:pPr>
          <a:r>
            <a:rPr lang="en-US" altLang="en-US" sz="2400" b="1" kern="1200" dirty="0">
              <a:solidFill>
                <a:srgbClr val="000000"/>
              </a:solidFill>
              <a:effectLst/>
              <a:latin typeface="Arial" panose="020B0604020202020204"/>
              <a:ea typeface="宋体" panose="02010600030101010101" pitchFamily="2" charset="-122"/>
              <a:cs typeface="+mn-cs"/>
            </a:rPr>
            <a:t>2.</a:t>
          </a:r>
          <a:r>
            <a:rPr lang="en-US" altLang="en-US" sz="2000" b="1" kern="1200" dirty="0">
              <a:solidFill>
                <a:srgbClr val="000000"/>
              </a:solidFill>
              <a:effectLst/>
              <a:latin typeface="Arial" panose="020B0604020202020204"/>
              <a:ea typeface="宋体" panose="02010600030101010101" pitchFamily="2" charset="-122"/>
              <a:cs typeface="+mn-cs"/>
            </a:rPr>
            <a:t>Guinea Bauxite Transshipment Situation and Prospects</a:t>
          </a:r>
          <a:endParaRPr lang="en-US" altLang="zh-CN" sz="2000" b="1" kern="1200" dirty="0">
            <a:solidFill>
              <a:srgbClr val="000000"/>
            </a:solidFill>
            <a:effectLst/>
            <a:latin typeface="Arial" panose="020B0604020202020204"/>
            <a:ea typeface="宋体" panose="02010600030101010101" pitchFamily="2" charset="-122"/>
            <a:cs typeface="+mn-cs"/>
          </a:endParaRPr>
        </a:p>
      </dgm:t>
    </dgm:pt>
    <dgm:pt modelId="{B62D809E-1B8F-4B46-B066-98B8ED87AE95}" type="parTrans" cxnId="{2E749B96-91CC-4570-89C8-5EA8AA8F08EC}">
      <dgm:prSet/>
      <dgm:spPr/>
      <dgm:t>
        <a:bodyPr/>
        <a:lstStyle/>
        <a:p>
          <a:endParaRPr lang="zh-CN" altLang="en-US">
            <a:effectLst>
              <a:outerShdw blurRad="38100" dist="38100" dir="2700000" algn="tl">
                <a:srgbClr val="000000">
                  <a:alpha val="43137"/>
                </a:srgbClr>
              </a:outerShdw>
            </a:effectLst>
          </a:endParaRPr>
        </a:p>
      </dgm:t>
    </dgm:pt>
    <dgm:pt modelId="{C5B6464F-2378-44E8-BCB6-CDA9EF171CD3}" type="sibTrans" cxnId="{2E749B96-91CC-4570-89C8-5EA8AA8F08EC}">
      <dgm:prSet/>
      <dgm:spPr/>
      <dgm:t>
        <a:bodyPr/>
        <a:lstStyle/>
        <a:p>
          <a:endParaRPr lang="zh-CN" altLang="en-US">
            <a:effectLst>
              <a:outerShdw blurRad="38100" dist="38100" dir="2700000" algn="tl">
                <a:srgbClr val="000000">
                  <a:alpha val="43137"/>
                </a:srgbClr>
              </a:outerShdw>
            </a:effectLst>
          </a:endParaRPr>
        </a:p>
      </dgm:t>
    </dgm:pt>
    <dgm:pt modelId="{76207072-DE67-465A-8CFA-2F983D2540E1}">
      <dgm:prSet custT="1"/>
      <dgm:spPr>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gm:spPr>
      <dgm:t>
        <a:bodyPr spcFirstLastPara="0" vert="horz" wrap="square" lIns="390881" tIns="60960" rIns="60960" bIns="60960" numCol="1" spcCol="1270" anchor="ctr" anchorCtr="0"/>
        <a:lstStyle/>
        <a:p>
          <a:pPr marL="0" lvl="0" indent="0" algn="l" defTabSz="1066800">
            <a:lnSpc>
              <a:spcPct val="90000"/>
            </a:lnSpc>
            <a:spcBef>
              <a:spcPct val="0"/>
            </a:spcBef>
            <a:spcAft>
              <a:spcPct val="35000"/>
            </a:spcAft>
          </a:pPr>
          <a:r>
            <a:rPr lang="en-US" altLang="zh-CN" sz="2400" b="1" kern="1200" dirty="0">
              <a:solidFill>
                <a:srgbClr val="000000"/>
              </a:solidFill>
              <a:effectLst/>
              <a:latin typeface="Arial" panose="020B0604020202020204"/>
              <a:ea typeface="宋体" panose="02010600030101010101" pitchFamily="2" charset="-122"/>
              <a:cs typeface="+mn-cs"/>
            </a:rPr>
            <a:t>3. Introduction of IMC’s Transshipment Business</a:t>
          </a:r>
          <a:endParaRPr lang="zh-CN" altLang="en-US" sz="2400" b="1" kern="1200" dirty="0">
            <a:solidFill>
              <a:srgbClr val="000000"/>
            </a:solidFill>
            <a:effectLst/>
            <a:latin typeface="Arial" panose="020B0604020202020204"/>
            <a:ea typeface="宋体" panose="02010600030101010101" pitchFamily="2" charset="-122"/>
            <a:cs typeface="+mn-cs"/>
          </a:endParaRPr>
        </a:p>
      </dgm:t>
    </dgm:pt>
    <dgm:pt modelId="{9C84A946-0828-4DE2-BBD8-03C10ECE6DEF}" type="parTrans" cxnId="{BC4475D0-5501-4339-A81A-38B33EFA08EE}">
      <dgm:prSet/>
      <dgm:spPr/>
      <dgm:t>
        <a:bodyPr/>
        <a:lstStyle/>
        <a:p>
          <a:endParaRPr lang="zh-CN" altLang="en-US">
            <a:effectLst>
              <a:outerShdw blurRad="38100" dist="38100" dir="2700000" algn="tl">
                <a:srgbClr val="000000">
                  <a:alpha val="43137"/>
                </a:srgbClr>
              </a:outerShdw>
            </a:effectLst>
          </a:endParaRPr>
        </a:p>
      </dgm:t>
    </dgm:pt>
    <dgm:pt modelId="{966C5BAC-FECA-4C80-BE7D-5F3FE77C1401}" type="sibTrans" cxnId="{BC4475D0-5501-4339-A81A-38B33EFA08EE}">
      <dgm:prSet/>
      <dgm:spPr/>
      <dgm:t>
        <a:bodyPr/>
        <a:lstStyle/>
        <a:p>
          <a:endParaRPr lang="zh-CN" altLang="en-US">
            <a:effectLst>
              <a:outerShdw blurRad="38100" dist="38100" dir="2700000" algn="tl">
                <a:srgbClr val="000000">
                  <a:alpha val="43137"/>
                </a:srgbClr>
              </a:outerShdw>
            </a:effectLst>
          </a:endParaRPr>
        </a:p>
      </dgm:t>
    </dgm:pt>
    <dgm:pt modelId="{BDA8F0E1-656E-40F9-BD0F-0B6D5B112EC4}">
      <dgm:prSet custT="1"/>
      <dgm:spPr>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gm:spPr>
      <dgm:t>
        <a:bodyPr spcFirstLastPara="0" vert="horz" wrap="square" lIns="390881" tIns="60960" rIns="60960" bIns="60960" numCol="1" spcCol="1270" anchor="ctr" anchorCtr="0"/>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3.</a:t>
          </a:r>
          <a:r>
            <a:rPr lang="zh-CN" altLang="en-US" sz="2400" b="1" kern="1200" dirty="0">
              <a:solidFill>
                <a:srgbClr val="000000"/>
              </a:solidFill>
              <a:effectLst/>
              <a:latin typeface="Arial" panose="020B0604020202020204"/>
              <a:ea typeface="宋体" panose="02010600030101010101" pitchFamily="2" charset="-122"/>
              <a:cs typeface="+mn-cs"/>
            </a:rPr>
            <a:t>万邦集团驳运业务简介</a:t>
          </a:r>
          <a:endParaRPr lang="en-US" altLang="zh-CN" sz="2400" b="1" kern="1200" dirty="0">
            <a:solidFill>
              <a:srgbClr val="000000"/>
            </a:solidFill>
            <a:effectLst/>
            <a:latin typeface="Arial" panose="020B0604020202020204"/>
            <a:ea typeface="宋体" panose="02010600030101010101" pitchFamily="2" charset="-122"/>
            <a:cs typeface="+mn-cs"/>
          </a:endParaRPr>
        </a:p>
      </dgm:t>
    </dgm:pt>
    <dgm:pt modelId="{CF7632E4-11AE-4FCF-B4F7-AA2B0C95C1ED}" type="parTrans" cxnId="{90FDCE4F-3EA3-4638-8532-BE13DD95192D}">
      <dgm:prSet/>
      <dgm:spPr/>
      <dgm:t>
        <a:bodyPr/>
        <a:lstStyle/>
        <a:p>
          <a:endParaRPr lang="zh-CN" altLang="en-US"/>
        </a:p>
      </dgm:t>
    </dgm:pt>
    <dgm:pt modelId="{B18E3E51-6673-4E87-B478-F94BA9EE547F}" type="sibTrans" cxnId="{90FDCE4F-3EA3-4638-8532-BE13DD95192D}">
      <dgm:prSet/>
      <dgm:spPr/>
      <dgm:t>
        <a:bodyPr/>
        <a:lstStyle/>
        <a:p>
          <a:endParaRPr lang="zh-CN" altLang="en-US"/>
        </a:p>
      </dgm:t>
    </dgm:pt>
    <dgm:pt modelId="{5C9B7575-A3B9-41A5-824B-9EBB75FE5172}" type="pres">
      <dgm:prSet presAssocID="{8D968B38-0AE5-4341-AA21-C48CE46CDA14}" presName="Name0" presStyleCnt="0">
        <dgm:presLayoutVars>
          <dgm:chMax val="7"/>
          <dgm:chPref val="7"/>
          <dgm:dir/>
        </dgm:presLayoutVars>
      </dgm:prSet>
      <dgm:spPr/>
    </dgm:pt>
    <dgm:pt modelId="{9609EDC2-DC8B-4188-8B02-9833237399F3}" type="pres">
      <dgm:prSet presAssocID="{8D968B38-0AE5-4341-AA21-C48CE46CDA14}" presName="Name1" presStyleCnt="0"/>
      <dgm:spPr/>
    </dgm:pt>
    <dgm:pt modelId="{38C357A5-97D3-4656-8A6A-E0E68E661E6B}" type="pres">
      <dgm:prSet presAssocID="{8D968B38-0AE5-4341-AA21-C48CE46CDA14}" presName="cycle" presStyleCnt="0"/>
      <dgm:spPr/>
    </dgm:pt>
    <dgm:pt modelId="{23E7528F-163B-46B6-B9F6-8FE093CC17D1}" type="pres">
      <dgm:prSet presAssocID="{8D968B38-0AE5-4341-AA21-C48CE46CDA14}" presName="srcNode" presStyleLbl="node1" presStyleIdx="0" presStyleCnt="6"/>
      <dgm:spPr/>
    </dgm:pt>
    <dgm:pt modelId="{6CB9CA70-2ACA-4DF8-BB64-8BB70931572E}" type="pres">
      <dgm:prSet presAssocID="{8D968B38-0AE5-4341-AA21-C48CE46CDA14}" presName="conn" presStyleLbl="parChTrans1D2" presStyleIdx="0" presStyleCnt="1"/>
      <dgm:spPr/>
    </dgm:pt>
    <dgm:pt modelId="{6B3AB4A8-A447-4A07-B69B-4F04D9FE0D8D}" type="pres">
      <dgm:prSet presAssocID="{8D968B38-0AE5-4341-AA21-C48CE46CDA14}" presName="extraNode" presStyleLbl="node1" presStyleIdx="0" presStyleCnt="6"/>
      <dgm:spPr/>
    </dgm:pt>
    <dgm:pt modelId="{A1C4E8BE-05E4-4164-BF50-D29AD15B847F}" type="pres">
      <dgm:prSet presAssocID="{8D968B38-0AE5-4341-AA21-C48CE46CDA14}" presName="dstNode" presStyleLbl="node1" presStyleIdx="0" presStyleCnt="6"/>
      <dgm:spPr/>
    </dgm:pt>
    <dgm:pt modelId="{00A22FB1-BB27-463B-A162-6B177F5A268A}" type="pres">
      <dgm:prSet presAssocID="{F2AEFD29-A23C-46AB-884A-A89A85CAB483}" presName="text_1" presStyleLbl="node1" presStyleIdx="0" presStyleCnt="6">
        <dgm:presLayoutVars>
          <dgm:bulletEnabled val="1"/>
        </dgm:presLayoutVars>
      </dgm:prSet>
      <dgm:spPr/>
    </dgm:pt>
    <dgm:pt modelId="{9B79A829-1611-4A12-B77D-57F36D32B96E}" type="pres">
      <dgm:prSet presAssocID="{F2AEFD29-A23C-46AB-884A-A89A85CAB483}" presName="accent_1" presStyleCnt="0"/>
      <dgm:spPr/>
    </dgm:pt>
    <dgm:pt modelId="{84D4E5D8-D313-44BF-B5E2-1F5EDC0FC245}" type="pres">
      <dgm:prSet presAssocID="{F2AEFD29-A23C-46AB-884A-A89A85CAB483}" presName="accentRepeatNode" presStyleLbl="solidFgAcc1" presStyleIdx="0" presStyleCnt="6"/>
      <dgm:spPr>
        <a:solidFill>
          <a:schemeClr val="lt1">
            <a:hueOff val="0"/>
            <a:satOff val="0"/>
            <a:lumOff val="0"/>
          </a:schemeClr>
        </a:solidFill>
      </dgm:spPr>
    </dgm:pt>
    <dgm:pt modelId="{9D5E7912-29F3-411B-93FC-87D43E6C5AA3}" type="pres">
      <dgm:prSet presAssocID="{89D66E4C-6505-46ED-901F-EE5A0AF6DC02}" presName="text_2" presStyleLbl="node1" presStyleIdx="1" presStyleCnt="6">
        <dgm:presLayoutVars>
          <dgm:bulletEnabled val="1"/>
        </dgm:presLayoutVars>
      </dgm:prSet>
      <dgm:spPr>
        <a:xfrm>
          <a:off x="826075" y="985438"/>
          <a:ext cx="8804385" cy="492448"/>
        </a:xfrm>
        <a:prstGeom prst="rect">
          <a:avLst/>
        </a:prstGeom>
      </dgm:spPr>
    </dgm:pt>
    <dgm:pt modelId="{44BBB668-20FD-40BC-BF20-282D316A844B}" type="pres">
      <dgm:prSet presAssocID="{89D66E4C-6505-46ED-901F-EE5A0AF6DC02}" presName="accent_2" presStyleCnt="0"/>
      <dgm:spPr/>
    </dgm:pt>
    <dgm:pt modelId="{93628FCE-821C-4363-BFB8-96A2A3A723D5}" type="pres">
      <dgm:prSet presAssocID="{89D66E4C-6505-46ED-901F-EE5A0AF6DC02}" presName="accentRepeatNode" presStyleLbl="solidFgAcc1" presStyleIdx="1" presStyleCnt="6"/>
      <dgm:spPr/>
    </dgm:pt>
    <dgm:pt modelId="{6CEF2045-7A5D-4E0C-8439-FE64935F26A1}" type="pres">
      <dgm:prSet presAssocID="{823044D5-3D46-4AAB-9A74-2E35BD8E6CE3}" presName="text_3" presStyleLbl="node1" presStyleIdx="2" presStyleCnt="6">
        <dgm:presLayoutVars>
          <dgm:bulletEnabled val="1"/>
        </dgm:presLayoutVars>
      </dgm:prSet>
      <dgm:spPr>
        <a:xfrm>
          <a:off x="1070457" y="1724003"/>
          <a:ext cx="8560003" cy="492448"/>
        </a:xfrm>
        <a:prstGeom prst="rect">
          <a:avLst/>
        </a:prstGeom>
      </dgm:spPr>
    </dgm:pt>
    <dgm:pt modelId="{6C00E6A9-5B86-401A-B3D8-883710B1A0A0}" type="pres">
      <dgm:prSet presAssocID="{823044D5-3D46-4AAB-9A74-2E35BD8E6CE3}" presName="accent_3" presStyleCnt="0"/>
      <dgm:spPr/>
    </dgm:pt>
    <dgm:pt modelId="{E6A04A32-29D7-421A-A754-7274A371D0BD}" type="pres">
      <dgm:prSet presAssocID="{823044D5-3D46-4AAB-9A74-2E35BD8E6CE3}" presName="accentRepeatNode" presStyleLbl="solidFgAcc1" presStyleIdx="2" presStyleCnt="6"/>
      <dgm:spPr/>
    </dgm:pt>
    <dgm:pt modelId="{449C73D2-2A96-4301-A437-7A0D7D185895}" type="pres">
      <dgm:prSet presAssocID="{78563421-669D-4C1E-B4C7-85B71D6EA9ED}" presName="text_4" presStyleLbl="node1" presStyleIdx="3" presStyleCnt="6">
        <dgm:presLayoutVars>
          <dgm:bulletEnabled val="1"/>
        </dgm:presLayoutVars>
      </dgm:prSet>
      <dgm:spPr>
        <a:xfrm>
          <a:off x="1148486" y="2463109"/>
          <a:ext cx="8481974" cy="492448"/>
        </a:xfrm>
        <a:prstGeom prst="rect">
          <a:avLst/>
        </a:prstGeom>
      </dgm:spPr>
    </dgm:pt>
    <dgm:pt modelId="{D742261D-9A29-4E28-A5CF-67BEBC20D9EA}" type="pres">
      <dgm:prSet presAssocID="{78563421-669D-4C1E-B4C7-85B71D6EA9ED}" presName="accent_4" presStyleCnt="0"/>
      <dgm:spPr/>
    </dgm:pt>
    <dgm:pt modelId="{AFAFDB78-E353-43CE-835B-F5E51615D623}" type="pres">
      <dgm:prSet presAssocID="{78563421-669D-4C1E-B4C7-85B71D6EA9ED}" presName="accentRepeatNode" presStyleLbl="solidFgAcc1" presStyleIdx="3" presStyleCnt="6"/>
      <dgm:spPr/>
    </dgm:pt>
    <dgm:pt modelId="{91E2DE25-F8D1-40DE-8062-63B8F20F5262}" type="pres">
      <dgm:prSet presAssocID="{BDA8F0E1-656E-40F9-BD0F-0B6D5B112EC4}" presName="text_5" presStyleLbl="node1" presStyleIdx="4" presStyleCnt="6">
        <dgm:presLayoutVars>
          <dgm:bulletEnabled val="1"/>
        </dgm:presLayoutVars>
      </dgm:prSet>
      <dgm:spPr/>
    </dgm:pt>
    <dgm:pt modelId="{EF28F01F-A69D-4599-8556-FB46C1525699}" type="pres">
      <dgm:prSet presAssocID="{BDA8F0E1-656E-40F9-BD0F-0B6D5B112EC4}" presName="accent_5" presStyleCnt="0"/>
      <dgm:spPr/>
    </dgm:pt>
    <dgm:pt modelId="{80A96D35-E1CB-4DB8-9F4A-264483D6D6E7}" type="pres">
      <dgm:prSet presAssocID="{BDA8F0E1-656E-40F9-BD0F-0B6D5B112EC4}" presName="accentRepeatNode" presStyleLbl="solidFgAcc1" presStyleIdx="4" presStyleCnt="6"/>
      <dgm:spPr/>
    </dgm:pt>
    <dgm:pt modelId="{C204E892-D5C9-4DB2-8D3D-8E29D12BB015}" type="pres">
      <dgm:prSet presAssocID="{76207072-DE67-465A-8CFA-2F983D2540E1}" presName="text_6" presStyleLbl="node1" presStyleIdx="5" presStyleCnt="6">
        <dgm:presLayoutVars>
          <dgm:bulletEnabled val="1"/>
        </dgm:presLayoutVars>
      </dgm:prSet>
      <dgm:spPr/>
    </dgm:pt>
    <dgm:pt modelId="{110A51D4-ADFE-49E1-BC12-AA1B947F2313}" type="pres">
      <dgm:prSet presAssocID="{76207072-DE67-465A-8CFA-2F983D2540E1}" presName="accent_6" presStyleCnt="0"/>
      <dgm:spPr/>
    </dgm:pt>
    <dgm:pt modelId="{9C95D2ED-9F29-428D-BF52-F8051EB8F2D2}" type="pres">
      <dgm:prSet presAssocID="{76207072-DE67-465A-8CFA-2F983D2540E1}" presName="accentRepeatNode" presStyleLbl="solidFgAcc1" presStyleIdx="5" presStyleCnt="6"/>
      <dgm:spPr/>
    </dgm:pt>
  </dgm:ptLst>
  <dgm:cxnLst>
    <dgm:cxn modelId="{D3836218-A6DF-4410-BA1C-A9AEFDAB3DAC}" type="presOf" srcId="{F2AEFD29-A23C-46AB-884A-A89A85CAB483}" destId="{00A22FB1-BB27-463B-A162-6B177F5A268A}" srcOrd="0" destOrd="0" presId="urn:microsoft.com/office/officeart/2008/layout/VerticalCurvedList#1"/>
    <dgm:cxn modelId="{C724F839-E83A-43D0-8189-6486F0105194}" type="presOf" srcId="{823044D5-3D46-4AAB-9A74-2E35BD8E6CE3}" destId="{6CEF2045-7A5D-4E0C-8439-FE64935F26A1}" srcOrd="0" destOrd="0" presId="urn:microsoft.com/office/officeart/2008/layout/VerticalCurvedList#1"/>
    <dgm:cxn modelId="{DDEBB761-458D-49CC-B3D7-046612ED5BE0}" type="presOf" srcId="{BDA8F0E1-656E-40F9-BD0F-0B6D5B112EC4}" destId="{91E2DE25-F8D1-40DE-8062-63B8F20F5262}" srcOrd="0" destOrd="0" presId="urn:microsoft.com/office/officeart/2008/layout/VerticalCurvedList#1"/>
    <dgm:cxn modelId="{0426BD4C-D0EA-49A7-A815-0B8E4FC73426}" srcId="{8D968B38-0AE5-4341-AA21-C48CE46CDA14}" destId="{F2AEFD29-A23C-46AB-884A-A89A85CAB483}" srcOrd="0" destOrd="0" parTransId="{6669B3B3-FB45-4287-8936-3A99830D70EF}" sibTransId="{60DB1B65-F76C-479C-98A8-8ACE44BE08E7}"/>
    <dgm:cxn modelId="{90FDCE4F-3EA3-4638-8532-BE13DD95192D}" srcId="{8D968B38-0AE5-4341-AA21-C48CE46CDA14}" destId="{BDA8F0E1-656E-40F9-BD0F-0B6D5B112EC4}" srcOrd="4" destOrd="0" parTransId="{CF7632E4-11AE-4FCF-B4F7-AA2B0C95C1ED}" sibTransId="{B18E3E51-6673-4E87-B478-F94BA9EE547F}"/>
    <dgm:cxn modelId="{A0275354-4DB1-481C-92E2-8B51B11281EA}" srcId="{8D968B38-0AE5-4341-AA21-C48CE46CDA14}" destId="{89D66E4C-6505-46ED-901F-EE5A0AF6DC02}" srcOrd="1" destOrd="0" parTransId="{9095CF10-4972-41E7-88E1-76B248EF39FE}" sibTransId="{68A28291-FF60-4126-AFCC-BDE324C5F354}"/>
    <dgm:cxn modelId="{BE8DE17A-AB41-4BF9-A464-A9F1CA3462E3}" type="presOf" srcId="{76207072-DE67-465A-8CFA-2F983D2540E1}" destId="{C204E892-D5C9-4DB2-8D3D-8E29D12BB015}" srcOrd="0" destOrd="0" presId="urn:microsoft.com/office/officeart/2008/layout/VerticalCurvedList#1"/>
    <dgm:cxn modelId="{2B47B484-5CC0-4D74-A12B-449BFE1158F7}" srcId="{8D968B38-0AE5-4341-AA21-C48CE46CDA14}" destId="{823044D5-3D46-4AAB-9A74-2E35BD8E6CE3}" srcOrd="2" destOrd="0" parTransId="{DB13B565-8B71-49AB-B5C2-523C82C6FCE1}" sibTransId="{3C9E04B0-9D45-41DE-9F45-F3D46C825BAE}"/>
    <dgm:cxn modelId="{2E749B96-91CC-4570-89C8-5EA8AA8F08EC}" srcId="{8D968B38-0AE5-4341-AA21-C48CE46CDA14}" destId="{78563421-669D-4C1E-B4C7-85B71D6EA9ED}" srcOrd="3" destOrd="0" parTransId="{B62D809E-1B8F-4B46-B066-98B8ED87AE95}" sibTransId="{C5B6464F-2378-44E8-BCB6-CDA9EF171CD3}"/>
    <dgm:cxn modelId="{BDCCD29E-AC57-4DD0-9DBB-F6CD900CB4B5}" type="presOf" srcId="{78563421-669D-4C1E-B4C7-85B71D6EA9ED}" destId="{449C73D2-2A96-4301-A437-7A0D7D185895}" srcOrd="0" destOrd="0" presId="urn:microsoft.com/office/officeart/2008/layout/VerticalCurvedList#1"/>
    <dgm:cxn modelId="{0DAE8DB3-4ECA-48D6-A079-66174832AAA9}" type="presOf" srcId="{60DB1B65-F76C-479C-98A8-8ACE44BE08E7}" destId="{6CB9CA70-2ACA-4DF8-BB64-8BB70931572E}" srcOrd="0" destOrd="0" presId="urn:microsoft.com/office/officeart/2008/layout/VerticalCurvedList#1"/>
    <dgm:cxn modelId="{980AE3B8-A92B-402B-9E82-3694609FC078}" type="presOf" srcId="{8D968B38-0AE5-4341-AA21-C48CE46CDA14}" destId="{5C9B7575-A3B9-41A5-824B-9EBB75FE5172}" srcOrd="0" destOrd="0" presId="urn:microsoft.com/office/officeart/2008/layout/VerticalCurvedList#1"/>
    <dgm:cxn modelId="{7A1146C8-837D-4DAE-A112-5EC12060B691}" type="presOf" srcId="{89D66E4C-6505-46ED-901F-EE5A0AF6DC02}" destId="{9D5E7912-29F3-411B-93FC-87D43E6C5AA3}" srcOrd="0" destOrd="0" presId="urn:microsoft.com/office/officeart/2008/layout/VerticalCurvedList#1"/>
    <dgm:cxn modelId="{BC4475D0-5501-4339-A81A-38B33EFA08EE}" srcId="{8D968B38-0AE5-4341-AA21-C48CE46CDA14}" destId="{76207072-DE67-465A-8CFA-2F983D2540E1}" srcOrd="5" destOrd="0" parTransId="{9C84A946-0828-4DE2-BBD8-03C10ECE6DEF}" sibTransId="{966C5BAC-FECA-4C80-BE7D-5F3FE77C1401}"/>
    <dgm:cxn modelId="{2D48C587-59B1-4C9F-9DF9-44B3A315034B}" type="presParOf" srcId="{5C9B7575-A3B9-41A5-824B-9EBB75FE5172}" destId="{9609EDC2-DC8B-4188-8B02-9833237399F3}" srcOrd="0" destOrd="0" presId="urn:microsoft.com/office/officeart/2008/layout/VerticalCurvedList#1"/>
    <dgm:cxn modelId="{5CBFFF7E-F864-40D9-AE97-2147C925438B}" type="presParOf" srcId="{9609EDC2-DC8B-4188-8B02-9833237399F3}" destId="{38C357A5-97D3-4656-8A6A-E0E68E661E6B}" srcOrd="0" destOrd="0" presId="urn:microsoft.com/office/officeart/2008/layout/VerticalCurvedList#1"/>
    <dgm:cxn modelId="{2145D2B7-08A7-4362-9774-0AB96FF58049}" type="presParOf" srcId="{38C357A5-97D3-4656-8A6A-E0E68E661E6B}" destId="{23E7528F-163B-46B6-B9F6-8FE093CC17D1}" srcOrd="0" destOrd="0" presId="urn:microsoft.com/office/officeart/2008/layout/VerticalCurvedList#1"/>
    <dgm:cxn modelId="{35EE525A-1066-4FA7-B723-262F7E2F9DC6}" type="presParOf" srcId="{38C357A5-97D3-4656-8A6A-E0E68E661E6B}" destId="{6CB9CA70-2ACA-4DF8-BB64-8BB70931572E}" srcOrd="1" destOrd="0" presId="urn:microsoft.com/office/officeart/2008/layout/VerticalCurvedList#1"/>
    <dgm:cxn modelId="{C853AD5E-6894-4943-B56B-91973B35D467}" type="presParOf" srcId="{38C357A5-97D3-4656-8A6A-E0E68E661E6B}" destId="{6B3AB4A8-A447-4A07-B69B-4F04D9FE0D8D}" srcOrd="2" destOrd="0" presId="urn:microsoft.com/office/officeart/2008/layout/VerticalCurvedList#1"/>
    <dgm:cxn modelId="{7D53BC37-A2ED-4D71-A41D-152C53582CD6}" type="presParOf" srcId="{38C357A5-97D3-4656-8A6A-E0E68E661E6B}" destId="{A1C4E8BE-05E4-4164-BF50-D29AD15B847F}" srcOrd="3" destOrd="0" presId="urn:microsoft.com/office/officeart/2008/layout/VerticalCurvedList#1"/>
    <dgm:cxn modelId="{5E139A15-3284-403A-82EF-C4222DF5CC6A}" type="presParOf" srcId="{9609EDC2-DC8B-4188-8B02-9833237399F3}" destId="{00A22FB1-BB27-463B-A162-6B177F5A268A}" srcOrd="1" destOrd="0" presId="urn:microsoft.com/office/officeart/2008/layout/VerticalCurvedList#1"/>
    <dgm:cxn modelId="{FC47AE4F-1D15-403A-B610-32572F237AB7}" type="presParOf" srcId="{9609EDC2-DC8B-4188-8B02-9833237399F3}" destId="{9B79A829-1611-4A12-B77D-57F36D32B96E}" srcOrd="2" destOrd="0" presId="urn:microsoft.com/office/officeart/2008/layout/VerticalCurvedList#1"/>
    <dgm:cxn modelId="{0E203141-D723-4C9B-9EF5-2DC27483F32B}" type="presParOf" srcId="{9B79A829-1611-4A12-B77D-57F36D32B96E}" destId="{84D4E5D8-D313-44BF-B5E2-1F5EDC0FC245}" srcOrd="0" destOrd="0" presId="urn:microsoft.com/office/officeart/2008/layout/VerticalCurvedList#1"/>
    <dgm:cxn modelId="{B0383050-1F2B-4554-859F-F896F9038BAB}" type="presParOf" srcId="{9609EDC2-DC8B-4188-8B02-9833237399F3}" destId="{9D5E7912-29F3-411B-93FC-87D43E6C5AA3}" srcOrd="3" destOrd="0" presId="urn:microsoft.com/office/officeart/2008/layout/VerticalCurvedList#1"/>
    <dgm:cxn modelId="{76122C2B-E349-46C6-BBBF-B94658982E20}" type="presParOf" srcId="{9609EDC2-DC8B-4188-8B02-9833237399F3}" destId="{44BBB668-20FD-40BC-BF20-282D316A844B}" srcOrd="4" destOrd="0" presId="urn:microsoft.com/office/officeart/2008/layout/VerticalCurvedList#1"/>
    <dgm:cxn modelId="{1D71DAA8-AE9B-46A3-8817-C3743F0FCE67}" type="presParOf" srcId="{44BBB668-20FD-40BC-BF20-282D316A844B}" destId="{93628FCE-821C-4363-BFB8-96A2A3A723D5}" srcOrd="0" destOrd="0" presId="urn:microsoft.com/office/officeart/2008/layout/VerticalCurvedList#1"/>
    <dgm:cxn modelId="{A4205260-10FC-4304-9F7D-123F47B1AD9C}" type="presParOf" srcId="{9609EDC2-DC8B-4188-8B02-9833237399F3}" destId="{6CEF2045-7A5D-4E0C-8439-FE64935F26A1}" srcOrd="5" destOrd="0" presId="urn:microsoft.com/office/officeart/2008/layout/VerticalCurvedList#1"/>
    <dgm:cxn modelId="{C60B62C3-10B9-4B2C-908A-7E7A7F9A2F13}" type="presParOf" srcId="{9609EDC2-DC8B-4188-8B02-9833237399F3}" destId="{6C00E6A9-5B86-401A-B3D8-883710B1A0A0}" srcOrd="6" destOrd="0" presId="urn:microsoft.com/office/officeart/2008/layout/VerticalCurvedList#1"/>
    <dgm:cxn modelId="{A74A0836-1735-42C5-9550-46FE9FD5C1DB}" type="presParOf" srcId="{6C00E6A9-5B86-401A-B3D8-883710B1A0A0}" destId="{E6A04A32-29D7-421A-A754-7274A371D0BD}" srcOrd="0" destOrd="0" presId="urn:microsoft.com/office/officeart/2008/layout/VerticalCurvedList#1"/>
    <dgm:cxn modelId="{BA707130-390E-43B7-8A14-D40F6CF3BF08}" type="presParOf" srcId="{9609EDC2-DC8B-4188-8B02-9833237399F3}" destId="{449C73D2-2A96-4301-A437-7A0D7D185895}" srcOrd="7" destOrd="0" presId="urn:microsoft.com/office/officeart/2008/layout/VerticalCurvedList#1"/>
    <dgm:cxn modelId="{2347FCCB-AB5D-41D9-83D4-8D0F45C1EF96}" type="presParOf" srcId="{9609EDC2-DC8B-4188-8B02-9833237399F3}" destId="{D742261D-9A29-4E28-A5CF-67BEBC20D9EA}" srcOrd="8" destOrd="0" presId="urn:microsoft.com/office/officeart/2008/layout/VerticalCurvedList#1"/>
    <dgm:cxn modelId="{3F3FA533-AB4D-4B97-A34E-C00CFD7E6587}" type="presParOf" srcId="{D742261D-9A29-4E28-A5CF-67BEBC20D9EA}" destId="{AFAFDB78-E353-43CE-835B-F5E51615D623}" srcOrd="0" destOrd="0" presId="urn:microsoft.com/office/officeart/2008/layout/VerticalCurvedList#1"/>
    <dgm:cxn modelId="{A77557D5-F879-4FA5-BEDC-7FC6C05FF950}" type="presParOf" srcId="{9609EDC2-DC8B-4188-8B02-9833237399F3}" destId="{91E2DE25-F8D1-40DE-8062-63B8F20F5262}" srcOrd="9" destOrd="0" presId="urn:microsoft.com/office/officeart/2008/layout/VerticalCurvedList#1"/>
    <dgm:cxn modelId="{45525D37-F8B0-4D21-8CBC-17709D0F7F55}" type="presParOf" srcId="{9609EDC2-DC8B-4188-8B02-9833237399F3}" destId="{EF28F01F-A69D-4599-8556-FB46C1525699}" srcOrd="10" destOrd="0" presId="urn:microsoft.com/office/officeart/2008/layout/VerticalCurvedList#1"/>
    <dgm:cxn modelId="{6CA6E6BF-6F46-483B-9FFE-81D09CD68850}" type="presParOf" srcId="{EF28F01F-A69D-4599-8556-FB46C1525699}" destId="{80A96D35-E1CB-4DB8-9F4A-264483D6D6E7}" srcOrd="0" destOrd="0" presId="urn:microsoft.com/office/officeart/2008/layout/VerticalCurvedList#1"/>
    <dgm:cxn modelId="{932BC815-B1D9-4CCE-88FF-9728810DB0B1}" type="presParOf" srcId="{9609EDC2-DC8B-4188-8B02-9833237399F3}" destId="{C204E892-D5C9-4DB2-8D3D-8E29D12BB015}" srcOrd="11" destOrd="0" presId="urn:microsoft.com/office/officeart/2008/layout/VerticalCurvedList#1"/>
    <dgm:cxn modelId="{7B706467-2338-4BC3-8FCD-EA3D9BB0D7F8}" type="presParOf" srcId="{9609EDC2-DC8B-4188-8B02-9833237399F3}" destId="{110A51D4-ADFE-49E1-BC12-AA1B947F2313}" srcOrd="12" destOrd="0" presId="urn:microsoft.com/office/officeart/2008/layout/VerticalCurvedList#1"/>
    <dgm:cxn modelId="{555C502E-5640-439E-BD96-A2083C5F85CD}" type="presParOf" srcId="{110A51D4-ADFE-49E1-BC12-AA1B947F2313}" destId="{9C95D2ED-9F29-428D-BF52-F8051EB8F2D2}" srcOrd="0" destOrd="0" presId="urn:microsoft.com/office/officeart/2008/layout/VerticalCurve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E9F910-2E6B-48AC-A5F1-F2D9E4D9195D}" type="doc">
      <dgm:prSet loTypeId="urn:microsoft.com/office/officeart/2005/8/layout/process2" loCatId="process" qsTypeId="urn:microsoft.com/office/officeart/2005/8/quickstyle/simple1#2" qsCatId="simple" csTypeId="urn:microsoft.com/office/officeart/2005/8/colors/accent2_2#1" csCatId="accent2" phldr="1"/>
      <dgm:spPr/>
      <dgm:t>
        <a:bodyPr/>
        <a:lstStyle/>
        <a:p>
          <a:endParaRPr lang="zh-CN" altLang="en-US"/>
        </a:p>
      </dgm:t>
    </dgm:pt>
    <dgm:pt modelId="{FC16C20B-4AF2-40C7-82BE-8C40835FCD32}">
      <dgm:prSet phldrT="[文本]" phldr="0"/>
      <dgm:spPr>
        <a:effectLst>
          <a:outerShdw blurRad="50800" dist="38100" dir="2700000" algn="tl" rotWithShape="0">
            <a:schemeClr val="accent2">
              <a:alpha val="40000"/>
            </a:schemeClr>
          </a:outerShdw>
        </a:effectLst>
      </dgm:spPr>
      <dgm:t>
        <a:bodyPr/>
        <a:lstStyle/>
        <a:p>
          <a:r>
            <a:rPr lang="zh-CN" altLang="en-US" dirty="0"/>
            <a:t>矿山</a:t>
          </a:r>
        </a:p>
      </dgm:t>
    </dgm:pt>
    <dgm:pt modelId="{D5DEB3CE-55EF-45A1-9A93-BA03E1CFC476}" type="parTrans" cxnId="{AD5A4E2B-CEC9-4D95-A7DD-23CCFC72D8C1}">
      <dgm:prSet/>
      <dgm:spPr/>
      <dgm:t>
        <a:bodyPr/>
        <a:lstStyle/>
        <a:p>
          <a:endParaRPr lang="zh-CN" altLang="en-US"/>
        </a:p>
      </dgm:t>
    </dgm:pt>
    <dgm:pt modelId="{84982BC4-9899-420F-9307-8DAEC4B7FCF9}" type="sibTrans" cxnId="{AD5A4E2B-CEC9-4D95-A7DD-23CCFC72D8C1}">
      <dgm:prSet/>
      <dgm:spPr>
        <a:solidFill>
          <a:schemeClr val="accent5">
            <a:lumMod val="75000"/>
          </a:schemeClr>
        </a:solidFill>
        <a:ln w="12700">
          <a:solidFill>
            <a:schemeClr val="accent2">
              <a:lumMod val="75000"/>
            </a:schemeClr>
          </a:solidFill>
        </a:ln>
      </dgm:spPr>
      <dgm:t>
        <a:bodyPr/>
        <a:lstStyle/>
        <a:p>
          <a:endParaRPr lang="zh-CN" altLang="en-US"/>
        </a:p>
      </dgm:t>
    </dgm:pt>
    <dgm:pt modelId="{16558093-7F9A-4422-BA06-36DEA35B00F5}">
      <dgm:prSet phldrT="[文本]"/>
      <dgm:spPr>
        <a:effectLst>
          <a:outerShdw blurRad="50800" dist="38100" dir="2700000" algn="tl" rotWithShape="0">
            <a:schemeClr val="accent2">
              <a:alpha val="40000"/>
            </a:schemeClr>
          </a:outerShdw>
        </a:effectLst>
      </dgm:spPr>
      <dgm:t>
        <a:bodyPr/>
        <a:lstStyle/>
        <a:p>
          <a:r>
            <a:rPr lang="zh-CN" altLang="en-US" dirty="0"/>
            <a:t>陆上运输</a:t>
          </a:r>
        </a:p>
      </dgm:t>
    </dgm:pt>
    <dgm:pt modelId="{B97CED39-D289-437F-B4C7-FA9BA084039F}" type="parTrans" cxnId="{65E5C590-242B-47E9-801C-5BD3D80F15D1}">
      <dgm:prSet/>
      <dgm:spPr/>
      <dgm:t>
        <a:bodyPr/>
        <a:lstStyle/>
        <a:p>
          <a:endParaRPr lang="zh-CN" altLang="en-US"/>
        </a:p>
      </dgm:t>
    </dgm:pt>
    <dgm:pt modelId="{F8173730-C619-4695-94C4-BC5D43F0A8EA}" type="sibTrans" cxnId="{65E5C590-242B-47E9-801C-5BD3D80F15D1}">
      <dgm:prSet/>
      <dgm:spPr>
        <a:solidFill>
          <a:schemeClr val="accent5">
            <a:lumMod val="75000"/>
          </a:schemeClr>
        </a:solidFill>
        <a:ln w="12700">
          <a:solidFill>
            <a:schemeClr val="accent2">
              <a:lumMod val="75000"/>
            </a:schemeClr>
          </a:solidFill>
        </a:ln>
      </dgm:spPr>
      <dgm:t>
        <a:bodyPr/>
        <a:lstStyle/>
        <a:p>
          <a:endParaRPr lang="zh-CN" altLang="en-US"/>
        </a:p>
      </dgm:t>
    </dgm:pt>
    <dgm:pt modelId="{B74DD81D-F082-4FED-95AA-7389ED2F1DF5}">
      <dgm:prSet phldrT="[文本]"/>
      <dgm:spPr>
        <a:effectLst>
          <a:outerShdw blurRad="50800" dist="38100" dir="2700000" algn="tl" rotWithShape="0">
            <a:schemeClr val="accent2">
              <a:alpha val="40000"/>
            </a:schemeClr>
          </a:outerShdw>
        </a:effectLst>
      </dgm:spPr>
      <dgm:t>
        <a:bodyPr/>
        <a:lstStyle/>
        <a:p>
          <a:r>
            <a:rPr lang="zh-CN" altLang="en-US" dirty="0"/>
            <a:t>码头堆场</a:t>
          </a:r>
        </a:p>
      </dgm:t>
    </dgm:pt>
    <dgm:pt modelId="{2DD7A869-3396-40FD-98D0-ECBD35B6126A}" type="parTrans" cxnId="{896ED08B-E729-4190-A8B4-A1280A1386E5}">
      <dgm:prSet/>
      <dgm:spPr/>
      <dgm:t>
        <a:bodyPr/>
        <a:lstStyle/>
        <a:p>
          <a:endParaRPr lang="zh-CN" altLang="en-US"/>
        </a:p>
      </dgm:t>
    </dgm:pt>
    <dgm:pt modelId="{EA46A7B8-EF71-49A8-9063-0257868870A2}" type="sibTrans" cxnId="{896ED08B-E729-4190-A8B4-A1280A1386E5}">
      <dgm:prSet/>
      <dgm:spPr>
        <a:solidFill>
          <a:schemeClr val="accent5">
            <a:lumMod val="75000"/>
          </a:schemeClr>
        </a:solidFill>
        <a:ln w="12700">
          <a:solidFill>
            <a:schemeClr val="accent2">
              <a:lumMod val="75000"/>
            </a:schemeClr>
          </a:solidFill>
        </a:ln>
      </dgm:spPr>
      <dgm:t>
        <a:bodyPr/>
        <a:lstStyle/>
        <a:p>
          <a:endParaRPr lang="zh-CN" altLang="en-US"/>
        </a:p>
      </dgm:t>
    </dgm:pt>
    <dgm:pt modelId="{AF728702-F20D-40B1-9F04-F1BE87CF0ED0}">
      <dgm:prSet/>
      <dgm:spPr>
        <a:effectLst>
          <a:outerShdw blurRad="50800" dist="38100" dir="2700000" algn="tl" rotWithShape="0">
            <a:schemeClr val="accent2">
              <a:alpha val="40000"/>
            </a:schemeClr>
          </a:outerShdw>
        </a:effectLst>
      </dgm:spPr>
      <dgm:t>
        <a:bodyPr/>
        <a:lstStyle/>
        <a:p>
          <a:r>
            <a:rPr lang="zh-CN" altLang="en-US" dirty="0"/>
            <a:t>码头装船</a:t>
          </a:r>
        </a:p>
      </dgm:t>
    </dgm:pt>
    <dgm:pt modelId="{B071857B-4C17-4E65-999E-C8192E981802}" type="parTrans" cxnId="{73D3A20A-1092-4BBA-B4AF-1B15D04A5CA6}">
      <dgm:prSet/>
      <dgm:spPr/>
      <dgm:t>
        <a:bodyPr/>
        <a:lstStyle/>
        <a:p>
          <a:endParaRPr lang="zh-CN" altLang="en-US"/>
        </a:p>
      </dgm:t>
    </dgm:pt>
    <dgm:pt modelId="{34F524EB-EBEE-4C63-8147-CB5B3F4BFC45}" type="sibTrans" cxnId="{73D3A20A-1092-4BBA-B4AF-1B15D04A5CA6}">
      <dgm:prSet/>
      <dgm:spPr>
        <a:solidFill>
          <a:schemeClr val="accent5">
            <a:lumMod val="75000"/>
          </a:schemeClr>
        </a:solidFill>
        <a:ln w="12700">
          <a:solidFill>
            <a:schemeClr val="accent2">
              <a:lumMod val="75000"/>
            </a:schemeClr>
          </a:solidFill>
        </a:ln>
      </dgm:spPr>
      <dgm:t>
        <a:bodyPr/>
        <a:lstStyle/>
        <a:p>
          <a:endParaRPr lang="zh-CN" altLang="en-US"/>
        </a:p>
      </dgm:t>
    </dgm:pt>
    <dgm:pt modelId="{79354590-C9D1-4A56-A63C-249BF29EB673}">
      <dgm:prSet/>
      <dgm:spPr>
        <a:effectLst>
          <a:outerShdw blurRad="50800" dist="38100" dir="2700000" algn="tl" rotWithShape="0">
            <a:schemeClr val="accent2">
              <a:alpha val="40000"/>
            </a:schemeClr>
          </a:outerShdw>
        </a:effectLst>
      </dgm:spPr>
      <dgm:t>
        <a:bodyPr/>
        <a:lstStyle/>
        <a:p>
          <a:r>
            <a:rPr lang="zh-CN" altLang="en-US" dirty="0"/>
            <a:t>水上过驳</a:t>
          </a:r>
        </a:p>
      </dgm:t>
    </dgm:pt>
    <dgm:pt modelId="{1759086E-BF7B-4F5A-8D4B-187D580B04CB}" type="parTrans" cxnId="{7452F448-A665-49A4-8517-82C566E7D57C}">
      <dgm:prSet/>
      <dgm:spPr/>
      <dgm:t>
        <a:bodyPr/>
        <a:lstStyle/>
        <a:p>
          <a:endParaRPr lang="zh-CN" altLang="en-US"/>
        </a:p>
      </dgm:t>
    </dgm:pt>
    <dgm:pt modelId="{FA67E828-ECF0-4F8C-BCD7-396E77B2B6C5}" type="sibTrans" cxnId="{7452F448-A665-49A4-8517-82C566E7D57C}">
      <dgm:prSet/>
      <dgm:spPr>
        <a:solidFill>
          <a:schemeClr val="accent5">
            <a:lumMod val="75000"/>
          </a:schemeClr>
        </a:solidFill>
        <a:ln w="12700">
          <a:solidFill>
            <a:schemeClr val="accent2">
              <a:lumMod val="75000"/>
            </a:schemeClr>
          </a:solidFill>
        </a:ln>
      </dgm:spPr>
      <dgm:t>
        <a:bodyPr/>
        <a:lstStyle/>
        <a:p>
          <a:endParaRPr lang="zh-CN" altLang="en-US"/>
        </a:p>
      </dgm:t>
    </dgm:pt>
    <dgm:pt modelId="{817269B9-5BC5-41F1-8B3A-09AFEF225425}">
      <dgm:prSet/>
      <dgm:spPr>
        <a:effectLst>
          <a:outerShdw blurRad="50800" dist="38100" dir="2700000" algn="tl" rotWithShape="0">
            <a:schemeClr val="accent2">
              <a:alpha val="40000"/>
            </a:schemeClr>
          </a:outerShdw>
        </a:effectLst>
      </dgm:spPr>
      <dgm:t>
        <a:bodyPr/>
        <a:lstStyle/>
        <a:p>
          <a:r>
            <a:rPr lang="zh-CN" altLang="en-US" dirty="0"/>
            <a:t>远洋运输</a:t>
          </a:r>
        </a:p>
      </dgm:t>
    </dgm:pt>
    <dgm:pt modelId="{2DFBA0EE-7AB4-4313-A7FD-54A62F9E6513}" type="parTrans" cxnId="{0372F316-7B11-4F79-A209-3BE199CF70BA}">
      <dgm:prSet/>
      <dgm:spPr/>
      <dgm:t>
        <a:bodyPr/>
        <a:lstStyle/>
        <a:p>
          <a:endParaRPr lang="zh-CN" altLang="en-US"/>
        </a:p>
      </dgm:t>
    </dgm:pt>
    <dgm:pt modelId="{1FCBC3FE-204D-43C6-8921-40681FFEC0F2}" type="sibTrans" cxnId="{0372F316-7B11-4F79-A209-3BE199CF70BA}">
      <dgm:prSet/>
      <dgm:spPr>
        <a:solidFill>
          <a:schemeClr val="accent5">
            <a:lumMod val="75000"/>
          </a:schemeClr>
        </a:solidFill>
        <a:ln w="12700">
          <a:solidFill>
            <a:schemeClr val="accent2">
              <a:lumMod val="75000"/>
            </a:schemeClr>
          </a:solidFill>
        </a:ln>
      </dgm:spPr>
      <dgm:t>
        <a:bodyPr/>
        <a:lstStyle/>
        <a:p>
          <a:endParaRPr lang="zh-CN" altLang="en-US"/>
        </a:p>
      </dgm:t>
    </dgm:pt>
    <dgm:pt modelId="{6D6F0371-5EB4-40A5-ADB0-A87A15693E7C}">
      <dgm:prSet/>
      <dgm:spPr>
        <a:effectLst>
          <a:outerShdw blurRad="50800" dist="38100" dir="2700000" algn="tl" rotWithShape="0">
            <a:schemeClr val="accent2">
              <a:alpha val="40000"/>
            </a:schemeClr>
          </a:outerShdw>
        </a:effectLst>
      </dgm:spPr>
      <dgm:t>
        <a:bodyPr/>
        <a:lstStyle/>
        <a:p>
          <a:r>
            <a:rPr lang="zh-CN" altLang="en-US" dirty="0"/>
            <a:t>目的港</a:t>
          </a:r>
        </a:p>
      </dgm:t>
    </dgm:pt>
    <dgm:pt modelId="{8A9A928A-8010-4757-84D6-D6CE102F4EEE}" type="parTrans" cxnId="{53A000F1-FF7B-4A1E-931E-84B9A9950AE4}">
      <dgm:prSet/>
      <dgm:spPr/>
      <dgm:t>
        <a:bodyPr/>
        <a:lstStyle/>
        <a:p>
          <a:endParaRPr lang="zh-CN" altLang="en-US"/>
        </a:p>
      </dgm:t>
    </dgm:pt>
    <dgm:pt modelId="{832AE5CE-D138-4357-8624-8E36629E7A95}" type="sibTrans" cxnId="{53A000F1-FF7B-4A1E-931E-84B9A9950AE4}">
      <dgm:prSet/>
      <dgm:spPr/>
      <dgm:t>
        <a:bodyPr/>
        <a:lstStyle/>
        <a:p>
          <a:endParaRPr lang="zh-CN" altLang="en-US"/>
        </a:p>
      </dgm:t>
    </dgm:pt>
    <dgm:pt modelId="{1F10B6CE-7AD0-4D68-ACE2-5402667AE6D9}">
      <dgm:prSet custT="1"/>
      <dgm:spPr>
        <a:solidFill>
          <a:srgbClr val="333399">
            <a:hueOff val="0"/>
            <a:satOff val="0"/>
            <a:lumOff val="0"/>
            <a:alphaOff val="0"/>
          </a:srgbClr>
        </a:solidFill>
        <a:ln w="25400" cap="flat" cmpd="sng" algn="ctr">
          <a:solidFill>
            <a:srgbClr val="FFFFFF">
              <a:hueOff val="0"/>
              <a:satOff val="0"/>
              <a:lumOff val="0"/>
              <a:alphaOff val="0"/>
            </a:srgbClr>
          </a:solidFill>
          <a:prstDash val="solid"/>
        </a:ln>
        <a:effectLst>
          <a:outerShdw blurRad="50800" dist="38100" dir="2700000" algn="tl" rotWithShape="0">
            <a:srgbClr val="333399">
              <a:alpha val="40000"/>
            </a:srgbClr>
          </a:outerShdw>
        </a:effectLst>
      </dgm:spPr>
      <dgm:t>
        <a:bodyPr spcFirstLastPara="0" vert="horz" wrap="square" lIns="64770" tIns="64770" rIns="64770" bIns="64770" numCol="1" spcCol="1270" anchor="ctr" anchorCtr="0"/>
        <a:lstStyle/>
        <a:p>
          <a:r>
            <a:rPr lang="zh-CN" altLang="en-US" sz="1700" kern="1200" dirty="0">
              <a:solidFill>
                <a:srgbClr val="FFFFFF"/>
              </a:solidFill>
              <a:latin typeface="Arial" panose="020B0604020202020204"/>
              <a:ea typeface="宋体" panose="02010600030101010101" pitchFamily="2" charset="-122"/>
              <a:cs typeface="+mn-cs"/>
            </a:rPr>
            <a:t>内河</a:t>
          </a:r>
          <a:r>
            <a:rPr lang="zh-CN" altLang="en-US" sz="1700" kern="1200" dirty="0"/>
            <a:t>运输</a:t>
          </a:r>
        </a:p>
      </dgm:t>
    </dgm:pt>
    <dgm:pt modelId="{B582989A-4978-44F8-A8C6-4D9D5523C528}" type="parTrans" cxnId="{8033852E-23C1-491E-8EAC-E341FCD14147}">
      <dgm:prSet/>
      <dgm:spPr/>
      <dgm:t>
        <a:bodyPr/>
        <a:lstStyle/>
        <a:p>
          <a:endParaRPr lang="zh-CN" altLang="en-US"/>
        </a:p>
      </dgm:t>
    </dgm:pt>
    <dgm:pt modelId="{17A91F7C-913D-401C-A5D8-7979C0CF1EDE}" type="sibTrans" cxnId="{8033852E-23C1-491E-8EAC-E341FCD14147}">
      <dgm:prSet custT="1"/>
      <dgm:spPr>
        <a:solidFill>
          <a:srgbClr val="DAEDEF">
            <a:lumMod val="75000"/>
          </a:srgbClr>
        </a:solidFill>
        <a:ln w="12700">
          <a:solidFill>
            <a:srgbClr val="333399">
              <a:lumMod val="75000"/>
            </a:srgbClr>
          </a:solidFill>
        </a:ln>
        <a:effectLst/>
      </dgm:spPr>
      <dgm:t>
        <a:bodyPr spcFirstLastPara="0" vert="horz" wrap="square" lIns="0" tIns="0" rIns="0" bIns="0" numCol="1" spcCol="1270" anchor="ctr" anchorCtr="0"/>
        <a:lstStyle/>
        <a:p>
          <a:pPr marL="0" lvl="0" indent="0" algn="ctr" defTabSz="533400">
            <a:lnSpc>
              <a:spcPct val="90000"/>
            </a:lnSpc>
            <a:spcBef>
              <a:spcPct val="0"/>
            </a:spcBef>
            <a:spcAft>
              <a:spcPct val="35000"/>
            </a:spcAft>
            <a:buNone/>
          </a:pPr>
          <a:endParaRPr lang="zh-CN" altLang="en-US" sz="1200" kern="1200">
            <a:solidFill>
              <a:srgbClr val="FFFFFF"/>
            </a:solidFill>
            <a:latin typeface="Arial" panose="020B0604020202020204"/>
            <a:ea typeface="宋体" panose="02010600030101010101" pitchFamily="2" charset="-122"/>
            <a:cs typeface="+mn-cs"/>
          </a:endParaRPr>
        </a:p>
      </dgm:t>
    </dgm:pt>
    <dgm:pt modelId="{6DCD90AA-E077-4578-8E00-52665B374469}" type="pres">
      <dgm:prSet presAssocID="{B7E9F910-2E6B-48AC-A5F1-F2D9E4D9195D}" presName="linearFlow" presStyleCnt="0">
        <dgm:presLayoutVars>
          <dgm:resizeHandles val="exact"/>
        </dgm:presLayoutVars>
      </dgm:prSet>
      <dgm:spPr/>
    </dgm:pt>
    <dgm:pt modelId="{3A8B140D-BF8A-47B2-B8CE-DAE731135885}" type="pres">
      <dgm:prSet presAssocID="{FC16C20B-4AF2-40C7-82BE-8C40835FCD32}" presName="node" presStyleLbl="node1" presStyleIdx="0" presStyleCnt="8" custLinFactX="-200000" custLinFactY="112805" custLinFactNeighborX="-233269" custLinFactNeighborY="200000">
        <dgm:presLayoutVars>
          <dgm:bulletEnabled val="1"/>
        </dgm:presLayoutVars>
      </dgm:prSet>
      <dgm:spPr/>
    </dgm:pt>
    <dgm:pt modelId="{167B34CC-FAE3-41C9-996A-CD0E80E3DED3}" type="pres">
      <dgm:prSet presAssocID="{84982BC4-9899-420F-9307-8DAEC4B7FCF9}" presName="sibTrans" presStyleLbl="sibTrans2D1" presStyleIdx="0" presStyleCnt="7"/>
      <dgm:spPr/>
    </dgm:pt>
    <dgm:pt modelId="{13EB7FD5-658D-4ABF-8608-2BE5B38DD349}" type="pres">
      <dgm:prSet presAssocID="{84982BC4-9899-420F-9307-8DAEC4B7FCF9}" presName="connectorText" presStyleLbl="sibTrans2D1" presStyleIdx="0" presStyleCnt="7"/>
      <dgm:spPr/>
    </dgm:pt>
    <dgm:pt modelId="{09AD9A70-C442-444E-875E-9D07BF14EF29}" type="pres">
      <dgm:prSet presAssocID="{16558093-7F9A-4422-BA06-36DEA35B00F5}" presName="node" presStyleLbl="node1" presStyleIdx="1" presStyleCnt="8" custLinFactX="-200000" custLinFactY="200000" custLinFactNeighborX="-233269" custLinFactNeighborY="214208">
        <dgm:presLayoutVars>
          <dgm:bulletEnabled val="1"/>
        </dgm:presLayoutVars>
      </dgm:prSet>
      <dgm:spPr/>
    </dgm:pt>
    <dgm:pt modelId="{A6487D31-20A5-47E7-8DF1-024EDCC1C655}" type="pres">
      <dgm:prSet presAssocID="{F8173730-C619-4695-94C4-BC5D43F0A8EA}" presName="sibTrans" presStyleLbl="sibTrans2D1" presStyleIdx="1" presStyleCnt="7"/>
      <dgm:spPr/>
    </dgm:pt>
    <dgm:pt modelId="{0CFB94CF-6EEA-4DC3-8702-E9C6AA245E7F}" type="pres">
      <dgm:prSet presAssocID="{F8173730-C619-4695-94C4-BC5D43F0A8EA}" presName="connectorText" presStyleLbl="sibTrans2D1" presStyleIdx="1" presStyleCnt="7"/>
      <dgm:spPr/>
    </dgm:pt>
    <dgm:pt modelId="{5537B593-123B-48A1-A7DB-99B73D284E37}" type="pres">
      <dgm:prSet presAssocID="{B74DD81D-F082-4FED-95AA-7389ED2F1DF5}" presName="node" presStyleLbl="node1" presStyleIdx="2" presStyleCnt="8" custLinFactX="-100000" custLinFactY="100000" custLinFactNeighborX="-157392" custLinFactNeighborY="113821">
        <dgm:presLayoutVars>
          <dgm:bulletEnabled val="1"/>
        </dgm:presLayoutVars>
      </dgm:prSet>
      <dgm:spPr/>
    </dgm:pt>
    <dgm:pt modelId="{A3EC1DC1-C0A4-4270-9CBA-A73974C40967}" type="pres">
      <dgm:prSet presAssocID="{EA46A7B8-EF71-49A8-9063-0257868870A2}" presName="sibTrans" presStyleLbl="sibTrans2D1" presStyleIdx="2" presStyleCnt="7"/>
      <dgm:spPr/>
    </dgm:pt>
    <dgm:pt modelId="{257378F9-6949-465C-862A-5B7C7CA88F45}" type="pres">
      <dgm:prSet presAssocID="{EA46A7B8-EF71-49A8-9063-0257868870A2}" presName="connectorText" presStyleLbl="sibTrans2D1" presStyleIdx="2" presStyleCnt="7"/>
      <dgm:spPr/>
    </dgm:pt>
    <dgm:pt modelId="{6F5E42A5-9022-452F-B511-5D6AEBA25B51}" type="pres">
      <dgm:prSet presAssocID="{AF728702-F20D-40B1-9F04-F1BE87CF0ED0}" presName="node" presStyleLbl="node1" presStyleIdx="3" presStyleCnt="8" custLinFactNeighborX="-46735" custLinFactNeighborY="13821">
        <dgm:presLayoutVars>
          <dgm:bulletEnabled val="1"/>
        </dgm:presLayoutVars>
      </dgm:prSet>
      <dgm:spPr/>
    </dgm:pt>
    <dgm:pt modelId="{D50B80B2-D66B-4CA4-9124-576BD43078D1}" type="pres">
      <dgm:prSet presAssocID="{34F524EB-EBEE-4C63-8147-CB5B3F4BFC45}" presName="sibTrans" presStyleLbl="sibTrans2D1" presStyleIdx="3" presStyleCnt="7" custScaleX="102442" custLinFactNeighborX="4077" custLinFactNeighborY="-6392"/>
      <dgm:spPr/>
    </dgm:pt>
    <dgm:pt modelId="{348DE37A-BA61-47DF-93B0-503685483682}" type="pres">
      <dgm:prSet presAssocID="{34F524EB-EBEE-4C63-8147-CB5B3F4BFC45}" presName="connectorText" presStyleLbl="sibTrans2D1" presStyleIdx="3" presStyleCnt="7"/>
      <dgm:spPr/>
    </dgm:pt>
    <dgm:pt modelId="{90263552-5E9C-4050-94CE-121A5A81F15C}" type="pres">
      <dgm:prSet presAssocID="{1F10B6CE-7AD0-4D68-ACE2-5402667AE6D9}" presName="node" presStyleLbl="node1" presStyleIdx="4" presStyleCnt="8" custLinFactX="98496" custLinFactY="-93090" custLinFactNeighborX="100000" custLinFactNeighborY="-100000">
        <dgm:presLayoutVars>
          <dgm:bulletEnabled val="1"/>
        </dgm:presLayoutVars>
      </dgm:prSet>
      <dgm:spPr>
        <a:xfrm>
          <a:off x="7123223" y="2113172"/>
          <a:ext cx="1037338" cy="428873"/>
        </a:xfrm>
        <a:prstGeom prst="roundRect">
          <a:avLst>
            <a:gd name="adj" fmla="val 10000"/>
          </a:avLst>
        </a:prstGeom>
      </dgm:spPr>
    </dgm:pt>
    <dgm:pt modelId="{92ED99B1-A410-4855-86C1-C083888C8FDD}" type="pres">
      <dgm:prSet presAssocID="{17A91F7C-913D-401C-A5D8-7979C0CF1EDE}" presName="sibTrans" presStyleLbl="sibTrans2D1" presStyleIdx="4" presStyleCnt="7"/>
      <dgm:spPr>
        <a:xfrm rot="21593819">
          <a:off x="8246172" y="2229564"/>
          <a:ext cx="513662" cy="192993"/>
        </a:xfrm>
        <a:prstGeom prst="rightArrow">
          <a:avLst>
            <a:gd name="adj1" fmla="val 60000"/>
            <a:gd name="adj2" fmla="val 50000"/>
          </a:avLst>
        </a:prstGeom>
      </dgm:spPr>
    </dgm:pt>
    <dgm:pt modelId="{FCF3854C-2D33-48BF-9583-BCB368A90A99}" type="pres">
      <dgm:prSet presAssocID="{17A91F7C-913D-401C-A5D8-7979C0CF1EDE}" presName="connectorText" presStyleLbl="sibTrans2D1" presStyleIdx="4" presStyleCnt="7"/>
      <dgm:spPr/>
    </dgm:pt>
    <dgm:pt modelId="{9FE7B662-FE38-4BF6-9AEF-708247637CC8}" type="pres">
      <dgm:prSet presAssocID="{79354590-C9D1-4A56-A63C-249BF29EB673}" presName="node" presStyleLbl="node1" presStyleIdx="5" presStyleCnt="8" custLinFactX="200000" custLinFactY="-193230" custLinFactNeighborX="225938" custLinFactNeighborY="-200000">
        <dgm:presLayoutVars>
          <dgm:bulletEnabled val="1"/>
        </dgm:presLayoutVars>
      </dgm:prSet>
      <dgm:spPr/>
    </dgm:pt>
    <dgm:pt modelId="{A39576C1-8F3B-4CA1-91A7-38E3BDE60DED}" type="pres">
      <dgm:prSet presAssocID="{FA67E828-ECF0-4F8C-BCD7-396E77B2B6C5}" presName="sibTrans" presStyleLbl="sibTrans2D1" presStyleIdx="5" presStyleCnt="7"/>
      <dgm:spPr/>
    </dgm:pt>
    <dgm:pt modelId="{D0E7825C-3BB9-46B1-80E8-DDD3A00E8CC4}" type="pres">
      <dgm:prSet presAssocID="{FA67E828-ECF0-4F8C-BCD7-396E77B2B6C5}" presName="connectorText" presStyleLbl="sibTrans2D1" presStyleIdx="5" presStyleCnt="7"/>
      <dgm:spPr/>
    </dgm:pt>
    <dgm:pt modelId="{768F3615-CE9F-4C0D-9673-994798A88993}" type="pres">
      <dgm:prSet presAssocID="{817269B9-5BC5-41F1-8B3A-09AFEF225425}" presName="node" presStyleLbl="node1" presStyleIdx="6" presStyleCnt="8" custLinFactX="200000" custLinFactY="-400000" custLinFactNeighborX="225760" custLinFactNeighborY="-423267">
        <dgm:presLayoutVars>
          <dgm:bulletEnabled val="1"/>
        </dgm:presLayoutVars>
      </dgm:prSet>
      <dgm:spPr/>
    </dgm:pt>
    <dgm:pt modelId="{606A57A7-F2E3-4993-BA25-6B3A64AE6A7E}" type="pres">
      <dgm:prSet presAssocID="{1FCBC3FE-204D-43C6-8921-40681FFEC0F2}" presName="sibTrans" presStyleLbl="sibTrans2D1" presStyleIdx="6" presStyleCnt="7"/>
      <dgm:spPr/>
    </dgm:pt>
    <dgm:pt modelId="{16C95445-B96D-46FC-BCFB-9A5F6E601E8D}" type="pres">
      <dgm:prSet presAssocID="{1FCBC3FE-204D-43C6-8921-40681FFEC0F2}" presName="connectorText" presStyleLbl="sibTrans2D1" presStyleIdx="6" presStyleCnt="7"/>
      <dgm:spPr/>
    </dgm:pt>
    <dgm:pt modelId="{77E501B0-3A22-4F99-8CC7-748597BD15C1}" type="pres">
      <dgm:prSet presAssocID="{6D6F0371-5EB4-40A5-ADB0-A87A15693E7C}" presName="node" presStyleLbl="node1" presStyleIdx="7" presStyleCnt="8" custLinFactX="200000" custLinFactY="-600000" custLinFactNeighborX="225335" custLinFactNeighborY="-660073">
        <dgm:presLayoutVars>
          <dgm:bulletEnabled val="1"/>
        </dgm:presLayoutVars>
      </dgm:prSet>
      <dgm:spPr/>
    </dgm:pt>
  </dgm:ptLst>
  <dgm:cxnLst>
    <dgm:cxn modelId="{73D3A20A-1092-4BBA-B4AF-1B15D04A5CA6}" srcId="{B7E9F910-2E6B-48AC-A5F1-F2D9E4D9195D}" destId="{AF728702-F20D-40B1-9F04-F1BE87CF0ED0}" srcOrd="3" destOrd="0" parTransId="{B071857B-4C17-4E65-999E-C8192E981802}" sibTransId="{34F524EB-EBEE-4C63-8147-CB5B3F4BFC45}"/>
    <dgm:cxn modelId="{0372F316-7B11-4F79-A209-3BE199CF70BA}" srcId="{B7E9F910-2E6B-48AC-A5F1-F2D9E4D9195D}" destId="{817269B9-5BC5-41F1-8B3A-09AFEF225425}" srcOrd="6" destOrd="0" parTransId="{2DFBA0EE-7AB4-4313-A7FD-54A62F9E6513}" sibTransId="{1FCBC3FE-204D-43C6-8921-40681FFEC0F2}"/>
    <dgm:cxn modelId="{B101F01C-D65E-49A7-8512-726A9BD38E40}" type="presOf" srcId="{FC16C20B-4AF2-40C7-82BE-8C40835FCD32}" destId="{3A8B140D-BF8A-47B2-B8CE-DAE731135885}" srcOrd="0" destOrd="0" presId="urn:microsoft.com/office/officeart/2005/8/layout/process2"/>
    <dgm:cxn modelId="{714F8220-851F-452B-A71F-F7A5FA22B49F}" type="presOf" srcId="{84982BC4-9899-420F-9307-8DAEC4B7FCF9}" destId="{167B34CC-FAE3-41C9-996A-CD0E80E3DED3}" srcOrd="0" destOrd="0" presId="urn:microsoft.com/office/officeart/2005/8/layout/process2"/>
    <dgm:cxn modelId="{AD5A4E2B-CEC9-4D95-A7DD-23CCFC72D8C1}" srcId="{B7E9F910-2E6B-48AC-A5F1-F2D9E4D9195D}" destId="{FC16C20B-4AF2-40C7-82BE-8C40835FCD32}" srcOrd="0" destOrd="0" parTransId="{D5DEB3CE-55EF-45A1-9A93-BA03E1CFC476}" sibTransId="{84982BC4-9899-420F-9307-8DAEC4B7FCF9}"/>
    <dgm:cxn modelId="{8033852E-23C1-491E-8EAC-E341FCD14147}" srcId="{B7E9F910-2E6B-48AC-A5F1-F2D9E4D9195D}" destId="{1F10B6CE-7AD0-4D68-ACE2-5402667AE6D9}" srcOrd="4" destOrd="0" parTransId="{B582989A-4978-44F8-A8C6-4D9D5523C528}" sibTransId="{17A91F7C-913D-401C-A5D8-7979C0CF1EDE}"/>
    <dgm:cxn modelId="{9418C834-0C60-4B67-817F-9A59432DE3F7}" type="presOf" srcId="{FA67E828-ECF0-4F8C-BCD7-396E77B2B6C5}" destId="{D0E7825C-3BB9-46B1-80E8-DDD3A00E8CC4}" srcOrd="1" destOrd="0" presId="urn:microsoft.com/office/officeart/2005/8/layout/process2"/>
    <dgm:cxn modelId="{6FB44162-8DBB-4763-A068-9B6B0564698E}" type="presOf" srcId="{B7E9F910-2E6B-48AC-A5F1-F2D9E4D9195D}" destId="{6DCD90AA-E077-4578-8E00-52665B374469}" srcOrd="0" destOrd="0" presId="urn:microsoft.com/office/officeart/2005/8/layout/process2"/>
    <dgm:cxn modelId="{7452F448-A665-49A4-8517-82C566E7D57C}" srcId="{B7E9F910-2E6B-48AC-A5F1-F2D9E4D9195D}" destId="{79354590-C9D1-4A56-A63C-249BF29EB673}" srcOrd="5" destOrd="0" parTransId="{1759086E-BF7B-4F5A-8D4B-187D580B04CB}" sibTransId="{FA67E828-ECF0-4F8C-BCD7-396E77B2B6C5}"/>
    <dgm:cxn modelId="{E7B36949-0E04-487D-89D1-6E49800EDA57}" type="presOf" srcId="{F8173730-C619-4695-94C4-BC5D43F0A8EA}" destId="{A6487D31-20A5-47E7-8DF1-024EDCC1C655}" srcOrd="0" destOrd="0" presId="urn:microsoft.com/office/officeart/2005/8/layout/process2"/>
    <dgm:cxn modelId="{60618449-D526-441D-88B7-60F066CB51BA}" type="presOf" srcId="{1F10B6CE-7AD0-4D68-ACE2-5402667AE6D9}" destId="{90263552-5E9C-4050-94CE-121A5A81F15C}" srcOrd="0" destOrd="0" presId="urn:microsoft.com/office/officeart/2005/8/layout/process2"/>
    <dgm:cxn modelId="{C672D673-423F-4E4C-BAD3-09FC5F8ABDC6}" type="presOf" srcId="{6D6F0371-5EB4-40A5-ADB0-A87A15693E7C}" destId="{77E501B0-3A22-4F99-8CC7-748597BD15C1}" srcOrd="0" destOrd="0" presId="urn:microsoft.com/office/officeart/2005/8/layout/process2"/>
    <dgm:cxn modelId="{E60CF47F-A6A3-4978-AAB2-F85A13902129}" type="presOf" srcId="{16558093-7F9A-4422-BA06-36DEA35B00F5}" destId="{09AD9A70-C442-444E-875E-9D07BF14EF29}" srcOrd="0" destOrd="0" presId="urn:microsoft.com/office/officeart/2005/8/layout/process2"/>
    <dgm:cxn modelId="{E159F286-E0DC-464B-BC6C-07C3B7D611A4}" type="presOf" srcId="{AF728702-F20D-40B1-9F04-F1BE87CF0ED0}" destId="{6F5E42A5-9022-452F-B511-5D6AEBA25B51}" srcOrd="0" destOrd="0" presId="urn:microsoft.com/office/officeart/2005/8/layout/process2"/>
    <dgm:cxn modelId="{896ED08B-E729-4190-A8B4-A1280A1386E5}" srcId="{B7E9F910-2E6B-48AC-A5F1-F2D9E4D9195D}" destId="{B74DD81D-F082-4FED-95AA-7389ED2F1DF5}" srcOrd="2" destOrd="0" parTransId="{2DD7A869-3396-40FD-98D0-ECBD35B6126A}" sibTransId="{EA46A7B8-EF71-49A8-9063-0257868870A2}"/>
    <dgm:cxn modelId="{65E5C590-242B-47E9-801C-5BD3D80F15D1}" srcId="{B7E9F910-2E6B-48AC-A5F1-F2D9E4D9195D}" destId="{16558093-7F9A-4422-BA06-36DEA35B00F5}" srcOrd="1" destOrd="0" parTransId="{B97CED39-D289-437F-B4C7-FA9BA084039F}" sibTransId="{F8173730-C619-4695-94C4-BC5D43F0A8EA}"/>
    <dgm:cxn modelId="{221F0194-E960-46DB-8020-D1565A9F3201}" type="presOf" srcId="{FA67E828-ECF0-4F8C-BCD7-396E77B2B6C5}" destId="{A39576C1-8F3B-4CA1-91A7-38E3BDE60DED}" srcOrd="0" destOrd="0" presId="urn:microsoft.com/office/officeart/2005/8/layout/process2"/>
    <dgm:cxn modelId="{273EC3A5-4157-48EB-A68F-B32ED71AC8E7}" type="presOf" srcId="{84982BC4-9899-420F-9307-8DAEC4B7FCF9}" destId="{13EB7FD5-658D-4ABF-8608-2BE5B38DD349}" srcOrd="1" destOrd="0" presId="urn:microsoft.com/office/officeart/2005/8/layout/process2"/>
    <dgm:cxn modelId="{A45FD8AD-282D-4EFC-AE7B-D1FF9AF53058}" type="presOf" srcId="{17A91F7C-913D-401C-A5D8-7979C0CF1EDE}" destId="{92ED99B1-A410-4855-86C1-C083888C8FDD}" srcOrd="0" destOrd="0" presId="urn:microsoft.com/office/officeart/2005/8/layout/process2"/>
    <dgm:cxn modelId="{8FBE23B2-5BDF-4645-A282-618C04969187}" type="presOf" srcId="{79354590-C9D1-4A56-A63C-249BF29EB673}" destId="{9FE7B662-FE38-4BF6-9AEF-708247637CC8}" srcOrd="0" destOrd="0" presId="urn:microsoft.com/office/officeart/2005/8/layout/process2"/>
    <dgm:cxn modelId="{6E947DBD-F6FA-43E8-8E76-971E60FC3216}" type="presOf" srcId="{F8173730-C619-4695-94C4-BC5D43F0A8EA}" destId="{0CFB94CF-6EEA-4DC3-8702-E9C6AA245E7F}" srcOrd="1" destOrd="0" presId="urn:microsoft.com/office/officeart/2005/8/layout/process2"/>
    <dgm:cxn modelId="{1E39EDC5-337F-4C72-AE1C-A250574F8925}" type="presOf" srcId="{B74DD81D-F082-4FED-95AA-7389ED2F1DF5}" destId="{5537B593-123B-48A1-A7DB-99B73D284E37}" srcOrd="0" destOrd="0" presId="urn:microsoft.com/office/officeart/2005/8/layout/process2"/>
    <dgm:cxn modelId="{4B481ECF-C362-45B6-A78D-99B041872D26}" type="presOf" srcId="{34F524EB-EBEE-4C63-8147-CB5B3F4BFC45}" destId="{D50B80B2-D66B-4CA4-9124-576BD43078D1}" srcOrd="0" destOrd="0" presId="urn:microsoft.com/office/officeart/2005/8/layout/process2"/>
    <dgm:cxn modelId="{00A3D8D3-1888-46D7-A002-65D9D84FDD09}" type="presOf" srcId="{EA46A7B8-EF71-49A8-9063-0257868870A2}" destId="{A3EC1DC1-C0A4-4270-9CBA-A73974C40967}" srcOrd="0" destOrd="0" presId="urn:microsoft.com/office/officeart/2005/8/layout/process2"/>
    <dgm:cxn modelId="{546A0DD7-C9FD-40D2-9AEF-5F5FE5762162}" type="presOf" srcId="{34F524EB-EBEE-4C63-8147-CB5B3F4BFC45}" destId="{348DE37A-BA61-47DF-93B0-503685483682}" srcOrd="1" destOrd="0" presId="urn:microsoft.com/office/officeart/2005/8/layout/process2"/>
    <dgm:cxn modelId="{5065D5D9-9B77-4F75-A1B0-365D58D9F232}" type="presOf" srcId="{EA46A7B8-EF71-49A8-9063-0257868870A2}" destId="{257378F9-6949-465C-862A-5B7C7CA88F45}" srcOrd="1" destOrd="0" presId="urn:microsoft.com/office/officeart/2005/8/layout/process2"/>
    <dgm:cxn modelId="{0611E3D9-0CD6-45BE-AF18-24A07F190F4E}" type="presOf" srcId="{1FCBC3FE-204D-43C6-8921-40681FFEC0F2}" destId="{606A57A7-F2E3-4993-BA25-6B3A64AE6A7E}" srcOrd="0" destOrd="0" presId="urn:microsoft.com/office/officeart/2005/8/layout/process2"/>
    <dgm:cxn modelId="{83AC76EA-0979-4638-B41D-07C66CBACB81}" type="presOf" srcId="{1FCBC3FE-204D-43C6-8921-40681FFEC0F2}" destId="{16C95445-B96D-46FC-BCFB-9A5F6E601E8D}" srcOrd="1" destOrd="0" presId="urn:microsoft.com/office/officeart/2005/8/layout/process2"/>
    <dgm:cxn modelId="{53A000F1-FF7B-4A1E-931E-84B9A9950AE4}" srcId="{B7E9F910-2E6B-48AC-A5F1-F2D9E4D9195D}" destId="{6D6F0371-5EB4-40A5-ADB0-A87A15693E7C}" srcOrd="7" destOrd="0" parTransId="{8A9A928A-8010-4757-84D6-D6CE102F4EEE}" sibTransId="{832AE5CE-D138-4357-8624-8E36629E7A95}"/>
    <dgm:cxn modelId="{8FA731F5-62F0-4A32-800B-738D1835A9F7}" type="presOf" srcId="{17A91F7C-913D-401C-A5D8-7979C0CF1EDE}" destId="{FCF3854C-2D33-48BF-9583-BCB368A90A99}" srcOrd="1" destOrd="0" presId="urn:microsoft.com/office/officeart/2005/8/layout/process2"/>
    <dgm:cxn modelId="{3ACC57F6-E9DA-403B-8E2B-B1D4EEDAA3E0}" type="presOf" srcId="{817269B9-5BC5-41F1-8B3A-09AFEF225425}" destId="{768F3615-CE9F-4C0D-9673-994798A88993}" srcOrd="0" destOrd="0" presId="urn:microsoft.com/office/officeart/2005/8/layout/process2"/>
    <dgm:cxn modelId="{6CD69920-E82D-4FDA-B09B-FAD906CCCE0B}" type="presParOf" srcId="{6DCD90AA-E077-4578-8E00-52665B374469}" destId="{3A8B140D-BF8A-47B2-B8CE-DAE731135885}" srcOrd="0" destOrd="0" presId="urn:microsoft.com/office/officeart/2005/8/layout/process2"/>
    <dgm:cxn modelId="{2E8ACDE1-36A3-4EE0-B285-A51AF11B7469}" type="presParOf" srcId="{6DCD90AA-E077-4578-8E00-52665B374469}" destId="{167B34CC-FAE3-41C9-996A-CD0E80E3DED3}" srcOrd="1" destOrd="0" presId="urn:microsoft.com/office/officeart/2005/8/layout/process2"/>
    <dgm:cxn modelId="{6CF730B0-AC5D-40FA-9D2D-32F64898596C}" type="presParOf" srcId="{167B34CC-FAE3-41C9-996A-CD0E80E3DED3}" destId="{13EB7FD5-658D-4ABF-8608-2BE5B38DD349}" srcOrd="0" destOrd="0" presId="urn:microsoft.com/office/officeart/2005/8/layout/process2"/>
    <dgm:cxn modelId="{85C3CC55-D3CF-4C0D-A149-7B0EAE799A22}" type="presParOf" srcId="{6DCD90AA-E077-4578-8E00-52665B374469}" destId="{09AD9A70-C442-444E-875E-9D07BF14EF29}" srcOrd="2" destOrd="0" presId="urn:microsoft.com/office/officeart/2005/8/layout/process2"/>
    <dgm:cxn modelId="{3CE70CA0-2FFC-4A1E-B56A-FA55116AEAB9}" type="presParOf" srcId="{6DCD90AA-E077-4578-8E00-52665B374469}" destId="{A6487D31-20A5-47E7-8DF1-024EDCC1C655}" srcOrd="3" destOrd="0" presId="urn:microsoft.com/office/officeart/2005/8/layout/process2"/>
    <dgm:cxn modelId="{49CA8E4E-0A03-4E80-9902-FF01B4931FBF}" type="presParOf" srcId="{A6487D31-20A5-47E7-8DF1-024EDCC1C655}" destId="{0CFB94CF-6EEA-4DC3-8702-E9C6AA245E7F}" srcOrd="0" destOrd="0" presId="urn:microsoft.com/office/officeart/2005/8/layout/process2"/>
    <dgm:cxn modelId="{76E05B7F-82B8-4278-9DA1-1CE9A0D431E0}" type="presParOf" srcId="{6DCD90AA-E077-4578-8E00-52665B374469}" destId="{5537B593-123B-48A1-A7DB-99B73D284E37}" srcOrd="4" destOrd="0" presId="urn:microsoft.com/office/officeart/2005/8/layout/process2"/>
    <dgm:cxn modelId="{24C6AF02-3A7F-4701-95A8-F5802CA36C48}" type="presParOf" srcId="{6DCD90AA-E077-4578-8E00-52665B374469}" destId="{A3EC1DC1-C0A4-4270-9CBA-A73974C40967}" srcOrd="5" destOrd="0" presId="urn:microsoft.com/office/officeart/2005/8/layout/process2"/>
    <dgm:cxn modelId="{7A99821E-D603-4814-AC49-4CF1B6157036}" type="presParOf" srcId="{A3EC1DC1-C0A4-4270-9CBA-A73974C40967}" destId="{257378F9-6949-465C-862A-5B7C7CA88F45}" srcOrd="0" destOrd="0" presId="urn:microsoft.com/office/officeart/2005/8/layout/process2"/>
    <dgm:cxn modelId="{33A2C17D-4A9E-4BA4-9F70-3F74D59B7582}" type="presParOf" srcId="{6DCD90AA-E077-4578-8E00-52665B374469}" destId="{6F5E42A5-9022-452F-B511-5D6AEBA25B51}" srcOrd="6" destOrd="0" presId="urn:microsoft.com/office/officeart/2005/8/layout/process2"/>
    <dgm:cxn modelId="{E96A0996-9DAE-4EEA-BADF-A196FDB8BCDE}" type="presParOf" srcId="{6DCD90AA-E077-4578-8E00-52665B374469}" destId="{D50B80B2-D66B-4CA4-9124-576BD43078D1}" srcOrd="7" destOrd="0" presId="urn:microsoft.com/office/officeart/2005/8/layout/process2"/>
    <dgm:cxn modelId="{1BBF35C0-B02C-4C68-AA4F-1201F1F79C23}" type="presParOf" srcId="{D50B80B2-D66B-4CA4-9124-576BD43078D1}" destId="{348DE37A-BA61-47DF-93B0-503685483682}" srcOrd="0" destOrd="0" presId="urn:microsoft.com/office/officeart/2005/8/layout/process2"/>
    <dgm:cxn modelId="{1EC0FE52-F86A-4D4C-829A-08A2E268E4F1}" type="presParOf" srcId="{6DCD90AA-E077-4578-8E00-52665B374469}" destId="{90263552-5E9C-4050-94CE-121A5A81F15C}" srcOrd="8" destOrd="0" presId="urn:microsoft.com/office/officeart/2005/8/layout/process2"/>
    <dgm:cxn modelId="{A2EDAAB4-6BB6-4D03-A807-DC1EBB448440}" type="presParOf" srcId="{6DCD90AA-E077-4578-8E00-52665B374469}" destId="{92ED99B1-A410-4855-86C1-C083888C8FDD}" srcOrd="9" destOrd="0" presId="urn:microsoft.com/office/officeart/2005/8/layout/process2"/>
    <dgm:cxn modelId="{CAC82E9A-4484-4D51-BA56-E697CC2F40FA}" type="presParOf" srcId="{92ED99B1-A410-4855-86C1-C083888C8FDD}" destId="{FCF3854C-2D33-48BF-9583-BCB368A90A99}" srcOrd="0" destOrd="0" presId="urn:microsoft.com/office/officeart/2005/8/layout/process2"/>
    <dgm:cxn modelId="{1536D740-4AD8-4660-9A7F-05CCFECEE66F}" type="presParOf" srcId="{6DCD90AA-E077-4578-8E00-52665B374469}" destId="{9FE7B662-FE38-4BF6-9AEF-708247637CC8}" srcOrd="10" destOrd="0" presId="urn:microsoft.com/office/officeart/2005/8/layout/process2"/>
    <dgm:cxn modelId="{C948051C-F622-4C71-BEBB-7207BC271C96}" type="presParOf" srcId="{6DCD90AA-E077-4578-8E00-52665B374469}" destId="{A39576C1-8F3B-4CA1-91A7-38E3BDE60DED}" srcOrd="11" destOrd="0" presId="urn:microsoft.com/office/officeart/2005/8/layout/process2"/>
    <dgm:cxn modelId="{99D34A1F-04F1-4A31-A8EF-0A0771CEEE2F}" type="presParOf" srcId="{A39576C1-8F3B-4CA1-91A7-38E3BDE60DED}" destId="{D0E7825C-3BB9-46B1-80E8-DDD3A00E8CC4}" srcOrd="0" destOrd="0" presId="urn:microsoft.com/office/officeart/2005/8/layout/process2"/>
    <dgm:cxn modelId="{D6252191-63B7-4043-9CCE-C2AB290898DE}" type="presParOf" srcId="{6DCD90AA-E077-4578-8E00-52665B374469}" destId="{768F3615-CE9F-4C0D-9673-994798A88993}" srcOrd="12" destOrd="0" presId="urn:microsoft.com/office/officeart/2005/8/layout/process2"/>
    <dgm:cxn modelId="{FF63DD39-F000-4543-BBED-F1BDF2C67D5A}" type="presParOf" srcId="{6DCD90AA-E077-4578-8E00-52665B374469}" destId="{606A57A7-F2E3-4993-BA25-6B3A64AE6A7E}" srcOrd="13" destOrd="0" presId="urn:microsoft.com/office/officeart/2005/8/layout/process2"/>
    <dgm:cxn modelId="{D58539AB-3B20-4B1B-8E19-2E8538828771}" type="presParOf" srcId="{606A57A7-F2E3-4993-BA25-6B3A64AE6A7E}" destId="{16C95445-B96D-46FC-BCFB-9A5F6E601E8D}" srcOrd="0" destOrd="0" presId="urn:microsoft.com/office/officeart/2005/8/layout/process2"/>
    <dgm:cxn modelId="{4A85B818-3F95-45F6-A8AD-7ED15D597431}" type="presParOf" srcId="{6DCD90AA-E077-4578-8E00-52665B374469}" destId="{77E501B0-3A22-4F99-8CC7-748597BD15C1}"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9CA70-2ACA-4DF8-BB64-8BB70931572E}">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gradFill flip="none" rotWithShape="1">
            <a:gsLst>
              <a:gs pos="22000">
                <a:srgbClr val="8CCBD0"/>
              </a:gs>
              <a:gs pos="0">
                <a:schemeClr val="accent1">
                  <a:lumMod val="67000"/>
                </a:schemeClr>
              </a:gs>
              <a:gs pos="56000">
                <a:schemeClr val="accent5"/>
              </a:gs>
              <a:gs pos="100000">
                <a:schemeClr val="accent1">
                  <a:lumMod val="60000"/>
                  <a:lumOff val="40000"/>
                </a:schemeClr>
              </a:gs>
            </a:gsLst>
            <a:path path="circle">
              <a:fillToRect l="50000" t="50000" r="50000" b="50000"/>
            </a:path>
            <a:tileRect/>
          </a:gradFill>
          <a:prstDash val="solid"/>
        </a:ln>
        <a:effectLst/>
      </dsp:spPr>
      <dsp:style>
        <a:lnRef idx="2">
          <a:scrgbClr r="0" g="0" b="0"/>
        </a:lnRef>
        <a:fillRef idx="0">
          <a:scrgbClr r="0" g="0" b="0"/>
        </a:fillRef>
        <a:effectRef idx="0">
          <a:scrgbClr r="0" g="0" b="0"/>
        </a:effectRef>
        <a:fontRef idx="minor"/>
      </dsp:style>
    </dsp:sp>
    <dsp:sp modelId="{00A22FB1-BB27-463B-A162-6B177F5A268A}">
      <dsp:nvSpPr>
        <dsp:cNvPr id="0" name=""/>
        <dsp:cNvSpPr/>
      </dsp:nvSpPr>
      <dsp:spPr>
        <a:xfrm>
          <a:off x="434398" y="285347"/>
          <a:ext cx="9191819" cy="570477"/>
        </a:xfrm>
        <a:prstGeom prst="rect">
          <a:avLst/>
        </a:prstGeom>
        <a:gradFill flip="none" rotWithShape="1">
          <a:gsLst>
            <a:gs pos="0">
              <a:schemeClr val="accent1">
                <a:lumMod val="0"/>
                <a:lumOff val="100000"/>
              </a:schemeClr>
            </a:gs>
            <a:gs pos="24000">
              <a:schemeClr val="accent1">
                <a:lumMod val="0"/>
                <a:lumOff val="100000"/>
              </a:schemeClr>
            </a:gs>
            <a:gs pos="100000">
              <a:schemeClr val="accent1">
                <a:lumMod val="100000"/>
              </a:schemeClr>
            </a:gs>
          </a:gsLst>
          <a:path path="circle">
            <a:fillToRect l="100000" t="100000"/>
          </a:path>
          <a:tileRect r="-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1.</a:t>
          </a:r>
          <a:r>
            <a:rPr lang="zh-CN" altLang="en-US" sz="2400" b="1" kern="1200" dirty="0">
              <a:solidFill>
                <a:srgbClr val="000000"/>
              </a:solidFill>
              <a:effectLst/>
              <a:latin typeface="Arial" panose="020B0604020202020204"/>
              <a:ea typeface="宋体" panose="02010600030101010101" pitchFamily="2" charset="-122"/>
              <a:cs typeface="+mn-cs"/>
            </a:rPr>
            <a:t>几内亚铝土矿生产出口现状及前景</a:t>
          </a:r>
          <a:endParaRPr lang="zh-CN" altLang="en-US" sz="2400" b="1" kern="1200" dirty="0">
            <a:solidFill>
              <a:schemeClr val="tx1"/>
            </a:solidFill>
            <a:effectLst/>
          </a:endParaRPr>
        </a:p>
      </dsp:txBody>
      <dsp:txXfrm>
        <a:off x="434398" y="285347"/>
        <a:ext cx="9191819" cy="570477"/>
      </dsp:txXfrm>
    </dsp:sp>
    <dsp:sp modelId="{84D4E5D8-D313-44BF-B5E2-1F5EDC0FC245}">
      <dsp:nvSpPr>
        <dsp:cNvPr id="0" name=""/>
        <dsp:cNvSpPr/>
      </dsp:nvSpPr>
      <dsp:spPr>
        <a:xfrm>
          <a:off x="77849" y="214037"/>
          <a:ext cx="713096" cy="713096"/>
        </a:xfrm>
        <a:prstGeom prst="ellipse">
          <a:avLst/>
        </a:prstGeom>
        <a:solidFill>
          <a:schemeClr val="lt1">
            <a:hueOff val="0"/>
            <a:satOff val="0"/>
            <a:lum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E7912-29F3-411B-93FC-87D43E6C5AA3}">
      <dsp:nvSpPr>
        <dsp:cNvPr id="0" name=""/>
        <dsp:cNvSpPr/>
      </dsp:nvSpPr>
      <dsp:spPr>
        <a:xfrm>
          <a:off x="903654" y="1140954"/>
          <a:ext cx="8722563" cy="570477"/>
        </a:xfrm>
        <a:prstGeom prst="rect">
          <a:avLst/>
        </a:prstGeom>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1.</a:t>
          </a:r>
          <a:r>
            <a:rPr lang="en-US" altLang="en-US" sz="2400" b="1" kern="1200" dirty="0">
              <a:solidFill>
                <a:srgbClr val="000000"/>
              </a:solidFill>
              <a:effectLst/>
              <a:latin typeface="Arial" panose="020B0604020202020204"/>
              <a:ea typeface="宋体" panose="02010600030101010101" pitchFamily="2" charset="-122"/>
              <a:cs typeface="+mn-cs"/>
            </a:rPr>
            <a:t> </a:t>
          </a:r>
          <a:r>
            <a:rPr lang="en-US" altLang="zh-CN" sz="2000" b="1" kern="1200" dirty="0">
              <a:solidFill>
                <a:srgbClr val="000000"/>
              </a:solidFill>
              <a:effectLst/>
              <a:latin typeface="Arial" panose="020B0604020202020204"/>
              <a:ea typeface="宋体" panose="02010600030101010101" pitchFamily="2" charset="-122"/>
              <a:cs typeface="+mn-cs"/>
            </a:rPr>
            <a:t>Guinea Bauxite Production/Export S</a:t>
          </a:r>
          <a:r>
            <a:rPr lang="en-US" altLang="en-US" sz="2000" b="1" kern="1200" dirty="0">
              <a:solidFill>
                <a:srgbClr val="000000"/>
              </a:solidFill>
              <a:effectLst/>
              <a:latin typeface="Arial" panose="020B0604020202020204"/>
              <a:ea typeface="宋体" panose="02010600030101010101" pitchFamily="2" charset="-122"/>
              <a:cs typeface="+mn-cs"/>
            </a:rPr>
            <a:t>ituation and Prospects </a:t>
          </a:r>
          <a:endParaRPr lang="en-US" altLang="zh-CN" sz="2000" b="1" kern="1200" dirty="0">
            <a:solidFill>
              <a:srgbClr val="000000"/>
            </a:solidFill>
            <a:effectLst/>
            <a:latin typeface="Arial" panose="020B0604020202020204"/>
            <a:ea typeface="宋体" panose="02010600030101010101" pitchFamily="2" charset="-122"/>
            <a:cs typeface="+mn-cs"/>
          </a:endParaRPr>
        </a:p>
      </dsp:txBody>
      <dsp:txXfrm>
        <a:off x="903654" y="1140954"/>
        <a:ext cx="8722563" cy="570477"/>
      </dsp:txXfrm>
    </dsp:sp>
    <dsp:sp modelId="{93628FCE-821C-4363-BFB8-96A2A3A723D5}">
      <dsp:nvSpPr>
        <dsp:cNvPr id="0" name=""/>
        <dsp:cNvSpPr/>
      </dsp:nvSpPr>
      <dsp:spPr>
        <a:xfrm>
          <a:off x="547106" y="1069644"/>
          <a:ext cx="713096" cy="71309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F2045-7A5D-4E0C-8439-FE64935F26A1}">
      <dsp:nvSpPr>
        <dsp:cNvPr id="0" name=""/>
        <dsp:cNvSpPr/>
      </dsp:nvSpPr>
      <dsp:spPr>
        <a:xfrm>
          <a:off x="1118233" y="1996562"/>
          <a:ext cx="8507983" cy="570477"/>
        </a:xfrm>
        <a:prstGeom prst="rect">
          <a:avLst/>
        </a:prstGeom>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chemeClr val="tx1"/>
              </a:solidFill>
              <a:effectLst/>
            </a:rPr>
            <a:t>2.</a:t>
          </a:r>
          <a:r>
            <a:rPr lang="zh-CN" altLang="en-US" sz="2400" b="1" kern="1200" dirty="0">
              <a:solidFill>
                <a:srgbClr val="000000"/>
              </a:solidFill>
              <a:effectLst/>
              <a:latin typeface="Arial" panose="020B0604020202020204"/>
              <a:ea typeface="宋体" panose="02010600030101010101" pitchFamily="2" charset="-122"/>
              <a:cs typeface="+mn-cs"/>
            </a:rPr>
            <a:t>几内亚铝土矿驳运现状及前景</a:t>
          </a:r>
          <a:endParaRPr lang="zh-CN" altLang="en-US" sz="2400" b="1" kern="1200" dirty="0">
            <a:solidFill>
              <a:schemeClr val="tx1"/>
            </a:solidFill>
            <a:effectLst/>
          </a:endParaRPr>
        </a:p>
      </dsp:txBody>
      <dsp:txXfrm>
        <a:off x="1118233" y="1996562"/>
        <a:ext cx="8507983" cy="570477"/>
      </dsp:txXfrm>
    </dsp:sp>
    <dsp:sp modelId="{E6A04A32-29D7-421A-A754-7274A371D0BD}">
      <dsp:nvSpPr>
        <dsp:cNvPr id="0" name=""/>
        <dsp:cNvSpPr/>
      </dsp:nvSpPr>
      <dsp:spPr>
        <a:xfrm>
          <a:off x="761685" y="1925252"/>
          <a:ext cx="713096" cy="71309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9C73D2-2A96-4301-A437-7A0D7D185895}">
      <dsp:nvSpPr>
        <dsp:cNvPr id="0" name=""/>
        <dsp:cNvSpPr/>
      </dsp:nvSpPr>
      <dsp:spPr>
        <a:xfrm>
          <a:off x="1118233" y="2851627"/>
          <a:ext cx="8507983" cy="570477"/>
        </a:xfrm>
        <a:prstGeom prst="rect">
          <a:avLst/>
        </a:prstGeom>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altLang="en-US" sz="2400" b="1" kern="1200" dirty="0">
              <a:solidFill>
                <a:srgbClr val="000000"/>
              </a:solidFill>
              <a:effectLst/>
              <a:latin typeface="Arial" panose="020B0604020202020204"/>
              <a:ea typeface="宋体" panose="02010600030101010101" pitchFamily="2" charset="-122"/>
              <a:cs typeface="+mn-cs"/>
            </a:rPr>
            <a:t>2.</a:t>
          </a:r>
          <a:r>
            <a:rPr lang="en-US" altLang="en-US" sz="2000" b="1" kern="1200" dirty="0">
              <a:solidFill>
                <a:srgbClr val="000000"/>
              </a:solidFill>
              <a:effectLst/>
              <a:latin typeface="Arial" panose="020B0604020202020204"/>
              <a:ea typeface="宋体" panose="02010600030101010101" pitchFamily="2" charset="-122"/>
              <a:cs typeface="+mn-cs"/>
            </a:rPr>
            <a:t>Guinea Bauxite Transshipment Situation and Prospects</a:t>
          </a:r>
          <a:endParaRPr lang="en-US" altLang="zh-CN" sz="2000" b="1" kern="1200" dirty="0">
            <a:solidFill>
              <a:srgbClr val="000000"/>
            </a:solidFill>
            <a:effectLst/>
            <a:latin typeface="Arial" panose="020B0604020202020204"/>
            <a:ea typeface="宋体" panose="02010600030101010101" pitchFamily="2" charset="-122"/>
            <a:cs typeface="+mn-cs"/>
          </a:endParaRPr>
        </a:p>
      </dsp:txBody>
      <dsp:txXfrm>
        <a:off x="1118233" y="2851627"/>
        <a:ext cx="8507983" cy="570477"/>
      </dsp:txXfrm>
    </dsp:sp>
    <dsp:sp modelId="{AFAFDB78-E353-43CE-835B-F5E51615D623}">
      <dsp:nvSpPr>
        <dsp:cNvPr id="0" name=""/>
        <dsp:cNvSpPr/>
      </dsp:nvSpPr>
      <dsp:spPr>
        <a:xfrm>
          <a:off x="761685" y="2780318"/>
          <a:ext cx="713096" cy="71309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E2DE25-F8D1-40DE-8062-63B8F20F5262}">
      <dsp:nvSpPr>
        <dsp:cNvPr id="0" name=""/>
        <dsp:cNvSpPr/>
      </dsp:nvSpPr>
      <dsp:spPr>
        <a:xfrm>
          <a:off x="903654" y="3707235"/>
          <a:ext cx="8722563" cy="570477"/>
        </a:xfrm>
        <a:prstGeom prst="rect">
          <a:avLst/>
        </a:prstGeom>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3.</a:t>
          </a:r>
          <a:r>
            <a:rPr lang="zh-CN" altLang="en-US" sz="2400" b="1" kern="1200" dirty="0">
              <a:solidFill>
                <a:srgbClr val="000000"/>
              </a:solidFill>
              <a:effectLst/>
              <a:latin typeface="Arial" panose="020B0604020202020204"/>
              <a:ea typeface="宋体" panose="02010600030101010101" pitchFamily="2" charset="-122"/>
              <a:cs typeface="+mn-cs"/>
            </a:rPr>
            <a:t>万邦集团驳运业务简介</a:t>
          </a:r>
          <a:endParaRPr lang="en-US" altLang="zh-CN" sz="2400" b="1" kern="1200" dirty="0">
            <a:solidFill>
              <a:srgbClr val="000000"/>
            </a:solidFill>
            <a:effectLst/>
            <a:latin typeface="Arial" panose="020B0604020202020204"/>
            <a:ea typeface="宋体" panose="02010600030101010101" pitchFamily="2" charset="-122"/>
            <a:cs typeface="+mn-cs"/>
          </a:endParaRPr>
        </a:p>
      </dsp:txBody>
      <dsp:txXfrm>
        <a:off x="903654" y="3707235"/>
        <a:ext cx="8722563" cy="570477"/>
      </dsp:txXfrm>
    </dsp:sp>
    <dsp:sp modelId="{80A96D35-E1CB-4DB8-9F4A-264483D6D6E7}">
      <dsp:nvSpPr>
        <dsp:cNvPr id="0" name=""/>
        <dsp:cNvSpPr/>
      </dsp:nvSpPr>
      <dsp:spPr>
        <a:xfrm>
          <a:off x="547106" y="3635925"/>
          <a:ext cx="713096" cy="71309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4E892-D5C9-4DB2-8D3D-8E29D12BB015}">
      <dsp:nvSpPr>
        <dsp:cNvPr id="0" name=""/>
        <dsp:cNvSpPr/>
      </dsp:nvSpPr>
      <dsp:spPr>
        <a:xfrm>
          <a:off x="434398" y="4562842"/>
          <a:ext cx="9191819" cy="570477"/>
        </a:xfrm>
        <a:prstGeom prst="rect">
          <a:avLst/>
        </a:prstGeom>
        <a:gradFill flip="none" rotWithShape="1">
          <a:gsLst>
            <a:gs pos="0">
              <a:srgbClr val="BBE0E3">
                <a:lumMod val="0"/>
                <a:lumOff val="100000"/>
              </a:srgbClr>
            </a:gs>
            <a:gs pos="24000">
              <a:srgbClr val="BBE0E3">
                <a:lumMod val="0"/>
                <a:lumOff val="100000"/>
              </a:srgbClr>
            </a:gs>
            <a:gs pos="100000">
              <a:srgbClr val="BBE0E3">
                <a:lumMod val="100000"/>
              </a:srgbClr>
            </a:gs>
          </a:gsLst>
          <a:path path="circle">
            <a:fillToRect l="100000" t="100000"/>
          </a:path>
          <a:tileRect r="-100000" b="-10000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rgbClr val="000000"/>
              </a:solidFill>
              <a:effectLst/>
              <a:latin typeface="Arial" panose="020B0604020202020204"/>
              <a:ea typeface="宋体" panose="02010600030101010101" pitchFamily="2" charset="-122"/>
              <a:cs typeface="+mn-cs"/>
            </a:rPr>
            <a:t>3. Introduction of IMC’s Transshipment Business</a:t>
          </a:r>
          <a:endParaRPr lang="zh-CN" altLang="en-US" sz="2400" b="1" kern="1200" dirty="0">
            <a:solidFill>
              <a:srgbClr val="000000"/>
            </a:solidFill>
            <a:effectLst/>
            <a:latin typeface="Arial" panose="020B0604020202020204"/>
            <a:ea typeface="宋体" panose="02010600030101010101" pitchFamily="2" charset="-122"/>
            <a:cs typeface="+mn-cs"/>
          </a:endParaRPr>
        </a:p>
      </dsp:txBody>
      <dsp:txXfrm>
        <a:off x="434398" y="4562842"/>
        <a:ext cx="9191819" cy="570477"/>
      </dsp:txXfrm>
    </dsp:sp>
    <dsp:sp modelId="{9C95D2ED-9F29-428D-BF52-F8051EB8F2D2}">
      <dsp:nvSpPr>
        <dsp:cNvPr id="0" name=""/>
        <dsp:cNvSpPr/>
      </dsp:nvSpPr>
      <dsp:spPr>
        <a:xfrm>
          <a:off x="77849" y="4491533"/>
          <a:ext cx="713096" cy="71309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140D-BF8A-47B2-B8CE-DAE731135885}">
      <dsp:nvSpPr>
        <dsp:cNvPr id="0" name=""/>
        <dsp:cNvSpPr/>
      </dsp:nvSpPr>
      <dsp:spPr>
        <a:xfrm>
          <a:off x="766361" y="913869"/>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矿山</a:t>
          </a:r>
        </a:p>
      </dsp:txBody>
      <dsp:txXfrm>
        <a:off x="778922" y="926430"/>
        <a:ext cx="1012216" cy="403751"/>
      </dsp:txXfrm>
    </dsp:sp>
    <dsp:sp modelId="{167B34CC-FAE3-41C9-996A-CD0E80E3DED3}">
      <dsp:nvSpPr>
        <dsp:cNvPr id="0" name=""/>
        <dsp:cNvSpPr/>
      </dsp:nvSpPr>
      <dsp:spPr>
        <a:xfrm rot="5400000">
          <a:off x="1052958" y="1555677"/>
          <a:ext cx="464145"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1227133" y="1420101"/>
        <a:ext cx="115795" cy="406247"/>
      </dsp:txXfrm>
    </dsp:sp>
    <dsp:sp modelId="{09AD9A70-C442-444E-875E-9D07BF14EF29}">
      <dsp:nvSpPr>
        <dsp:cNvPr id="0" name=""/>
        <dsp:cNvSpPr/>
      </dsp:nvSpPr>
      <dsp:spPr>
        <a:xfrm>
          <a:off x="766361" y="1961603"/>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陆上运输</a:t>
          </a:r>
        </a:p>
      </dsp:txBody>
      <dsp:txXfrm>
        <a:off x="778922" y="1974164"/>
        <a:ext cx="1012216" cy="403751"/>
      </dsp:txXfrm>
    </dsp:sp>
    <dsp:sp modelId="{A6487D31-20A5-47E7-8DF1-024EDCC1C655}">
      <dsp:nvSpPr>
        <dsp:cNvPr id="0" name=""/>
        <dsp:cNvSpPr/>
      </dsp:nvSpPr>
      <dsp:spPr>
        <a:xfrm rot="21598436">
          <a:off x="1902087" y="2079129"/>
          <a:ext cx="590326"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1902087" y="2117741"/>
        <a:ext cx="532428" cy="115795"/>
      </dsp:txXfrm>
    </dsp:sp>
    <dsp:sp modelId="{5537B593-123B-48A1-A7DB-99B73D284E37}">
      <dsp:nvSpPr>
        <dsp:cNvPr id="0" name=""/>
        <dsp:cNvSpPr/>
      </dsp:nvSpPr>
      <dsp:spPr>
        <a:xfrm>
          <a:off x="2590801" y="1960774"/>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码头堆场</a:t>
          </a:r>
        </a:p>
      </dsp:txBody>
      <dsp:txXfrm>
        <a:off x="2603362" y="1973335"/>
        <a:ext cx="1012216" cy="403751"/>
      </dsp:txXfrm>
    </dsp:sp>
    <dsp:sp modelId="{A3EC1DC1-C0A4-4270-9CBA-A73974C40967}">
      <dsp:nvSpPr>
        <dsp:cNvPr id="0" name=""/>
        <dsp:cNvSpPr/>
      </dsp:nvSpPr>
      <dsp:spPr>
        <a:xfrm>
          <a:off x="3771625" y="2078714"/>
          <a:ext cx="860915"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3771625" y="2117313"/>
        <a:ext cx="803017" cy="115795"/>
      </dsp:txXfrm>
    </dsp:sp>
    <dsp:sp modelId="{6F5E42A5-9022-452F-B511-5D6AEBA25B51}">
      <dsp:nvSpPr>
        <dsp:cNvPr id="0" name=""/>
        <dsp:cNvSpPr/>
      </dsp:nvSpPr>
      <dsp:spPr>
        <a:xfrm>
          <a:off x="4776027" y="1960774"/>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码头装船</a:t>
          </a:r>
        </a:p>
      </dsp:txBody>
      <dsp:txXfrm>
        <a:off x="4788588" y="1973335"/>
        <a:ext cx="1012216" cy="403751"/>
      </dsp:txXfrm>
    </dsp:sp>
    <dsp:sp modelId="{D50B80B2-D66B-4CA4-9124-576BD43078D1}">
      <dsp:nvSpPr>
        <dsp:cNvPr id="0" name=""/>
        <dsp:cNvSpPr/>
      </dsp:nvSpPr>
      <dsp:spPr>
        <a:xfrm rot="21599997">
          <a:off x="6033953" y="2066377"/>
          <a:ext cx="1157495"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6033953" y="2104976"/>
        <a:ext cx="1099597" cy="115795"/>
      </dsp:txXfrm>
    </dsp:sp>
    <dsp:sp modelId="{90263552-5E9C-4050-94CE-121A5A81F15C}">
      <dsp:nvSpPr>
        <dsp:cNvPr id="0" name=""/>
        <dsp:cNvSpPr/>
      </dsp:nvSpPr>
      <dsp:spPr>
        <a:xfrm>
          <a:off x="7319903" y="1960771"/>
          <a:ext cx="1037338" cy="428873"/>
        </a:xfrm>
        <a:prstGeom prst="roundRect">
          <a:avLst>
            <a:gd name="adj" fmla="val 10000"/>
          </a:avLst>
        </a:prstGeom>
        <a:solidFill>
          <a:srgbClr val="333399">
            <a:hueOff val="0"/>
            <a:satOff val="0"/>
            <a:lumOff val="0"/>
            <a:alphaOff val="0"/>
          </a:srgbClr>
        </a:solidFill>
        <a:ln w="25400" cap="flat" cmpd="sng" algn="ctr">
          <a:solidFill>
            <a:srgbClr val="FFFFFF">
              <a:hueOff val="0"/>
              <a:satOff val="0"/>
              <a:lumOff val="0"/>
              <a:alphaOff val="0"/>
            </a:srgbClr>
          </a:solidFill>
          <a:prstDash val="solid"/>
        </a:ln>
        <a:effectLst>
          <a:outerShdw blurRad="50800" dist="38100" dir="2700000" algn="tl" rotWithShape="0">
            <a:srgbClr val="333399">
              <a:alpha val="4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solidFill>
                <a:srgbClr val="FFFFFF"/>
              </a:solidFill>
              <a:latin typeface="Arial" panose="020B0604020202020204"/>
              <a:ea typeface="宋体" panose="02010600030101010101" pitchFamily="2" charset="-122"/>
              <a:cs typeface="+mn-cs"/>
            </a:rPr>
            <a:t>内河</a:t>
          </a:r>
          <a:r>
            <a:rPr lang="zh-CN" altLang="en-US" sz="1700" kern="1200" dirty="0"/>
            <a:t>运输</a:t>
          </a:r>
        </a:p>
      </dsp:txBody>
      <dsp:txXfrm>
        <a:off x="7332464" y="1973332"/>
        <a:ext cx="1012216" cy="403751"/>
      </dsp:txXfrm>
    </dsp:sp>
    <dsp:sp modelId="{92ED99B1-A410-4855-86C1-C083888C8FDD}">
      <dsp:nvSpPr>
        <dsp:cNvPr id="0" name=""/>
        <dsp:cNvSpPr/>
      </dsp:nvSpPr>
      <dsp:spPr>
        <a:xfrm rot="21599125">
          <a:off x="8522492" y="2078412"/>
          <a:ext cx="991503" cy="192993"/>
        </a:xfrm>
        <a:prstGeom prst="rightArrow">
          <a:avLst>
            <a:gd name="adj1" fmla="val 60000"/>
            <a:gd name="adj2" fmla="val 50000"/>
          </a:avLst>
        </a:prstGeom>
        <a:solidFill>
          <a:srgbClr val="DAEDEF">
            <a:lumMod val="75000"/>
          </a:srgbClr>
        </a:solidFill>
        <a:ln w="12700">
          <a:solidFill>
            <a:srgbClr val="333399">
              <a:lumMod val="75000"/>
            </a:srgb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rgbClr val="FFFFFF"/>
            </a:solidFill>
            <a:latin typeface="Arial" panose="020B0604020202020204"/>
            <a:ea typeface="宋体" panose="02010600030101010101" pitchFamily="2" charset="-122"/>
            <a:cs typeface="+mn-cs"/>
          </a:endParaRPr>
        </a:p>
      </dsp:txBody>
      <dsp:txXfrm>
        <a:off x="8522492" y="2117018"/>
        <a:ext cx="933605" cy="115795"/>
      </dsp:txXfrm>
    </dsp:sp>
    <dsp:sp modelId="{9FE7B662-FE38-4BF6-9AEF-708247637CC8}">
      <dsp:nvSpPr>
        <dsp:cNvPr id="0" name=""/>
        <dsp:cNvSpPr/>
      </dsp:nvSpPr>
      <dsp:spPr>
        <a:xfrm>
          <a:off x="9679246" y="1960171"/>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水上过驳</a:t>
          </a:r>
        </a:p>
      </dsp:txBody>
      <dsp:txXfrm>
        <a:off x="9691807" y="1972732"/>
        <a:ext cx="1012216" cy="403751"/>
      </dsp:txXfrm>
    </dsp:sp>
    <dsp:sp modelId="{A39576C1-8F3B-4CA1-91A7-38E3BDE60DED}">
      <dsp:nvSpPr>
        <dsp:cNvPr id="0" name=""/>
        <dsp:cNvSpPr/>
      </dsp:nvSpPr>
      <dsp:spPr>
        <a:xfrm rot="16191211">
          <a:off x="10086980" y="1716992"/>
          <a:ext cx="220024"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p>
      </dsp:txBody>
      <dsp:txXfrm rot="5400000">
        <a:off x="10139168" y="1761375"/>
        <a:ext cx="115795" cy="162126"/>
      </dsp:txXfrm>
    </dsp:sp>
    <dsp:sp modelId="{768F3615-CE9F-4C0D-9673-994798A88993}">
      <dsp:nvSpPr>
        <dsp:cNvPr id="0" name=""/>
        <dsp:cNvSpPr/>
      </dsp:nvSpPr>
      <dsp:spPr>
        <a:xfrm>
          <a:off x="9677400" y="1237933"/>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远洋运输</a:t>
          </a:r>
        </a:p>
      </dsp:txBody>
      <dsp:txXfrm>
        <a:off x="9689961" y="1250494"/>
        <a:ext cx="1012216" cy="403751"/>
      </dsp:txXfrm>
    </dsp:sp>
    <dsp:sp modelId="{606A57A7-F2E3-4993-BA25-6B3A64AE6A7E}">
      <dsp:nvSpPr>
        <dsp:cNvPr id="0" name=""/>
        <dsp:cNvSpPr/>
      </dsp:nvSpPr>
      <dsp:spPr>
        <a:xfrm rot="16179016">
          <a:off x="10083851" y="994755"/>
          <a:ext cx="220026" cy="192993"/>
        </a:xfrm>
        <a:prstGeom prst="rightArrow">
          <a:avLst>
            <a:gd name="adj1" fmla="val 60000"/>
            <a:gd name="adj2" fmla="val 50000"/>
          </a:avLst>
        </a:prstGeom>
        <a:solidFill>
          <a:schemeClr val="accent5">
            <a:lumMod val="75000"/>
          </a:schemeClr>
        </a:solidFill>
        <a:ln w="1270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p>
      </dsp:txBody>
      <dsp:txXfrm rot="5400000">
        <a:off x="10136143" y="1039136"/>
        <a:ext cx="115795" cy="162128"/>
      </dsp:txXfrm>
    </dsp:sp>
    <dsp:sp modelId="{77E501B0-3A22-4F99-8CC7-748597BD15C1}">
      <dsp:nvSpPr>
        <dsp:cNvPr id="0" name=""/>
        <dsp:cNvSpPr/>
      </dsp:nvSpPr>
      <dsp:spPr>
        <a:xfrm>
          <a:off x="9672991" y="515696"/>
          <a:ext cx="1037338" cy="4288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目的港</a:t>
          </a:r>
        </a:p>
      </dsp:txBody>
      <dsp:txXfrm>
        <a:off x="9685552" y="528257"/>
        <a:ext cx="1012216" cy="40375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0.52414</cdr:x>
      <cdr:y>0.10297</cdr:y>
    </cdr:from>
    <cdr:to>
      <cdr:x>0.63566</cdr:x>
      <cdr:y>0.14416</cdr:y>
    </cdr:to>
    <cdr:sp macro="" textlink="">
      <cdr:nvSpPr>
        <cdr:cNvPr id="2" name="线形标注 2(无边框) 1"/>
        <cdr:cNvSpPr/>
      </cdr:nvSpPr>
      <cdr:spPr>
        <a:xfrm xmlns:a="http://schemas.openxmlformats.org/drawingml/2006/main">
          <a:off x="3581400" y="381000"/>
          <a:ext cx="762000" cy="152400"/>
        </a:xfrm>
        <a:prstGeom xmlns:a="http://schemas.openxmlformats.org/drawingml/2006/main" prst="callout2">
          <a:avLst>
            <a:gd name="adj1" fmla="val 27640"/>
            <a:gd name="adj2" fmla="val 8556"/>
            <a:gd name="adj3" fmla="val 27640"/>
            <a:gd name="adj4" fmla="val -15697"/>
            <a:gd name="adj5" fmla="val 174722"/>
            <a:gd name="adj6" fmla="val -30101"/>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ltLang="en-US" kern="1200"/>
        </a:p>
      </cdr:txBody>
    </cdr:sp>
  </cdr:relSizeAnchor>
  <cdr:relSizeAnchor xmlns:cdr="http://schemas.openxmlformats.org/drawingml/2006/chartDrawing">
    <cdr:from>
      <cdr:x>0.71372</cdr:x>
      <cdr:y>0.37071</cdr:y>
    </cdr:from>
    <cdr:to>
      <cdr:x>0.82524</cdr:x>
      <cdr:y>0.4119</cdr:y>
    </cdr:to>
    <cdr:sp macro="" textlink="">
      <cdr:nvSpPr>
        <cdr:cNvPr id="3" name="线形标注 2(无边框) 2"/>
        <cdr:cNvSpPr/>
      </cdr:nvSpPr>
      <cdr:spPr>
        <a:xfrm xmlns:a="http://schemas.openxmlformats.org/drawingml/2006/main">
          <a:off x="4876800" y="1371600"/>
          <a:ext cx="762000" cy="152400"/>
        </a:xfrm>
        <a:prstGeom xmlns:a="http://schemas.openxmlformats.org/drawingml/2006/main" prst="callout2">
          <a:avLst>
            <a:gd name="adj1" fmla="val 36529"/>
            <a:gd name="adj2" fmla="val 6778"/>
            <a:gd name="adj3" fmla="val 36528"/>
            <a:gd name="adj4" fmla="val -14808"/>
            <a:gd name="adj5" fmla="val -229722"/>
            <a:gd name="adj6" fmla="val -78101"/>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0.66912</cdr:x>
      <cdr:y>0.72082</cdr:y>
    </cdr:from>
    <cdr:to>
      <cdr:x>0.78063</cdr:x>
      <cdr:y>0.76201</cdr:y>
    </cdr:to>
    <cdr:sp macro="" textlink="">
      <cdr:nvSpPr>
        <cdr:cNvPr id="4" name="线形标注 2(无边框) 3"/>
        <cdr:cNvSpPr/>
      </cdr:nvSpPr>
      <cdr:spPr>
        <a:xfrm xmlns:a="http://schemas.openxmlformats.org/drawingml/2006/main">
          <a:off x="4572000" y="2667000"/>
          <a:ext cx="762000" cy="152400"/>
        </a:xfrm>
        <a:prstGeom xmlns:a="http://schemas.openxmlformats.org/drawingml/2006/main" prst="callout2">
          <a:avLst>
            <a:gd name="adj1" fmla="val 32084"/>
            <a:gd name="adj2" fmla="val 2335"/>
            <a:gd name="adj3" fmla="val 32083"/>
            <a:gd name="adj4" fmla="val -15697"/>
            <a:gd name="adj5" fmla="val -34167"/>
            <a:gd name="adj6" fmla="val -30101"/>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0.28995</cdr:x>
      <cdr:y>0.06178</cdr:y>
    </cdr:from>
    <cdr:to>
      <cdr:x>0.37917</cdr:x>
      <cdr:y>0.10297</cdr:y>
    </cdr:to>
    <cdr:sp macro="" textlink="">
      <cdr:nvSpPr>
        <cdr:cNvPr id="5" name="线形标注 2(无边框) 4"/>
        <cdr:cNvSpPr/>
      </cdr:nvSpPr>
      <cdr:spPr>
        <a:xfrm xmlns:a="http://schemas.openxmlformats.org/drawingml/2006/main">
          <a:off x="1981200" y="228600"/>
          <a:ext cx="609600" cy="152400"/>
        </a:xfrm>
        <a:prstGeom xmlns:a="http://schemas.openxmlformats.org/drawingml/2006/main" prst="callout2">
          <a:avLst>
            <a:gd name="adj1" fmla="val 76529"/>
            <a:gd name="adj2" fmla="val 96334"/>
            <a:gd name="adj3" fmla="val 76528"/>
            <a:gd name="adj4" fmla="val 115414"/>
            <a:gd name="adj5" fmla="val 303610"/>
            <a:gd name="adj6" fmla="val 191010"/>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0.24534</cdr:x>
      <cdr:y>0.12357</cdr:y>
    </cdr:from>
    <cdr:to>
      <cdr:x>0.33456</cdr:x>
      <cdr:y>0.16476</cdr:y>
    </cdr:to>
    <cdr:sp macro="" textlink="">
      <cdr:nvSpPr>
        <cdr:cNvPr id="6" name="线形标注 2(无边框) 5"/>
        <cdr:cNvSpPr/>
      </cdr:nvSpPr>
      <cdr:spPr>
        <a:xfrm xmlns:a="http://schemas.openxmlformats.org/drawingml/2006/main">
          <a:off x="1676400" y="457200"/>
          <a:ext cx="609600" cy="152400"/>
        </a:xfrm>
        <a:prstGeom xmlns:a="http://schemas.openxmlformats.org/drawingml/2006/main" prst="callout2">
          <a:avLst>
            <a:gd name="adj1" fmla="val 63196"/>
            <a:gd name="adj2" fmla="val 93001"/>
            <a:gd name="adj3" fmla="val 63195"/>
            <a:gd name="adj4" fmla="val 115414"/>
            <a:gd name="adj5" fmla="val 188054"/>
            <a:gd name="adj6" fmla="val 208788"/>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0.21189</cdr:x>
      <cdr:y>0.20595</cdr:y>
    </cdr:from>
    <cdr:to>
      <cdr:x>0.3011</cdr:x>
      <cdr:y>0.24714</cdr:y>
    </cdr:to>
    <cdr:sp macro="" textlink="">
      <cdr:nvSpPr>
        <cdr:cNvPr id="7" name="线形标注 2(无边框) 6"/>
        <cdr:cNvSpPr/>
      </cdr:nvSpPr>
      <cdr:spPr>
        <a:xfrm xmlns:a="http://schemas.openxmlformats.org/drawingml/2006/main">
          <a:off x="1447800" y="762000"/>
          <a:ext cx="609600" cy="152400"/>
        </a:xfrm>
        <a:prstGeom xmlns:a="http://schemas.openxmlformats.org/drawingml/2006/main" prst="callout2">
          <a:avLst>
            <a:gd name="adj1" fmla="val 63196"/>
            <a:gd name="adj2" fmla="val 93001"/>
            <a:gd name="adj3" fmla="val 63195"/>
            <a:gd name="adj4" fmla="val 109858"/>
            <a:gd name="adj5" fmla="val 112498"/>
            <a:gd name="adj6" fmla="val 197677"/>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0.21189</cdr:x>
      <cdr:y>0.30892</cdr:y>
    </cdr:from>
    <cdr:to>
      <cdr:x>0.3011</cdr:x>
      <cdr:y>0.35011</cdr:y>
    </cdr:to>
    <cdr:sp macro="" textlink="">
      <cdr:nvSpPr>
        <cdr:cNvPr id="8" name="线形标注 2(无边框) 7"/>
        <cdr:cNvSpPr/>
      </cdr:nvSpPr>
      <cdr:spPr>
        <a:xfrm xmlns:a="http://schemas.openxmlformats.org/drawingml/2006/main">
          <a:off x="1447800" y="1143000"/>
          <a:ext cx="609600" cy="152400"/>
        </a:xfrm>
        <a:prstGeom xmlns:a="http://schemas.openxmlformats.org/drawingml/2006/main" prst="callout2">
          <a:avLst>
            <a:gd name="adj1" fmla="val 45418"/>
            <a:gd name="adj2" fmla="val 90779"/>
            <a:gd name="adj3" fmla="val 45417"/>
            <a:gd name="adj4" fmla="val 115414"/>
            <a:gd name="adj5" fmla="val 94720"/>
            <a:gd name="adj6" fmla="val 147677"/>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0.17843</cdr:x>
      <cdr:y>0.44314</cdr:y>
    </cdr:from>
    <cdr:to>
      <cdr:x>0.26765</cdr:x>
      <cdr:y>0.48433</cdr:y>
    </cdr:to>
    <cdr:sp macro="" textlink="">
      <cdr:nvSpPr>
        <cdr:cNvPr id="9" name="线形标注 2(无边框) 8"/>
        <cdr:cNvSpPr/>
      </cdr:nvSpPr>
      <cdr:spPr>
        <a:xfrm xmlns:a="http://schemas.openxmlformats.org/drawingml/2006/main">
          <a:off x="1219200" y="1639571"/>
          <a:ext cx="609600" cy="152400"/>
        </a:xfrm>
        <a:prstGeom xmlns:a="http://schemas.openxmlformats.org/drawingml/2006/main" prst="callout2">
          <a:avLst>
            <a:gd name="adj1" fmla="val 63196"/>
            <a:gd name="adj2" fmla="val 93001"/>
            <a:gd name="adj3" fmla="val 67640"/>
            <a:gd name="adj4" fmla="val 115414"/>
            <a:gd name="adj5" fmla="val 85831"/>
            <a:gd name="adj6" fmla="val 159899"/>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0.20073</cdr:x>
      <cdr:y>0.70023</cdr:y>
    </cdr:from>
    <cdr:to>
      <cdr:x>0.28995</cdr:x>
      <cdr:y>0.74142</cdr:y>
    </cdr:to>
    <cdr:sp macro="" textlink="">
      <cdr:nvSpPr>
        <cdr:cNvPr id="10" name="线形标注 2(无边框) 9"/>
        <cdr:cNvSpPr/>
      </cdr:nvSpPr>
      <cdr:spPr>
        <a:xfrm xmlns:a="http://schemas.openxmlformats.org/drawingml/2006/main">
          <a:off x="1371600" y="2590800"/>
          <a:ext cx="609600" cy="152400"/>
        </a:xfrm>
        <a:prstGeom xmlns:a="http://schemas.openxmlformats.org/drawingml/2006/main" prst="callout2">
          <a:avLst>
            <a:gd name="adj1" fmla="val 63196"/>
            <a:gd name="adj2" fmla="val 93001"/>
            <a:gd name="adj3" fmla="val 63195"/>
            <a:gd name="adj4" fmla="val 115414"/>
            <a:gd name="adj5" fmla="val -65280"/>
            <a:gd name="adj6" fmla="val 167677"/>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dr:relSizeAnchor xmlns:cdr="http://schemas.openxmlformats.org/drawingml/2006/chartDrawing">
    <cdr:from>
      <cdr:x>0.32341</cdr:x>
      <cdr:y>0.8238</cdr:y>
    </cdr:from>
    <cdr:to>
      <cdr:x>0.41262</cdr:x>
      <cdr:y>0.86499</cdr:y>
    </cdr:to>
    <cdr:sp macro="" textlink="">
      <cdr:nvSpPr>
        <cdr:cNvPr id="11" name="线形标注 2(无边框) 10"/>
        <cdr:cNvSpPr/>
      </cdr:nvSpPr>
      <cdr:spPr>
        <a:xfrm xmlns:a="http://schemas.openxmlformats.org/drawingml/2006/main">
          <a:off x="2209800" y="3048000"/>
          <a:ext cx="609600" cy="152400"/>
        </a:xfrm>
        <a:prstGeom xmlns:a="http://schemas.openxmlformats.org/drawingml/2006/main" prst="callout2">
          <a:avLst>
            <a:gd name="adj1" fmla="val 80974"/>
            <a:gd name="adj2" fmla="val 96334"/>
            <a:gd name="adj3" fmla="val 80972"/>
            <a:gd name="adj4" fmla="val 120969"/>
            <a:gd name="adj5" fmla="val -7502"/>
            <a:gd name="adj6" fmla="val 152121"/>
          </a:avLst>
        </a:prstGeom>
        <a:noFill xmlns:a="http://schemas.openxmlformats.org/drawingml/2006/main"/>
        <a:ln xmlns:a="http://schemas.openxmlformats.org/drawingml/2006/main" w="9525">
          <a:solidFill>
            <a:schemeClr val="bg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ltLang="en-US"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19302" cy="493237"/>
          </a:xfrm>
          <a:prstGeom prst="rect">
            <a:avLst/>
          </a:prstGeom>
          <a:noFill/>
          <a:ln w="9525">
            <a:noFill/>
            <a:miter lim="800000"/>
          </a:ln>
          <a:effectLst/>
        </p:spPr>
        <p:txBody>
          <a:bodyPr vert="horz" wrap="square" lIns="87571" tIns="43786" rIns="87571" bIns="43786" numCol="1" anchor="t"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a:p>
        </p:txBody>
      </p:sp>
      <p:sp>
        <p:nvSpPr>
          <p:cNvPr id="59395" name="Rectangle 3"/>
          <p:cNvSpPr>
            <a:spLocks noGrp="1" noChangeArrowheads="1"/>
          </p:cNvSpPr>
          <p:nvPr>
            <p:ph type="dt" sz="quarter" idx="1"/>
          </p:nvPr>
        </p:nvSpPr>
        <p:spPr bwMode="auto">
          <a:xfrm>
            <a:off x="3814890" y="0"/>
            <a:ext cx="2919302" cy="493237"/>
          </a:xfrm>
          <a:prstGeom prst="rect">
            <a:avLst/>
          </a:prstGeom>
          <a:noFill/>
          <a:ln w="9525">
            <a:noFill/>
            <a:miter lim="800000"/>
          </a:ln>
          <a:effectLst/>
        </p:spPr>
        <p:txBody>
          <a:bodyPr vert="horz" wrap="square" lIns="87571" tIns="43786" rIns="87571" bIns="43786"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a:p>
        </p:txBody>
      </p:sp>
      <p:sp>
        <p:nvSpPr>
          <p:cNvPr id="59396" name="Rectangle 4"/>
          <p:cNvSpPr>
            <a:spLocks noGrp="1" noChangeArrowheads="1"/>
          </p:cNvSpPr>
          <p:nvPr>
            <p:ph type="ftr" sz="quarter" idx="2"/>
          </p:nvPr>
        </p:nvSpPr>
        <p:spPr bwMode="auto">
          <a:xfrm>
            <a:off x="0" y="9371501"/>
            <a:ext cx="2919302" cy="493236"/>
          </a:xfrm>
          <a:prstGeom prst="rect">
            <a:avLst/>
          </a:prstGeom>
          <a:noFill/>
          <a:ln w="9525">
            <a:noFill/>
            <a:miter lim="800000"/>
          </a:ln>
          <a:effectLst/>
        </p:spPr>
        <p:txBody>
          <a:bodyPr vert="horz" wrap="square" lIns="87571" tIns="43786" rIns="87571" bIns="43786" numCol="1" anchor="b"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a:p>
        </p:txBody>
      </p:sp>
      <p:sp>
        <p:nvSpPr>
          <p:cNvPr id="59397" name="Rectangle 5"/>
          <p:cNvSpPr>
            <a:spLocks noGrp="1" noChangeArrowheads="1"/>
          </p:cNvSpPr>
          <p:nvPr>
            <p:ph type="sldNum" sz="quarter" idx="3"/>
          </p:nvPr>
        </p:nvSpPr>
        <p:spPr bwMode="auto">
          <a:xfrm>
            <a:off x="3814890" y="9371501"/>
            <a:ext cx="2919302" cy="493236"/>
          </a:xfrm>
          <a:prstGeom prst="rect">
            <a:avLst/>
          </a:prstGeom>
          <a:noFill/>
          <a:ln w="9525">
            <a:noFill/>
            <a:miter lim="800000"/>
          </a:ln>
          <a:effectLst/>
        </p:spPr>
        <p:txBody>
          <a:bodyPr vert="horz" wrap="square" lIns="87571" tIns="43786" rIns="87571" bIns="43786" numCol="1" anchor="b" anchorCtr="0" compatLnSpc="1"/>
          <a:lstStyle>
            <a:lvl1pPr algn="r">
              <a:defRPr sz="1200">
                <a:latin typeface="Arial" panose="020B0604020202020204" pitchFamily="34" charset="0"/>
                <a:ea typeface="宋体" panose="02010600030101010101" pitchFamily="2" charset="-122"/>
              </a:defRPr>
            </a:lvl1pPr>
          </a:lstStyle>
          <a:p>
            <a:pPr>
              <a:defRPr/>
            </a:pPr>
            <a:fld id="{32F8A8C5-90D7-421E-B60F-4E656F871A93}"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19302" cy="493237"/>
          </a:xfrm>
          <a:prstGeom prst="rect">
            <a:avLst/>
          </a:prstGeom>
          <a:noFill/>
          <a:ln w="9525">
            <a:noFill/>
            <a:miter lim="800000"/>
          </a:ln>
          <a:effectLst/>
        </p:spPr>
        <p:txBody>
          <a:bodyPr vert="horz" wrap="square" lIns="92563" tIns="46283" rIns="92563" bIns="46283" numCol="1" anchor="t" anchorCtr="0" compatLnSpc="1"/>
          <a:lstStyle>
            <a:lvl1pPr algn="l" defTabSz="925195">
              <a:defRPr sz="1300">
                <a:latin typeface="Arial" panose="020B0604020202020204" pitchFamily="34" charset="0"/>
                <a:ea typeface="宋体" panose="02010600030101010101" pitchFamily="2" charset="-122"/>
              </a:defRPr>
            </a:lvl1pPr>
          </a:lstStyle>
          <a:p>
            <a:pPr>
              <a:defRPr/>
            </a:pPr>
            <a:endParaRPr lang="en-US" altLang="zh-CN"/>
          </a:p>
        </p:txBody>
      </p:sp>
      <p:sp>
        <p:nvSpPr>
          <p:cNvPr id="4099" name="Rectangle 3"/>
          <p:cNvSpPr>
            <a:spLocks noGrp="1" noChangeArrowheads="1"/>
          </p:cNvSpPr>
          <p:nvPr>
            <p:ph type="dt" idx="1"/>
          </p:nvPr>
        </p:nvSpPr>
        <p:spPr bwMode="auto">
          <a:xfrm>
            <a:off x="3814890" y="0"/>
            <a:ext cx="2919302" cy="493237"/>
          </a:xfrm>
          <a:prstGeom prst="rect">
            <a:avLst/>
          </a:prstGeom>
          <a:noFill/>
          <a:ln w="9525">
            <a:noFill/>
            <a:miter lim="800000"/>
          </a:ln>
          <a:effectLst/>
        </p:spPr>
        <p:txBody>
          <a:bodyPr vert="horz" wrap="square" lIns="92563" tIns="46283" rIns="92563" bIns="46283" numCol="1" anchor="t" anchorCtr="0" compatLnSpc="1"/>
          <a:lstStyle>
            <a:lvl1pPr algn="r" defTabSz="925195">
              <a:defRPr sz="1300">
                <a:latin typeface="Arial" panose="020B0604020202020204" pitchFamily="34" charset="0"/>
                <a:ea typeface="宋体" panose="02010600030101010101" pitchFamily="2" charset="-122"/>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80963" y="741363"/>
            <a:ext cx="6573837" cy="3698875"/>
          </a:xfrm>
          <a:prstGeom prst="rect">
            <a:avLst/>
          </a:prstGeom>
          <a:noFill/>
          <a:ln w="9525">
            <a:solidFill>
              <a:srgbClr val="000000"/>
            </a:solidFill>
            <a:miter lim="800000"/>
          </a:ln>
        </p:spPr>
      </p:sp>
      <p:sp>
        <p:nvSpPr>
          <p:cNvPr id="4101" name="Rectangle 5"/>
          <p:cNvSpPr>
            <a:spLocks noGrp="1" noChangeArrowheads="1"/>
          </p:cNvSpPr>
          <p:nvPr>
            <p:ph type="body" sz="quarter" idx="3"/>
          </p:nvPr>
        </p:nvSpPr>
        <p:spPr bwMode="auto">
          <a:xfrm>
            <a:off x="674048" y="4688114"/>
            <a:ext cx="5387667" cy="4437556"/>
          </a:xfrm>
          <a:prstGeom prst="rect">
            <a:avLst/>
          </a:prstGeom>
          <a:noFill/>
          <a:ln w="9525">
            <a:noFill/>
            <a:miter lim="800000"/>
          </a:ln>
          <a:effectLst/>
        </p:spPr>
        <p:txBody>
          <a:bodyPr vert="horz" wrap="square" lIns="92563" tIns="46283" rIns="92563" bIns="46283" numCol="1" anchor="t" anchorCtr="0" compatLnSpc="1"/>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9371501"/>
            <a:ext cx="2919302" cy="493236"/>
          </a:xfrm>
          <a:prstGeom prst="rect">
            <a:avLst/>
          </a:prstGeom>
          <a:noFill/>
          <a:ln w="9525">
            <a:noFill/>
            <a:miter lim="800000"/>
          </a:ln>
          <a:effectLst/>
        </p:spPr>
        <p:txBody>
          <a:bodyPr vert="horz" wrap="square" lIns="92563" tIns="46283" rIns="92563" bIns="46283" numCol="1" anchor="b" anchorCtr="0" compatLnSpc="1"/>
          <a:lstStyle>
            <a:lvl1pPr algn="l" defTabSz="925195">
              <a:defRPr sz="1300">
                <a:latin typeface="Arial" panose="020B0604020202020204" pitchFamily="34" charset="0"/>
                <a:ea typeface="宋体" panose="02010600030101010101" pitchFamily="2" charset="-122"/>
              </a:defRPr>
            </a:lvl1pPr>
          </a:lstStyle>
          <a:p>
            <a:pPr>
              <a:defRPr/>
            </a:pPr>
            <a:endParaRPr lang="en-US" altLang="zh-CN"/>
          </a:p>
        </p:txBody>
      </p:sp>
      <p:sp>
        <p:nvSpPr>
          <p:cNvPr id="4103" name="Rectangle 7"/>
          <p:cNvSpPr>
            <a:spLocks noGrp="1" noChangeArrowheads="1"/>
          </p:cNvSpPr>
          <p:nvPr>
            <p:ph type="sldNum" sz="quarter" idx="5"/>
          </p:nvPr>
        </p:nvSpPr>
        <p:spPr bwMode="auto">
          <a:xfrm>
            <a:off x="3814890" y="9371501"/>
            <a:ext cx="2919302" cy="493236"/>
          </a:xfrm>
          <a:prstGeom prst="rect">
            <a:avLst/>
          </a:prstGeom>
          <a:noFill/>
          <a:ln w="9525">
            <a:noFill/>
            <a:miter lim="800000"/>
          </a:ln>
          <a:effectLst/>
        </p:spPr>
        <p:txBody>
          <a:bodyPr vert="horz" wrap="square" lIns="92563" tIns="46283" rIns="92563" bIns="46283" numCol="1" anchor="b" anchorCtr="0" compatLnSpc="1"/>
          <a:lstStyle>
            <a:lvl1pPr algn="r" defTabSz="925195">
              <a:defRPr sz="1300">
                <a:latin typeface="Arial" panose="020B0604020202020204" pitchFamily="34" charset="0"/>
                <a:ea typeface="宋体" panose="02010600030101010101" pitchFamily="2" charset="-122"/>
              </a:defRPr>
            </a:lvl1pPr>
          </a:lstStyle>
          <a:p>
            <a:pPr>
              <a:defRPr/>
            </a:pPr>
            <a:fld id="{0D8F8B82-CB7B-4203-9393-211B87D93852}"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4</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17</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21</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22</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23</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D8F8B82-CB7B-4203-9393-211B87D93852}" type="slidenum">
              <a:rPr lang="en-US" altLang="zh-CN" smtClean="0"/>
              <a:t>24</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a:t>HSSE</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CA94CF46-21AC-475E-BFBD-BEE25443C1D2}" type="slidenum">
              <a:rPr kumimoji="0" lang="en-US" altLang="id-ID"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33</a:t>
            </a:fld>
            <a:endParaRPr kumimoji="0" lang="en-US" altLang="id-ID"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CN" altLang="en-US"/>
              <a:t>单击此处编辑母版标题样式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en-US"/>
          </a:p>
        </p:txBody>
      </p:sp>
      <p:sp>
        <p:nvSpPr>
          <p:cNvPr id="4"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endParaRPr lang="zh-CN" altLang="en-US"/>
          </a:p>
        </p:txBody>
      </p:sp>
      <p:sp>
        <p:nvSpPr>
          <p:cNvPr id="5"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p:cNvSpPr>
            <a:spLocks noGrp="1"/>
          </p:cNvSpPr>
          <p:nvPr>
            <p:ph type="dt" sz="half" idx="10"/>
          </p:nvPr>
        </p:nvSpPr>
        <p:spPr/>
        <p:txBody>
          <a:bodyPr/>
          <a:lstStyle>
            <a:lvl1pPr>
              <a:defRPr/>
            </a:lvl1pPr>
          </a:lstStyle>
          <a:p>
            <a:pPr>
              <a:defRPr/>
            </a:pPr>
            <a:fld id="{7CEF6FDD-4555-4EAD-AD9B-70D4555D5DAB}" type="datetimeFigureOut">
              <a:rPr lang="en-US"/>
              <a:t>5/28/2026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D910127-970C-4837-AB28-A785EC18155A}" type="slidenum">
              <a:rPr lang="en-US" altLang="id-ID"/>
              <a:t>‹#›</a:t>
            </a:fld>
            <a:endParaRPr lang="en-US" altLang="id-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F142EE-CAD0-4F2D-BF17-6260A6E0E9E9}" type="datetime1">
              <a:rPr lang="en-US" altLang="zh-CN" smtClean="0"/>
              <a:t>5/28/2026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CF88D56-AA23-4248-9222-F7D1738A9C6E}" type="slidenum">
              <a:rPr lang="en-US" altLang="id-ID"/>
              <a:t>‹#›</a:t>
            </a:fld>
            <a:endParaRPr lang="en-US" alt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5" name="Rectangle 5"/>
          <p:cNvSpPr>
            <a:spLocks noGrp="1" noChangeArrowheads="1"/>
          </p:cNvSpPr>
          <p:nvPr>
            <p:ph type="ftr" sz="quarter" idx="11"/>
          </p:nvPr>
        </p:nvSpPr>
        <p:spPr/>
        <p:txBody>
          <a:bodyPr/>
          <a:lstStyle>
            <a:lvl1pPr>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8" name="Rectangle 5"/>
          <p:cNvSpPr>
            <a:spLocks noGrp="1" noChangeArrowheads="1"/>
          </p:cNvSpPr>
          <p:nvPr>
            <p:ph type="ftr" sz="quarter" idx="11"/>
          </p:nvPr>
        </p:nvSpPr>
        <p:spPr/>
        <p:txBody>
          <a:bodyPr/>
          <a:lstStyle>
            <a:lvl1pPr>
              <a:defRPr/>
            </a:lvl1pPr>
          </a:lstStyle>
          <a:p>
            <a:endParaRPr lang="zh-CN" altLang="en-US"/>
          </a:p>
        </p:txBody>
      </p:sp>
      <p:sp>
        <p:nvSpPr>
          <p:cNvPr id="9"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4" name="Rectangle 5"/>
          <p:cNvSpPr>
            <a:spLocks noGrp="1" noChangeArrowheads="1"/>
          </p:cNvSpPr>
          <p:nvPr>
            <p:ph type="ftr" sz="quarter" idx="11"/>
          </p:nvPr>
        </p:nvSpPr>
        <p:spPr/>
        <p:txBody>
          <a:bodyPr/>
          <a:lstStyle>
            <a:lvl1pPr>
              <a:defRPr/>
            </a:lvl1pPr>
          </a:lstStyle>
          <a:p>
            <a:endParaRPr lang="zh-CN" altLang="en-US"/>
          </a:p>
        </p:txBody>
      </p:sp>
      <p:sp>
        <p:nvSpPr>
          <p:cNvPr id="5"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3" name="Rectangle 5"/>
          <p:cNvSpPr>
            <a:spLocks noGrp="1" noChangeArrowheads="1"/>
          </p:cNvSpPr>
          <p:nvPr>
            <p:ph type="ftr" sz="quarter" idx="11"/>
          </p:nvPr>
        </p:nvSpPr>
        <p:spPr/>
        <p:txBody>
          <a:bodyPr/>
          <a:lstStyle>
            <a:lvl1pPr>
              <a:defRPr/>
            </a:lvl1pPr>
          </a:lstStyle>
          <a:p>
            <a:endParaRPr lang="zh-CN" altLang="en-US"/>
          </a:p>
        </p:txBody>
      </p:sp>
      <p:sp>
        <p:nvSpPr>
          <p:cNvPr id="4"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fld id="{5B944666-188D-4B81-8692-59755EE61067}" type="datetimeFigureOut">
              <a:rPr lang="zh-CN" altLang="en-US" smtClean="0"/>
              <a:t>2026/5/28</a:t>
            </a:fld>
            <a:endParaRPr lang="zh-CN" altLang="en-US"/>
          </a:p>
        </p:txBody>
      </p:sp>
      <p:sp>
        <p:nvSpPr>
          <p:cNvPr id="6" name="Rectangle 5"/>
          <p:cNvSpPr>
            <a:spLocks noGrp="1" noChangeArrowheads="1"/>
          </p:cNvSpPr>
          <p:nvPr>
            <p:ph type="ftr" sz="quarter" idx="11"/>
          </p:nvPr>
        </p:nvSpPr>
        <p:spPr/>
        <p:txBody>
          <a:bodyPr/>
          <a:lstStyle>
            <a:lvl1pPr>
              <a:defRPr/>
            </a:lvl1pPr>
          </a:lstStyle>
          <a:p>
            <a:endParaRPr lang="zh-CN" altLang="en-US"/>
          </a:p>
        </p:txBody>
      </p:sp>
      <p:sp>
        <p:nvSpPr>
          <p:cNvPr id="7" name="Rectangle 6"/>
          <p:cNvSpPr>
            <a:spLocks noGrp="1" noChangeArrowheads="1"/>
          </p:cNvSpPr>
          <p:nvPr>
            <p:ph type="sldNum" sz="quarter" idx="12"/>
          </p:nvPr>
        </p:nvSpPr>
        <p:spPr/>
        <p:txBody>
          <a:bodyPr/>
          <a:lstStyle>
            <a:lvl1pPr>
              <a:defRPr/>
            </a:lvl1pPr>
          </a:lstStyle>
          <a:p>
            <a:fld id="{DF859CC5-E275-4D00-BB28-2860BEB462C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ltLang="zh-CN"/>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l">
              <a:defRPr sz="1400">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56AF1DA3-FA95-4CB2-9C97-BACA023E372E}" type="slidenum">
              <a:rPr lang="en-US" altLang="zh-CN" smtClean="0"/>
              <a:t>‹#›</a:t>
            </a:fld>
            <a:endParaRPr lang="en-US" altLang="zh-CN"/>
          </a:p>
        </p:txBody>
      </p:sp>
      <p:pic>
        <p:nvPicPr>
          <p:cNvPr id="1031" name="Picture 3" descr="bottombar_inside"/>
          <p:cNvPicPr>
            <a:picLocks noChangeArrowheads="1"/>
          </p:cNvPicPr>
          <p:nvPr/>
        </p:nvPicPr>
        <p:blipFill>
          <a:blip r:embed="rId16"/>
          <a:srcRect/>
          <a:stretch>
            <a:fillRect/>
          </a:stretch>
        </p:blipFill>
        <p:spPr bwMode="auto">
          <a:xfrm>
            <a:off x="0" y="6688139"/>
            <a:ext cx="12192000" cy="204787"/>
          </a:xfrm>
          <a:prstGeom prst="rect">
            <a:avLst/>
          </a:prstGeom>
          <a:noFill/>
          <a:ln w="9525">
            <a:noFill/>
            <a:miter lim="800000"/>
            <a:headEnd/>
            <a:tailEnd/>
          </a:ln>
        </p:spPr>
      </p:pic>
      <p:pic>
        <p:nvPicPr>
          <p:cNvPr id="2" name="Picture 7" descr="logo"/>
          <p:cNvPicPr>
            <a:picLocks noChangeAspect="1" noChangeArrowheads="1"/>
          </p:cNvPicPr>
          <p:nvPr userDrawn="1"/>
        </p:nvPicPr>
        <p:blipFill>
          <a:blip r:embed="rId17"/>
          <a:srcRect/>
          <a:stretch>
            <a:fillRect/>
          </a:stretch>
        </p:blipFill>
        <p:spPr bwMode="auto">
          <a:xfrm>
            <a:off x="10160000" y="297050"/>
            <a:ext cx="1676400" cy="34270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cs typeface="+mj-cs"/>
        </a:defRPr>
      </a:lvl1pPr>
      <a:lvl2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2pPr>
      <a:lvl3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3pPr>
      <a:lvl4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4pPr>
      <a:lvl5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宋体" panose="02010600030101010101" pitchFamily="2" charset="-122"/>
          <a:cs typeface="+mn-cs"/>
        </a:defRPr>
      </a:lvl1pPr>
      <a:lvl2pPr marL="742950" indent="-285750" algn="l" rtl="0" eaLnBrk="1" fontAlgn="base" hangingPunct="1">
        <a:spcBef>
          <a:spcPct val="20000"/>
        </a:spcBef>
        <a:spcAft>
          <a:spcPct val="0"/>
        </a:spcAft>
        <a:buChar char="–"/>
        <a:defRPr sz="2800">
          <a:solidFill>
            <a:schemeClr val="tx1"/>
          </a:solidFill>
          <a:latin typeface="+mn-lt"/>
          <a:ea typeface="宋体" panose="02010600030101010101" pitchFamily="2"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6.png"/><Relationship Id="rId5" Type="http://schemas.openxmlformats.org/officeDocument/2006/relationships/diagramColors" Target="../diagrams/colors2.xml"/><Relationship Id="rId10" Type="http://schemas.openxmlformats.org/officeDocument/2006/relationships/image" Target="../media/image5.jpeg"/><Relationship Id="rId4" Type="http://schemas.openxmlformats.org/officeDocument/2006/relationships/diagramQuickStyle" Target="../diagrams/quickStyle2.xml"/><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0"/>
            <a:ext cx="10972800" cy="2186782"/>
          </a:xfrm>
        </p:spPr>
        <p:txBody>
          <a:bodyPr/>
          <a:lstStyle/>
          <a:p>
            <a:pPr marL="0" indent="0" algn="ctr">
              <a:buNone/>
            </a:pPr>
            <a:r>
              <a:rPr lang="zh-CN" altLang="en-US" sz="4000" b="1" dirty="0">
                <a:solidFill>
                  <a:srgbClr val="C00000"/>
                </a:solidFill>
              </a:rPr>
              <a:t>几内亚铝土矿驳运现状及前景分析</a:t>
            </a:r>
          </a:p>
          <a:p>
            <a:pPr marL="0" indent="0" algn="ctr">
              <a:buNone/>
            </a:pPr>
            <a:r>
              <a:rPr lang="en-US" altLang="zh-CN" sz="4000" b="1" dirty="0">
                <a:solidFill>
                  <a:srgbClr val="C00000"/>
                </a:solidFill>
              </a:rPr>
              <a:t>The Situation and Prospect of Bauxite Transshipment in Guinea</a:t>
            </a:r>
          </a:p>
          <a:p>
            <a:endParaRPr lang="zh-CN" altLang="en-US" dirty="0"/>
          </a:p>
        </p:txBody>
      </p:sp>
      <p:sp>
        <p:nvSpPr>
          <p:cNvPr id="2" name="Rectangle 5"/>
          <p:cNvSpPr txBox="1">
            <a:spLocks noChangeArrowheads="1"/>
          </p:cNvSpPr>
          <p:nvPr/>
        </p:nvSpPr>
        <p:spPr bwMode="auto">
          <a:xfrm>
            <a:off x="3581400" y="4572000"/>
            <a:ext cx="4495800" cy="1537864"/>
          </a:xfrm>
          <a:prstGeom prst="rect">
            <a:avLst/>
          </a:prstGeom>
          <a:noFill/>
          <a:ln w="9525">
            <a:noFill/>
            <a:miter lim="800000"/>
          </a:ln>
        </p:spPr>
        <p:txBody>
          <a:bodyPr vert="horz" wrap="square" lIns="91440" tIns="45720" rIns="91440" bIns="45720" numCol="1" anchor="t" anchorCtr="0" compatLnSpc="1"/>
          <a:lstStyle>
            <a:lvl1pPr marL="342900" indent="-342900" algn="l" rtl="0" eaLnBrk="1" fontAlgn="base" hangingPunct="1">
              <a:spcBef>
                <a:spcPct val="20000"/>
              </a:spcBef>
              <a:spcAft>
                <a:spcPct val="0"/>
              </a:spcAft>
              <a:buChar char="•"/>
              <a:defRPr sz="3200">
                <a:solidFill>
                  <a:schemeClr val="tx1"/>
                </a:solidFill>
                <a:latin typeface="+mn-lt"/>
                <a:ea typeface="宋体" panose="02010600030101010101" pitchFamily="2" charset="-122"/>
                <a:cs typeface="+mn-cs"/>
              </a:defRPr>
            </a:lvl1pPr>
            <a:lvl2pPr marL="742950" indent="-285750" algn="l" rtl="0" eaLnBrk="1" fontAlgn="base" hangingPunct="1">
              <a:spcBef>
                <a:spcPct val="20000"/>
              </a:spcBef>
              <a:spcAft>
                <a:spcPct val="0"/>
              </a:spcAft>
              <a:buChar char="–"/>
              <a:defRPr sz="2800">
                <a:solidFill>
                  <a:schemeClr val="tx1"/>
                </a:solidFill>
                <a:latin typeface="+mn-lt"/>
                <a:ea typeface="宋体" panose="02010600030101010101" pitchFamily="2"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zh-CN" altLang="en-US" sz="2000" b="1" kern="0" dirty="0">
                <a:latin typeface="Tahoma" panose="020B0604030504040204" pitchFamily="34" charset="0"/>
                <a:cs typeface="Tahoma" panose="020B0604030504040204" pitchFamily="34" charset="0"/>
              </a:rPr>
              <a:t>万邦（中国）船务有限公司</a:t>
            </a:r>
            <a:endParaRPr lang="en-US" altLang="zh-CN" sz="2000" b="1" kern="0" dirty="0">
              <a:latin typeface="Tahoma" panose="020B0604030504040204" pitchFamily="34" charset="0"/>
              <a:cs typeface="Tahoma" panose="020B0604030504040204" pitchFamily="34" charset="0"/>
            </a:endParaRPr>
          </a:p>
          <a:p>
            <a:pPr marL="0" indent="0" algn="ctr">
              <a:buFontTx/>
              <a:buNone/>
            </a:pPr>
            <a:r>
              <a:rPr lang="en-US" altLang="zh-CN" sz="2000" b="1" kern="0" dirty="0">
                <a:latin typeface="Tahoma" panose="020B0604030504040204" pitchFamily="34" charset="0"/>
                <a:cs typeface="Tahoma" panose="020B0604030504040204" pitchFamily="34" charset="0"/>
              </a:rPr>
              <a:t>IMC Shipping</a:t>
            </a:r>
            <a:r>
              <a:rPr lang="zh-CN" altLang="en-US" sz="2000" b="1" kern="0" dirty="0">
                <a:latin typeface="Tahoma" panose="020B0604030504040204" pitchFamily="34" charset="0"/>
                <a:cs typeface="Tahoma" panose="020B0604030504040204" pitchFamily="34" charset="0"/>
              </a:rPr>
              <a:t>（</a:t>
            </a:r>
            <a:r>
              <a:rPr lang="en-US" altLang="zh-CN" sz="2000" b="1" kern="0" dirty="0">
                <a:latin typeface="Tahoma" panose="020B0604030504040204" pitchFamily="34" charset="0"/>
                <a:cs typeface="Tahoma" panose="020B0604030504040204" pitchFamily="34" charset="0"/>
              </a:rPr>
              <a:t>China) Co. Ltd</a:t>
            </a:r>
          </a:p>
          <a:p>
            <a:pPr marL="0" indent="0" algn="ctr">
              <a:buFontTx/>
              <a:buNone/>
            </a:pPr>
            <a:r>
              <a:rPr lang="zh-CN" altLang="en-US" sz="2000" b="1" kern="0" dirty="0">
                <a:latin typeface="Tahoma" panose="020B0604030504040204" pitchFamily="34" charset="0"/>
                <a:cs typeface="Tahoma" panose="020B0604030504040204" pitchFamily="34" charset="0"/>
              </a:rPr>
              <a:t>赵煜弘 </a:t>
            </a:r>
            <a:r>
              <a:rPr lang="en-US" altLang="zh-CN" sz="2000" b="1" kern="0" dirty="0">
                <a:latin typeface="Tahoma" panose="020B0604030504040204" pitchFamily="34" charset="0"/>
                <a:cs typeface="Tahoma" panose="020B0604030504040204" pitchFamily="34" charset="0"/>
              </a:rPr>
              <a:t>/ Zhao Yuhong</a:t>
            </a:r>
            <a:endParaRPr lang="zh-CN" altLang="en-US" sz="2000" b="1" kern="0" dirty="0">
              <a:latin typeface="Tahoma" panose="020B0604030504040204" pitchFamily="34" charset="0"/>
              <a:cs typeface="Tahoma" panose="020B0604030504040204" pitchFamily="34" charset="0"/>
            </a:endParaRPr>
          </a:p>
          <a:p>
            <a:pPr marL="0" indent="0" algn="ctr">
              <a:buFontTx/>
              <a:buNone/>
            </a:pPr>
            <a:r>
              <a:rPr lang="en-US" altLang="zh-CN" sz="2000" kern="0" dirty="0">
                <a:latin typeface="Tahoma" panose="020B0604030504040204" pitchFamily="34" charset="0"/>
                <a:cs typeface="Tahoma" panose="020B0604030504040204" pitchFamily="34" charset="0"/>
              </a:rPr>
              <a:t>28</a:t>
            </a:r>
            <a:r>
              <a:rPr lang="en-US" altLang="zh-CN" sz="2000" kern="0" baseline="30000" dirty="0">
                <a:latin typeface="Tahoma" panose="020B0604030504040204" pitchFamily="34" charset="0"/>
                <a:cs typeface="Tahoma" panose="020B0604030504040204" pitchFamily="34" charset="0"/>
              </a:rPr>
              <a:t>th</a:t>
            </a:r>
            <a:r>
              <a:rPr lang="en-US" altLang="zh-CN" sz="2000" kern="0" dirty="0">
                <a:latin typeface="Tahoma" panose="020B0604030504040204" pitchFamily="34" charset="0"/>
                <a:cs typeface="Tahoma" panose="020B0604030504040204" pitchFamily="34" charset="0"/>
              </a:rPr>
              <a:t> May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10744130" cy="763200"/>
          </a:xfrm>
          <a:noFill/>
          <a:ln w="9525">
            <a:noFill/>
            <a:miter lim="800000"/>
          </a:ln>
        </p:spPr>
        <p:txBody>
          <a:bodyPr vert="horz" wrap="square" lIns="91440" tIns="45720" rIns="91440" bIns="45720" numCol="1" anchor="b" anchorCtr="0" compatLnSpc="1"/>
          <a:lstStyle/>
          <a:p>
            <a:r>
              <a:rPr lang="zh-CN" altLang="en-US" dirty="0"/>
              <a:t>几内亚铝土矿采用驳运不是可选项， 而是</a:t>
            </a:r>
            <a:r>
              <a:rPr lang="en-US" altLang="zh-CN" dirty="0"/>
              <a:t>”</a:t>
            </a:r>
            <a:r>
              <a:rPr lang="zh-CN" altLang="en-US" dirty="0"/>
              <a:t>刚需</a:t>
            </a:r>
            <a:r>
              <a:rPr lang="en-US" altLang="zh-CN" dirty="0"/>
              <a:t>”</a:t>
            </a:r>
            <a:br>
              <a:rPr lang="en-US" altLang="zh-CN" dirty="0"/>
            </a:br>
            <a:r>
              <a:rPr lang="en-US" altLang="zh-CN" dirty="0"/>
              <a:t>Guinea Bauxite Transportation is not an optional matter, but a necessity</a:t>
            </a:r>
            <a:endParaRPr lang="zh-CN" altLang="en-US" dirty="0"/>
          </a:p>
        </p:txBody>
      </p:sp>
      <p:sp>
        <p:nvSpPr>
          <p:cNvPr id="3" name="内容占位符 2"/>
          <p:cNvSpPr>
            <a:spLocks noGrp="1"/>
          </p:cNvSpPr>
          <p:nvPr>
            <p:ph idx="1"/>
          </p:nvPr>
        </p:nvSpPr>
        <p:spPr>
          <a:xfrm>
            <a:off x="533400" y="1905000"/>
            <a:ext cx="10971600" cy="2667000"/>
          </a:xfrm>
        </p:spPr>
        <p:txBody>
          <a:bodyPr/>
          <a:lstStyle/>
          <a:p>
            <a:pPr algn="just">
              <a:lnSpc>
                <a:spcPct val="150000"/>
              </a:lnSpc>
              <a:spcAft>
                <a:spcPts val="600"/>
              </a:spcAft>
              <a:buClr>
                <a:srgbClr val="C00000"/>
              </a:buClr>
              <a:buSzPct val="70000"/>
              <a:buFont typeface="Arial" panose="020B0604020202020204" pitchFamily="34" charset="0"/>
              <a:buChar char="■"/>
            </a:pPr>
            <a:r>
              <a:rPr lang="zh-CN" altLang="en-US" sz="2000" dirty="0"/>
              <a:t>几内亚沿海多为滩涂，没有深水港，建造</a:t>
            </a:r>
            <a:r>
              <a:rPr lang="en-US" altLang="zh-CN" sz="2000" dirty="0"/>
              <a:t>20</a:t>
            </a:r>
            <a:r>
              <a:rPr lang="zh-CN" altLang="en-US" sz="2000" dirty="0"/>
              <a:t>万吨至</a:t>
            </a:r>
            <a:r>
              <a:rPr lang="en-US" altLang="zh-CN" sz="2000" dirty="0"/>
              <a:t>30</a:t>
            </a:r>
            <a:r>
              <a:rPr lang="zh-CN" altLang="en-US" sz="2000" dirty="0"/>
              <a:t>万吨大型码头基本不可能，大型</a:t>
            </a:r>
            <a:r>
              <a:rPr lang="en-US" altLang="zh-CN" sz="2000" dirty="0"/>
              <a:t>OGV</a:t>
            </a:r>
            <a:r>
              <a:rPr lang="zh-CN" altLang="en-US" sz="2000" dirty="0"/>
              <a:t>船舶必须抛锚外海，需要靠驳船将矿石从内河码头或者沿海浅水码头转运至外海锚地提供过驳平台转驳到</a:t>
            </a:r>
            <a:r>
              <a:rPr lang="en-US" altLang="zh-CN" sz="2000" dirty="0"/>
              <a:t>OGV</a:t>
            </a:r>
            <a:r>
              <a:rPr lang="zh-CN" altLang="en-US" sz="2000" dirty="0"/>
              <a:t>。</a:t>
            </a:r>
            <a:endParaRPr lang="en-US" altLang="zh-CN" sz="2000" dirty="0"/>
          </a:p>
          <a:p>
            <a:pPr marL="358775" indent="0" algn="just">
              <a:lnSpc>
                <a:spcPct val="150000"/>
              </a:lnSpc>
              <a:spcAft>
                <a:spcPts val="600"/>
              </a:spcAft>
              <a:buNone/>
            </a:pPr>
            <a:r>
              <a:rPr lang="en-US" altLang="zh-CN" sz="2000" dirty="0"/>
              <a:t>The coast of Guinea is mostly composed of mudflats and there are no deep-water ports. It is practically impossible to build large berth ranging from 200,000 to 300,000 tons. Large OGV ships must anchor offshore and need to rely on barges to transfer the Bauxite from river ports or coastal shallow-water ports to the transhipper at offshore anchorages.</a:t>
            </a:r>
            <a:endParaRPr lang="zh-CN" altLang="en-US" sz="2000" dirty="0"/>
          </a:p>
          <a:p>
            <a:endParaRPr lang="zh-CN" alt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4038600" cy="435600"/>
          </a:xfrm>
        </p:spPr>
        <p:txBody>
          <a:bodyPr/>
          <a:lstStyle/>
          <a:p>
            <a:r>
              <a:rPr lang="en-US" altLang="zh-CN" dirty="0"/>
              <a:t>CBG </a:t>
            </a:r>
            <a:r>
              <a:rPr lang="en-US" altLang="zh-CN" dirty="0" err="1"/>
              <a:t>Kamsar</a:t>
            </a:r>
            <a:r>
              <a:rPr lang="en-US" altLang="zh-CN" dirty="0"/>
              <a:t> Terminal</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388324" y="968400"/>
            <a:ext cx="9415351" cy="562396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9978390" cy="763200"/>
          </a:xfrm>
          <a:noFill/>
          <a:ln w="9525">
            <a:noFill/>
            <a:miter lim="800000"/>
          </a:ln>
        </p:spPr>
        <p:txBody>
          <a:bodyPr vert="horz" wrap="square" lIns="91440" tIns="45720" rIns="91440" bIns="45720" numCol="1" anchor="b" anchorCtr="0" compatLnSpc="1"/>
          <a:lstStyle/>
          <a:p>
            <a:r>
              <a:rPr lang="zh-CN" altLang="en-US" sz="2400" dirty="0"/>
              <a:t>几内亚铝土矿开发现状</a:t>
            </a:r>
            <a:r>
              <a:rPr lang="en-US" altLang="zh-CN" sz="2400" dirty="0"/>
              <a:t> </a:t>
            </a:r>
            <a:br>
              <a:rPr lang="en-US" altLang="zh-CN" sz="2400" dirty="0"/>
            </a:br>
            <a:r>
              <a:rPr lang="en-US" altLang="zh-CN" sz="2400" dirty="0"/>
              <a:t>Status of Bauxite Development in Guinea</a:t>
            </a:r>
          </a:p>
        </p:txBody>
      </p:sp>
      <p:sp>
        <p:nvSpPr>
          <p:cNvPr id="7" name="文本占位符 6"/>
          <p:cNvSpPr>
            <a:spLocks noGrp="1"/>
          </p:cNvSpPr>
          <p:nvPr>
            <p:ph type="body" sz="half" idx="2"/>
          </p:nvPr>
        </p:nvSpPr>
        <p:spPr>
          <a:xfrm>
            <a:off x="568325" y="1469390"/>
            <a:ext cx="4845685" cy="5019675"/>
          </a:xfrm>
        </p:spPr>
        <p:txBody>
          <a:bodyPr/>
          <a:lstStyle/>
          <a:p>
            <a:pPr indent="457200" algn="just">
              <a:lnSpc>
                <a:spcPct val="114000"/>
              </a:lnSpc>
              <a:spcAft>
                <a:spcPts val="1200"/>
              </a:spcAft>
            </a:pPr>
            <a:r>
              <a:rPr lang="zh-CN" altLang="en-US" sz="1600" dirty="0"/>
              <a:t>几内亚铝土矿矿区基本位于几内亚中西部，地理位置相对集中，普遍距离出海口较远。截至目前，几内亚主要有</a:t>
            </a:r>
            <a:r>
              <a:rPr lang="en-US" altLang="zh-CN" sz="1600" dirty="0"/>
              <a:t>20</a:t>
            </a:r>
            <a:r>
              <a:rPr lang="zh-CN" altLang="en-US" sz="1600" dirty="0"/>
              <a:t>个左右铝土矿开采和出口公司投产，</a:t>
            </a:r>
            <a:r>
              <a:rPr lang="zh-CN" altLang="en-US" sz="1600" dirty="0">
                <a:sym typeface="+mn-ea"/>
              </a:rPr>
              <a:t>铝土矿</a:t>
            </a:r>
            <a:r>
              <a:rPr lang="zh-CN" altLang="en-US" sz="1600" dirty="0"/>
              <a:t>主要在二大内河</a:t>
            </a:r>
            <a:r>
              <a:rPr lang="en-US" altLang="zh-CN" sz="1600" dirty="0"/>
              <a:t>18</a:t>
            </a:r>
            <a:r>
              <a:rPr lang="zh-CN" altLang="en-US" sz="1600" dirty="0"/>
              <a:t>个码头下载。</a:t>
            </a:r>
            <a:endParaRPr lang="en-US" altLang="zh-CN" sz="1600" dirty="0"/>
          </a:p>
          <a:p>
            <a:pPr algn="just">
              <a:lnSpc>
                <a:spcPct val="114000"/>
              </a:lnSpc>
              <a:spcAft>
                <a:spcPts val="1200"/>
              </a:spcAft>
            </a:pPr>
            <a:r>
              <a:rPr lang="en-US" altLang="zh-CN" sz="1600" dirty="0"/>
              <a:t>The bauxite mining areas in Guinea are primarily located in the country's central and western regions, with a relatively concentrated geographical distribution and generally situated far from seaports. To date, there are 20 major bauxite mining and export companies operating in Guinea, with bauxite primarily unloaded at 18 terminals along two major inland rivers.</a:t>
            </a:r>
          </a:p>
          <a:p>
            <a:pPr indent="457200" algn="just">
              <a:lnSpc>
                <a:spcPct val="150000"/>
              </a:lnSpc>
              <a:spcAft>
                <a:spcPts val="1200"/>
              </a:spcAft>
            </a:pPr>
            <a:endParaRPr lang="zh-CN" altLang="en-US" sz="1600" dirty="0"/>
          </a:p>
        </p:txBody>
      </p:sp>
      <p:pic>
        <p:nvPicPr>
          <p:cNvPr id="3" name="内容占位符 5"/>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bwMode="auto">
          <a:xfrm>
            <a:off x="5867400" y="1562971"/>
            <a:ext cx="5611495" cy="492609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4952400" cy="763200"/>
          </a:xfrm>
          <a:noFill/>
          <a:ln w="9525">
            <a:noFill/>
            <a:miter lim="800000"/>
          </a:ln>
        </p:spPr>
        <p:txBody>
          <a:bodyPr vert="horz" wrap="square" lIns="91440" tIns="45720" rIns="91440" bIns="45720" numCol="1" anchor="b" anchorCtr="0" compatLnSpc="1"/>
          <a:lstStyle/>
          <a:p>
            <a:r>
              <a:rPr lang="zh-CN" altLang="en-US" sz="2400" dirty="0"/>
              <a:t>几内亚港口 </a:t>
            </a:r>
            <a:r>
              <a:rPr lang="en-US" altLang="zh-CN" sz="2400" dirty="0"/>
              <a:t>Guinea Ports</a:t>
            </a:r>
            <a:br>
              <a:rPr lang="en-US" altLang="zh-CN" sz="2400" dirty="0"/>
            </a:br>
            <a:r>
              <a:rPr lang="zh-CN" altLang="en-US" sz="2400" dirty="0"/>
              <a:t>奴涅兹河 </a:t>
            </a:r>
            <a:r>
              <a:rPr lang="en-US" altLang="zh-CN" sz="2400" dirty="0"/>
              <a:t>Nunez River</a:t>
            </a:r>
          </a:p>
        </p:txBody>
      </p:sp>
      <p:sp>
        <p:nvSpPr>
          <p:cNvPr id="7" name="文本占位符 6"/>
          <p:cNvSpPr>
            <a:spLocks noGrp="1"/>
          </p:cNvSpPr>
          <p:nvPr>
            <p:ph type="body" sz="half" idx="2"/>
          </p:nvPr>
        </p:nvSpPr>
        <p:spPr>
          <a:xfrm>
            <a:off x="635493" y="1493947"/>
            <a:ext cx="5205720" cy="4691063"/>
          </a:xfrm>
        </p:spPr>
        <p:txBody>
          <a:bodyPr/>
          <a:lstStyle/>
          <a:p>
            <a:r>
              <a:rPr lang="en-US" altLang="zh-CN" sz="1600" dirty="0">
                <a:sym typeface="+mn-ea"/>
              </a:rPr>
              <a:t>       9</a:t>
            </a:r>
            <a:r>
              <a:rPr lang="zh-CN" altLang="en-US" sz="1600" dirty="0">
                <a:sym typeface="+mn-ea"/>
              </a:rPr>
              <a:t>个码头位于卡姆萨港区：美铝</a:t>
            </a:r>
            <a:r>
              <a:rPr lang="en-US" altLang="zh-CN" sz="1600" dirty="0">
                <a:sym typeface="+mn-ea"/>
              </a:rPr>
              <a:t>CBG</a:t>
            </a:r>
            <a:r>
              <a:rPr lang="zh-CN" altLang="en-US" sz="1600" dirty="0">
                <a:sym typeface="+mn-ea"/>
              </a:rPr>
              <a:t>、宁巴</a:t>
            </a:r>
            <a:r>
              <a:rPr lang="en-US" altLang="zh-CN" sz="1600" dirty="0">
                <a:sym typeface="+mn-ea"/>
              </a:rPr>
              <a:t>Nimba</a:t>
            </a:r>
            <a:r>
              <a:rPr lang="zh-CN" altLang="en-US" sz="1600" dirty="0">
                <a:sym typeface="+mn-ea"/>
              </a:rPr>
              <a:t>（阿铝</a:t>
            </a:r>
            <a:r>
              <a:rPr lang="en-US" altLang="zh-CN" sz="1600" dirty="0">
                <a:sym typeface="+mn-ea"/>
              </a:rPr>
              <a:t>GAC</a:t>
            </a:r>
            <a:r>
              <a:rPr lang="zh-CN" altLang="en-US" sz="1600" dirty="0">
                <a:sym typeface="+mn-ea"/>
              </a:rPr>
              <a:t>）、俄铝</a:t>
            </a:r>
            <a:r>
              <a:rPr lang="en-US" altLang="zh-CN" sz="1600" dirty="0">
                <a:sym typeface="+mn-ea"/>
              </a:rPr>
              <a:t>COBAD</a:t>
            </a:r>
            <a:r>
              <a:rPr lang="zh-CN" altLang="en-US" sz="1600" dirty="0">
                <a:sym typeface="+mn-ea"/>
              </a:rPr>
              <a:t>，赢联盟二个港口、印度动力矿业</a:t>
            </a:r>
            <a:r>
              <a:rPr lang="en-US" altLang="zh-CN" sz="1600" dirty="0">
                <a:sym typeface="+mn-ea"/>
              </a:rPr>
              <a:t>DM</a:t>
            </a:r>
            <a:r>
              <a:rPr lang="zh-CN" altLang="en-US" sz="1600" dirty="0">
                <a:sym typeface="+mn-ea"/>
              </a:rPr>
              <a:t>、 河南国际</a:t>
            </a:r>
            <a:r>
              <a:rPr lang="en-US" altLang="zh-CN" sz="1600" dirty="0">
                <a:sym typeface="+mn-ea"/>
              </a:rPr>
              <a:t>CDM China</a:t>
            </a:r>
            <a:r>
              <a:rPr lang="zh-CN" altLang="en-US" sz="1600" dirty="0">
                <a:sym typeface="+mn-ea"/>
              </a:rPr>
              <a:t>、 </a:t>
            </a:r>
            <a:r>
              <a:rPr lang="zh-CN" altLang="zh-CN" sz="1600" dirty="0"/>
              <a:t>阿夏普拉</a:t>
            </a:r>
            <a:r>
              <a:rPr lang="zh-CN" altLang="en-US" sz="1600" dirty="0"/>
              <a:t>、特变电工</a:t>
            </a:r>
            <a:r>
              <a:rPr lang="zh-CN" altLang="en-US" sz="1600" dirty="0">
                <a:sym typeface="+mn-ea"/>
              </a:rPr>
              <a:t>；</a:t>
            </a:r>
          </a:p>
          <a:p>
            <a:pPr algn="just">
              <a:lnSpc>
                <a:spcPct val="114000"/>
              </a:lnSpc>
              <a:spcAft>
                <a:spcPts val="1200"/>
              </a:spcAft>
            </a:pPr>
            <a:r>
              <a:rPr lang="en-US" altLang="zh-CN" sz="1600" dirty="0"/>
              <a:t>The nine terminals of the Bokainai River Port are located in the Kamsa Port Area: CBG, Nimba (GAC), Rusal CBAD, two ports operated by Wining Alliance, DM (Indian Power Mining), Henan International CDM China,</a:t>
            </a:r>
            <a:r>
              <a:rPr lang="zh-CN" altLang="en-US" sz="1600" dirty="0"/>
              <a:t> </a:t>
            </a:r>
            <a:r>
              <a:rPr lang="en-US" altLang="zh-CN" sz="1600" dirty="0" err="1"/>
              <a:t>Ashapula</a:t>
            </a:r>
            <a:r>
              <a:rPr lang="en-US" altLang="zh-CN" sz="1600" dirty="0"/>
              <a:t> and TBEA.</a:t>
            </a:r>
          </a:p>
        </p:txBody>
      </p:sp>
      <p:pic>
        <p:nvPicPr>
          <p:cNvPr id="10" name="内容占位符 9"/>
          <p:cNvPicPr>
            <a:picLocks noGrp="1" noChangeAspect="1"/>
          </p:cNvPicPr>
          <p:nvPr>
            <p:ph idx="1"/>
          </p:nvPr>
        </p:nvPicPr>
        <p:blipFill>
          <a:blip r:embed="rId2">
            <a:extLst>
              <a:ext uri="{28A0092B-C50C-407E-A947-70E740481C1C}">
                <a14:useLocalDpi xmlns:a14="http://schemas.microsoft.com/office/drawing/2010/main" val="0"/>
              </a:ext>
            </a:extLst>
          </a:blip>
          <a:srcRect r="14085"/>
          <a:stretch>
            <a:fillRect/>
          </a:stretch>
        </p:blipFill>
        <p:spPr bwMode="auto">
          <a:xfrm>
            <a:off x="6477000" y="914400"/>
            <a:ext cx="5205720" cy="5624513"/>
          </a:xfrm>
          <a:prstGeom prst="rect">
            <a:avLst/>
          </a:prstGeom>
          <a:noFill/>
          <a:ln w="9525">
            <a:noFill/>
            <a:miter lim="800000"/>
            <a:headEnd/>
            <a:tailEnd/>
          </a:ln>
        </p:spPr>
      </p:pic>
      <p:sp>
        <p:nvSpPr>
          <p:cNvPr id="12" name="对话气泡: 矩形 11"/>
          <p:cNvSpPr/>
          <p:nvPr/>
        </p:nvSpPr>
        <p:spPr>
          <a:xfrm>
            <a:off x="7895599" y="1688923"/>
            <a:ext cx="990600" cy="381000"/>
          </a:xfrm>
          <a:prstGeom prst="wedgeRectCallout">
            <a:avLst>
              <a:gd name="adj1" fmla="val 101687"/>
              <a:gd name="adj2" fmla="val 143297"/>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ASHAPULA</a:t>
            </a:r>
          </a:p>
          <a:p>
            <a:pPr algn="ctr"/>
            <a:r>
              <a:rPr lang="zh-CN" altLang="en-US" sz="1050" dirty="0">
                <a:solidFill>
                  <a:schemeClr val="tx1"/>
                </a:solidFill>
              </a:rPr>
              <a:t>（阿夏普拉）</a:t>
            </a:r>
          </a:p>
        </p:txBody>
      </p:sp>
      <p:sp>
        <p:nvSpPr>
          <p:cNvPr id="13" name="对话气泡: 矩形 12"/>
          <p:cNvSpPr/>
          <p:nvPr/>
        </p:nvSpPr>
        <p:spPr>
          <a:xfrm>
            <a:off x="8611043" y="5257800"/>
            <a:ext cx="1066800" cy="381000"/>
          </a:xfrm>
          <a:prstGeom prst="wedgeRectCallout">
            <a:avLst>
              <a:gd name="adj1" fmla="val -87868"/>
              <a:gd name="adj2" fmla="val -111225"/>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Nimba Mining</a:t>
            </a:r>
          </a:p>
          <a:p>
            <a:pPr algn="ctr"/>
            <a:r>
              <a:rPr lang="zh-CN" altLang="en-US" sz="1050" dirty="0">
                <a:solidFill>
                  <a:schemeClr val="tx1"/>
                </a:solidFill>
              </a:rPr>
              <a:t>（宁巴矿业）</a:t>
            </a:r>
          </a:p>
        </p:txBody>
      </p:sp>
      <p:sp>
        <p:nvSpPr>
          <p:cNvPr id="14" name="对话气泡: 矩形 13"/>
          <p:cNvSpPr/>
          <p:nvPr/>
        </p:nvSpPr>
        <p:spPr>
          <a:xfrm>
            <a:off x="6820906" y="4286798"/>
            <a:ext cx="1447800" cy="426244"/>
          </a:xfrm>
          <a:prstGeom prst="wedgeRectCallout">
            <a:avLst>
              <a:gd name="adj1" fmla="val 48183"/>
              <a:gd name="adj2" fmla="val 94456"/>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CBG</a:t>
            </a:r>
          </a:p>
          <a:p>
            <a:pPr algn="ctr"/>
            <a:r>
              <a:rPr lang="zh-CN" altLang="en-US" sz="1050" dirty="0">
                <a:solidFill>
                  <a:schemeClr val="tx1"/>
                </a:solidFill>
              </a:rPr>
              <a:t>（几内亚铝土矿公司）</a:t>
            </a:r>
          </a:p>
        </p:txBody>
      </p:sp>
      <p:sp>
        <p:nvSpPr>
          <p:cNvPr id="16" name="对话气泡: 矩形 15"/>
          <p:cNvSpPr/>
          <p:nvPr/>
        </p:nvSpPr>
        <p:spPr>
          <a:xfrm>
            <a:off x="7527370" y="3610601"/>
            <a:ext cx="762000" cy="381000"/>
          </a:xfrm>
          <a:prstGeom prst="wedgeRectCallout">
            <a:avLst>
              <a:gd name="adj1" fmla="val 107665"/>
              <a:gd name="adj2" fmla="val 12376"/>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COBAD</a:t>
            </a:r>
          </a:p>
          <a:p>
            <a:pPr algn="ctr"/>
            <a:r>
              <a:rPr lang="zh-CN" altLang="en-US" sz="1050" dirty="0">
                <a:solidFill>
                  <a:schemeClr val="tx1"/>
                </a:solidFill>
              </a:rPr>
              <a:t>（俄铝）</a:t>
            </a:r>
          </a:p>
        </p:txBody>
      </p:sp>
      <p:sp>
        <p:nvSpPr>
          <p:cNvPr id="17" name="对话气泡: 矩形 16"/>
          <p:cNvSpPr/>
          <p:nvPr/>
        </p:nvSpPr>
        <p:spPr>
          <a:xfrm>
            <a:off x="9399298" y="3536156"/>
            <a:ext cx="1066800" cy="381000"/>
          </a:xfrm>
          <a:prstGeom prst="wedgeRectCallout">
            <a:avLst>
              <a:gd name="adj1" fmla="val -82735"/>
              <a:gd name="adj2" fmla="val -13416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err="1">
                <a:solidFill>
                  <a:schemeClr val="tx1"/>
                </a:solidFill>
              </a:rPr>
              <a:t>Dyamic</a:t>
            </a:r>
            <a:endParaRPr lang="en-US" altLang="zh-CN" sz="1050" dirty="0">
              <a:solidFill>
                <a:schemeClr val="tx1"/>
              </a:solidFill>
            </a:endParaRPr>
          </a:p>
          <a:p>
            <a:pPr algn="ctr"/>
            <a:r>
              <a:rPr lang="zh-CN" altLang="en-US" sz="1050" dirty="0">
                <a:solidFill>
                  <a:schemeClr val="tx1"/>
                </a:solidFill>
              </a:rPr>
              <a:t>（动能矿业）</a:t>
            </a:r>
          </a:p>
        </p:txBody>
      </p:sp>
      <p:sp>
        <p:nvSpPr>
          <p:cNvPr id="18" name="对话气泡: 矩形 17"/>
          <p:cNvSpPr/>
          <p:nvPr/>
        </p:nvSpPr>
        <p:spPr>
          <a:xfrm>
            <a:off x="7486650" y="2494038"/>
            <a:ext cx="1333500" cy="426244"/>
          </a:xfrm>
          <a:prstGeom prst="wedgeRectCallout">
            <a:avLst>
              <a:gd name="adj1" fmla="val 91836"/>
              <a:gd name="adj2" fmla="val 3034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SMB </a:t>
            </a:r>
            <a:r>
              <a:rPr lang="en-US" altLang="zh-CN" sz="1050" dirty="0" err="1">
                <a:solidFill>
                  <a:schemeClr val="tx1"/>
                </a:solidFill>
              </a:rPr>
              <a:t>Dapilon</a:t>
            </a:r>
            <a:r>
              <a:rPr lang="en-US" altLang="zh-CN" sz="1050" dirty="0">
                <a:solidFill>
                  <a:schemeClr val="tx1"/>
                </a:solidFill>
              </a:rPr>
              <a:t> Port</a:t>
            </a:r>
          </a:p>
          <a:p>
            <a:pPr algn="ctr"/>
            <a:r>
              <a:rPr lang="zh-CN" altLang="en-US" sz="1050" dirty="0">
                <a:solidFill>
                  <a:schemeClr val="tx1"/>
                </a:solidFill>
              </a:rPr>
              <a:t>（赢联盟</a:t>
            </a:r>
            <a:r>
              <a:rPr lang="en-US" altLang="zh-CN" sz="1050" dirty="0">
                <a:solidFill>
                  <a:schemeClr val="tx1"/>
                </a:solidFill>
              </a:rPr>
              <a:t>2</a:t>
            </a:r>
            <a:r>
              <a:rPr lang="zh-CN" altLang="en-US" sz="1050" dirty="0">
                <a:solidFill>
                  <a:schemeClr val="tx1"/>
                </a:solidFill>
              </a:rPr>
              <a:t>号码头）</a:t>
            </a:r>
          </a:p>
        </p:txBody>
      </p:sp>
      <p:sp>
        <p:nvSpPr>
          <p:cNvPr id="19" name="对话气泡: 矩形 18"/>
          <p:cNvSpPr/>
          <p:nvPr/>
        </p:nvSpPr>
        <p:spPr>
          <a:xfrm>
            <a:off x="9121196" y="1475801"/>
            <a:ext cx="1623004" cy="426244"/>
          </a:xfrm>
          <a:prstGeom prst="wedgeRectCallout">
            <a:avLst>
              <a:gd name="adj1" fmla="val -6582"/>
              <a:gd name="adj2" fmla="val 191427"/>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SMB </a:t>
            </a:r>
            <a:r>
              <a:rPr lang="en-US" altLang="zh-CN" sz="1050" dirty="0" err="1">
                <a:solidFill>
                  <a:schemeClr val="tx1"/>
                </a:solidFill>
              </a:rPr>
              <a:t>Katougouma</a:t>
            </a:r>
            <a:r>
              <a:rPr lang="en-US" altLang="zh-CN" sz="1050" dirty="0">
                <a:solidFill>
                  <a:schemeClr val="tx1"/>
                </a:solidFill>
              </a:rPr>
              <a:t> Port</a:t>
            </a:r>
          </a:p>
          <a:p>
            <a:pPr algn="ctr"/>
            <a:r>
              <a:rPr lang="zh-CN" altLang="en-US" sz="1050" dirty="0">
                <a:solidFill>
                  <a:schemeClr val="tx1"/>
                </a:solidFill>
              </a:rPr>
              <a:t>（赢联盟</a:t>
            </a:r>
            <a:r>
              <a:rPr lang="en-US" altLang="zh-CN" sz="1050" dirty="0">
                <a:solidFill>
                  <a:schemeClr val="tx1"/>
                </a:solidFill>
              </a:rPr>
              <a:t>1</a:t>
            </a:r>
            <a:r>
              <a:rPr lang="zh-CN" altLang="en-US" sz="1050" dirty="0">
                <a:solidFill>
                  <a:schemeClr val="tx1"/>
                </a:solidFill>
              </a:rPr>
              <a:t>号码头）</a:t>
            </a:r>
          </a:p>
        </p:txBody>
      </p:sp>
      <p:sp>
        <p:nvSpPr>
          <p:cNvPr id="20" name="对话气泡: 矩形 19"/>
          <p:cNvSpPr/>
          <p:nvPr/>
        </p:nvSpPr>
        <p:spPr>
          <a:xfrm>
            <a:off x="9865621" y="3018521"/>
            <a:ext cx="1144229" cy="381000"/>
          </a:xfrm>
          <a:prstGeom prst="wedgeRectCallout">
            <a:avLst>
              <a:gd name="adj1" fmla="val -97029"/>
              <a:gd name="adj2" fmla="val -16372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50" dirty="0">
                <a:solidFill>
                  <a:schemeClr val="tx1"/>
                </a:solidFill>
              </a:rPr>
              <a:t>CDM-HENAN</a:t>
            </a:r>
            <a:r>
              <a:rPr lang="zh-CN" altLang="en-US" sz="1050" dirty="0">
                <a:solidFill>
                  <a:schemeClr val="tx1"/>
                </a:solidFill>
              </a:rPr>
              <a:t>（河南国际码头）</a:t>
            </a:r>
          </a:p>
        </p:txBody>
      </p:sp>
      <p:sp>
        <p:nvSpPr>
          <p:cNvPr id="21" name="对话气泡: 矩形 20"/>
          <p:cNvSpPr/>
          <p:nvPr/>
        </p:nvSpPr>
        <p:spPr>
          <a:xfrm>
            <a:off x="10668000" y="2169340"/>
            <a:ext cx="838200" cy="264276"/>
          </a:xfrm>
          <a:prstGeom prst="wedgeRectCallout">
            <a:avLst>
              <a:gd name="adj1" fmla="val -29497"/>
              <a:gd name="adj2" fmla="val 141170"/>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GDM Port</a:t>
            </a:r>
            <a:endParaRPr lang="zh-CN" altLang="en-US" sz="1050" dirty="0">
              <a:solidFill>
                <a:schemeClr val="tx1"/>
              </a:solidFill>
            </a:endParaRPr>
          </a:p>
        </p:txBody>
      </p:sp>
      <p:sp>
        <p:nvSpPr>
          <p:cNvPr id="2" name="对话气泡: 矩形 1"/>
          <p:cNvSpPr/>
          <p:nvPr/>
        </p:nvSpPr>
        <p:spPr>
          <a:xfrm>
            <a:off x="9079860" y="4252392"/>
            <a:ext cx="1066800" cy="381000"/>
          </a:xfrm>
          <a:prstGeom prst="wedgeRectCallout">
            <a:avLst>
              <a:gd name="adj1" fmla="val -57020"/>
              <a:gd name="adj2" fmla="val -291878"/>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TEBA</a:t>
            </a:r>
          </a:p>
          <a:p>
            <a:pPr algn="ctr"/>
            <a:r>
              <a:rPr lang="zh-CN" altLang="en-US" sz="1050" dirty="0">
                <a:solidFill>
                  <a:schemeClr val="tx1"/>
                </a:solidFill>
              </a:rPr>
              <a:t>（特变电工）</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4952400" cy="763200"/>
          </a:xfrm>
          <a:noFill/>
          <a:ln w="9525">
            <a:noFill/>
            <a:miter lim="800000"/>
          </a:ln>
        </p:spPr>
        <p:txBody>
          <a:bodyPr vert="horz" wrap="square" lIns="91440" tIns="45720" rIns="91440" bIns="45720" numCol="1" anchor="b" anchorCtr="0" compatLnSpc="1"/>
          <a:lstStyle/>
          <a:p>
            <a:r>
              <a:rPr lang="zh-CN" altLang="en-US" sz="2400" dirty="0">
                <a:sym typeface="+mn-ea"/>
              </a:rPr>
              <a:t>几内亚港口 </a:t>
            </a:r>
            <a:r>
              <a:rPr lang="en-US" altLang="zh-CN" sz="2400" dirty="0">
                <a:sym typeface="+mn-ea"/>
              </a:rPr>
              <a:t>Guinea Ports</a:t>
            </a:r>
            <a:br>
              <a:rPr lang="en-US" altLang="zh-CN" sz="2400" dirty="0">
                <a:sym typeface="+mn-ea"/>
              </a:rPr>
            </a:br>
            <a:r>
              <a:rPr lang="en-US" altLang="zh-CN" sz="2400" dirty="0" err="1">
                <a:sym typeface="+mn-ea"/>
              </a:rPr>
              <a:t>Fatala</a:t>
            </a:r>
            <a:r>
              <a:rPr lang="en-US" altLang="zh-CN" sz="2400" dirty="0">
                <a:sym typeface="+mn-ea"/>
              </a:rPr>
              <a:t> River</a:t>
            </a:r>
            <a:endParaRPr lang="zh-CN" altLang="en-US" sz="2400" dirty="0"/>
          </a:p>
        </p:txBody>
      </p:sp>
      <p:sp>
        <p:nvSpPr>
          <p:cNvPr id="7" name="文本占位符 6"/>
          <p:cNvSpPr>
            <a:spLocks noGrp="1"/>
          </p:cNvSpPr>
          <p:nvPr>
            <p:ph type="body" sz="half" idx="2"/>
          </p:nvPr>
        </p:nvSpPr>
        <p:spPr>
          <a:xfrm>
            <a:off x="608400" y="1488591"/>
            <a:ext cx="4952400" cy="4691063"/>
          </a:xfrm>
        </p:spPr>
        <p:txBody>
          <a:bodyPr/>
          <a:lstStyle/>
          <a:p>
            <a:pPr algn="just">
              <a:spcAft>
                <a:spcPts val="600"/>
              </a:spcAft>
            </a:pPr>
            <a:r>
              <a:rPr lang="en-US" altLang="zh-CN" sz="1600" dirty="0">
                <a:sym typeface="+mn-ea"/>
              </a:rPr>
              <a:t>       6</a:t>
            </a:r>
            <a:r>
              <a:rPr lang="zh-CN" altLang="en-US" sz="1600" dirty="0">
                <a:sym typeface="+mn-ea"/>
              </a:rPr>
              <a:t>个在博法港：中铝、顺达、水电、 阿夏普拉、国云</a:t>
            </a:r>
            <a:r>
              <a:rPr lang="en-US" altLang="zh-CN" sz="1600" dirty="0">
                <a:sym typeface="+mn-ea"/>
              </a:rPr>
              <a:t>Rouge</a:t>
            </a:r>
            <a:r>
              <a:rPr lang="zh-CN" altLang="en-US" sz="1600" dirty="0">
                <a:sym typeface="+mn-ea"/>
              </a:rPr>
              <a:t>和金波；</a:t>
            </a:r>
          </a:p>
          <a:p>
            <a:pPr algn="just">
              <a:spcAft>
                <a:spcPts val="600"/>
              </a:spcAft>
            </a:pPr>
            <a:r>
              <a:rPr lang="en-US" altLang="zh-CN" sz="1600" dirty="0"/>
              <a:t>Six companies are located in </a:t>
            </a:r>
            <a:r>
              <a:rPr lang="en-US" altLang="zh-CN" sz="1600" dirty="0" err="1"/>
              <a:t>Bofa</a:t>
            </a:r>
            <a:r>
              <a:rPr lang="en-US" altLang="zh-CN" sz="1600" dirty="0"/>
              <a:t> Port: Chalco, Shunda, Hydropower, </a:t>
            </a:r>
            <a:r>
              <a:rPr lang="en-US" altLang="zh-CN" sz="1600" dirty="0" err="1">
                <a:sym typeface="+mn-ea"/>
              </a:rPr>
              <a:t>Ashapula</a:t>
            </a:r>
            <a:r>
              <a:rPr lang="en-US" altLang="zh-CN" sz="1600" dirty="0"/>
              <a:t>, </a:t>
            </a:r>
            <a:r>
              <a:rPr lang="en-US" altLang="zh-CN" sz="1600" dirty="0" err="1"/>
              <a:t>Guoyun</a:t>
            </a:r>
            <a:r>
              <a:rPr lang="en-US" altLang="zh-CN" sz="1600" dirty="0"/>
              <a:t> Rouge, and Jinbo.</a:t>
            </a:r>
          </a:p>
        </p:txBody>
      </p:sp>
      <p:pic>
        <p:nvPicPr>
          <p:cNvPr id="8" name="内容占位符 7"/>
          <p:cNvPicPr>
            <a:picLocks noGrp="1" noChangeAspect="1"/>
          </p:cNvPicPr>
          <p:nvPr>
            <p:ph idx="1"/>
          </p:nvPr>
        </p:nvPicPr>
        <p:blipFill>
          <a:blip r:embed="rId2" cstate="print">
            <a:extLst>
              <a:ext uri="{28A0092B-C50C-407E-A947-70E740481C1C}">
                <a14:useLocalDpi xmlns:a14="http://schemas.microsoft.com/office/drawing/2010/main" val="0"/>
              </a:ext>
            </a:extLst>
          </a:blip>
          <a:srcRect l="19724" r="23969" b="13793"/>
          <a:stretch>
            <a:fillRect/>
          </a:stretch>
        </p:blipFill>
        <p:spPr bwMode="auto">
          <a:xfrm>
            <a:off x="5943600" y="1271278"/>
            <a:ext cx="5788092" cy="5129522"/>
          </a:xfrm>
          <a:prstGeom prst="rect">
            <a:avLst/>
          </a:prstGeom>
          <a:noFill/>
          <a:ln w="9525">
            <a:noFill/>
            <a:miter lim="800000"/>
            <a:headEnd/>
            <a:tailEnd/>
          </a:ln>
        </p:spPr>
      </p:pic>
      <p:sp>
        <p:nvSpPr>
          <p:cNvPr id="9" name="对话气泡: 矩形 8"/>
          <p:cNvSpPr/>
          <p:nvPr/>
        </p:nvSpPr>
        <p:spPr>
          <a:xfrm>
            <a:off x="9372600" y="4681810"/>
            <a:ext cx="990600" cy="381000"/>
          </a:xfrm>
          <a:prstGeom prst="wedgeRectCallout">
            <a:avLst>
              <a:gd name="adj1" fmla="val -104737"/>
              <a:gd name="adj2" fmla="val -62688"/>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Kimbo Port</a:t>
            </a:r>
          </a:p>
          <a:p>
            <a:pPr algn="ctr"/>
            <a:r>
              <a:rPr lang="zh-CN" altLang="en-US" sz="1050" dirty="0">
                <a:solidFill>
                  <a:schemeClr val="tx1"/>
                </a:solidFill>
              </a:rPr>
              <a:t>（金波）</a:t>
            </a:r>
          </a:p>
        </p:txBody>
      </p:sp>
      <p:sp>
        <p:nvSpPr>
          <p:cNvPr id="10" name="对话气泡: 矩形 9"/>
          <p:cNvSpPr/>
          <p:nvPr/>
        </p:nvSpPr>
        <p:spPr>
          <a:xfrm>
            <a:off x="7389846" y="4142060"/>
            <a:ext cx="990600" cy="381000"/>
          </a:xfrm>
          <a:prstGeom prst="wedgeRectCallout">
            <a:avLst>
              <a:gd name="adj1" fmla="val 99842"/>
              <a:gd name="adj2" fmla="val -62010"/>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Shunda Port</a:t>
            </a:r>
          </a:p>
          <a:p>
            <a:pPr algn="ctr"/>
            <a:r>
              <a:rPr lang="zh-CN" altLang="en-US" sz="1050" dirty="0">
                <a:solidFill>
                  <a:schemeClr val="tx1"/>
                </a:solidFill>
              </a:rPr>
              <a:t>（顺达）</a:t>
            </a:r>
          </a:p>
        </p:txBody>
      </p:sp>
      <p:sp>
        <p:nvSpPr>
          <p:cNvPr id="11" name="对话气泡: 矩形 10"/>
          <p:cNvSpPr/>
          <p:nvPr/>
        </p:nvSpPr>
        <p:spPr>
          <a:xfrm>
            <a:off x="9601200" y="4081924"/>
            <a:ext cx="1295400" cy="381000"/>
          </a:xfrm>
          <a:prstGeom prst="wedgeRectCallout">
            <a:avLst>
              <a:gd name="adj1" fmla="val -115293"/>
              <a:gd name="adj2" fmla="val -93171"/>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err="1">
                <a:solidFill>
                  <a:schemeClr val="tx1"/>
                </a:solidFill>
              </a:rPr>
              <a:t>Sinohydro</a:t>
            </a:r>
            <a:r>
              <a:rPr lang="en-US" altLang="zh-CN" sz="1050" dirty="0">
                <a:solidFill>
                  <a:schemeClr val="tx1"/>
                </a:solidFill>
              </a:rPr>
              <a:t> 11 Port</a:t>
            </a:r>
          </a:p>
          <a:p>
            <a:pPr algn="ctr"/>
            <a:r>
              <a:rPr lang="zh-CN" altLang="en-US" sz="1050" dirty="0">
                <a:solidFill>
                  <a:schemeClr val="tx1"/>
                </a:solidFill>
              </a:rPr>
              <a:t>（中电</a:t>
            </a:r>
            <a:r>
              <a:rPr lang="en-US" altLang="zh-CN" sz="1050" dirty="0">
                <a:solidFill>
                  <a:schemeClr val="tx1"/>
                </a:solidFill>
              </a:rPr>
              <a:t>11</a:t>
            </a:r>
            <a:r>
              <a:rPr lang="zh-CN" altLang="en-US" sz="1050" dirty="0">
                <a:solidFill>
                  <a:schemeClr val="tx1"/>
                </a:solidFill>
              </a:rPr>
              <a:t>局）</a:t>
            </a:r>
          </a:p>
        </p:txBody>
      </p:sp>
      <p:sp>
        <p:nvSpPr>
          <p:cNvPr id="2" name="对话气泡: 矩形 1"/>
          <p:cNvSpPr/>
          <p:nvPr/>
        </p:nvSpPr>
        <p:spPr>
          <a:xfrm>
            <a:off x="10133046" y="1430582"/>
            <a:ext cx="1033428" cy="381000"/>
          </a:xfrm>
          <a:prstGeom prst="wedgeRectCallout">
            <a:avLst>
              <a:gd name="adj1" fmla="val -752"/>
              <a:gd name="adj2" fmla="val 138069"/>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rPr>
              <a:t>中国铝业</a:t>
            </a:r>
            <a:endParaRPr lang="en-US" altLang="zh-CN" sz="1050" dirty="0">
              <a:solidFill>
                <a:schemeClr val="tx1"/>
              </a:solidFill>
            </a:endParaRPr>
          </a:p>
          <a:p>
            <a:pPr algn="ctr"/>
            <a:r>
              <a:rPr lang="zh-CN" altLang="en-US" sz="1050" dirty="0">
                <a:solidFill>
                  <a:schemeClr val="tx1"/>
                </a:solidFill>
              </a:rPr>
              <a:t>皮带跨河大桥</a:t>
            </a:r>
          </a:p>
        </p:txBody>
      </p:sp>
      <p:sp>
        <p:nvSpPr>
          <p:cNvPr id="3" name="对话气泡: 矩形 2"/>
          <p:cNvSpPr/>
          <p:nvPr/>
        </p:nvSpPr>
        <p:spPr>
          <a:xfrm>
            <a:off x="7046946" y="2856290"/>
            <a:ext cx="1676399" cy="381000"/>
          </a:xfrm>
          <a:prstGeom prst="wedgeRectCallout">
            <a:avLst>
              <a:gd name="adj1" fmla="val 70859"/>
              <a:gd name="adj2" fmla="val 76833"/>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50" dirty="0">
                <a:solidFill>
                  <a:schemeClr val="tx1"/>
                </a:solidFill>
              </a:rPr>
              <a:t>CHALCO (COSCO) Port</a:t>
            </a:r>
          </a:p>
          <a:p>
            <a:r>
              <a:rPr lang="zh-CN" altLang="en-US" sz="1050" dirty="0">
                <a:solidFill>
                  <a:schemeClr val="tx1"/>
                </a:solidFill>
              </a:rPr>
              <a:t>（益丰）</a:t>
            </a:r>
          </a:p>
        </p:txBody>
      </p:sp>
      <p:sp>
        <p:nvSpPr>
          <p:cNvPr id="4" name="对话气泡: 矩形 3"/>
          <p:cNvSpPr/>
          <p:nvPr/>
        </p:nvSpPr>
        <p:spPr>
          <a:xfrm>
            <a:off x="9980646" y="2491107"/>
            <a:ext cx="1033428" cy="381000"/>
          </a:xfrm>
          <a:prstGeom prst="wedgeRectCallout">
            <a:avLst>
              <a:gd name="adj1" fmla="val -72170"/>
              <a:gd name="adj2" fmla="val -33359"/>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rPr>
              <a:t>中国铝业</a:t>
            </a:r>
            <a:endParaRPr lang="en-US" altLang="zh-CN" sz="1050" dirty="0">
              <a:solidFill>
                <a:schemeClr val="tx1"/>
              </a:solidFill>
            </a:endParaRPr>
          </a:p>
          <a:p>
            <a:pPr algn="ctr"/>
            <a:r>
              <a:rPr lang="en-US" altLang="zh-CN" sz="1050" dirty="0">
                <a:solidFill>
                  <a:schemeClr val="tx1"/>
                </a:solidFill>
              </a:rPr>
              <a:t>Boffa</a:t>
            </a:r>
            <a:r>
              <a:rPr lang="zh-CN" altLang="en-US" sz="1050" dirty="0">
                <a:solidFill>
                  <a:schemeClr val="tx1"/>
                </a:solidFill>
              </a:rPr>
              <a:t>营地</a:t>
            </a:r>
            <a:endParaRPr lang="en-US" altLang="zh-CN" sz="1050" dirty="0">
              <a:solidFill>
                <a:schemeClr val="tx1"/>
              </a:solidFill>
            </a:endParaRPr>
          </a:p>
        </p:txBody>
      </p:sp>
      <p:sp>
        <p:nvSpPr>
          <p:cNvPr id="6" name="对话气泡: 矩形 5"/>
          <p:cNvSpPr/>
          <p:nvPr/>
        </p:nvSpPr>
        <p:spPr>
          <a:xfrm>
            <a:off x="8908341" y="1774571"/>
            <a:ext cx="1033428" cy="268301"/>
          </a:xfrm>
          <a:prstGeom prst="wedgeRectCallout">
            <a:avLst>
              <a:gd name="adj1" fmla="val -2016"/>
              <a:gd name="adj2" fmla="val 207643"/>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err="1">
                <a:solidFill>
                  <a:schemeClr val="tx1"/>
                </a:solidFill>
              </a:rPr>
              <a:t>Fatala</a:t>
            </a:r>
            <a:r>
              <a:rPr lang="en-US" altLang="zh-CN" sz="1050" dirty="0">
                <a:solidFill>
                  <a:schemeClr val="tx1"/>
                </a:solidFill>
              </a:rPr>
              <a:t> </a:t>
            </a:r>
            <a:r>
              <a:rPr lang="zh-CN" altLang="en-US" sz="1050" dirty="0">
                <a:solidFill>
                  <a:schemeClr val="tx1"/>
                </a:solidFill>
              </a:rPr>
              <a:t>大桥</a:t>
            </a:r>
            <a:endParaRPr lang="en-US" altLang="zh-CN" sz="1050" dirty="0">
              <a:solidFill>
                <a:schemeClr val="tx1"/>
              </a:solidFill>
            </a:endParaRPr>
          </a:p>
        </p:txBody>
      </p:sp>
      <p:sp>
        <p:nvSpPr>
          <p:cNvPr id="13" name="对话气泡: 矩形 12"/>
          <p:cNvSpPr/>
          <p:nvPr/>
        </p:nvSpPr>
        <p:spPr>
          <a:xfrm>
            <a:off x="7694646" y="2105814"/>
            <a:ext cx="1262028" cy="381000"/>
          </a:xfrm>
          <a:prstGeom prst="wedgeRectCallout">
            <a:avLst>
              <a:gd name="adj1" fmla="val 59615"/>
              <a:gd name="adj2" fmla="val 209247"/>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rPr>
              <a:t>中国铝业</a:t>
            </a:r>
            <a:endParaRPr lang="en-US" altLang="zh-CN" sz="1050" dirty="0">
              <a:solidFill>
                <a:schemeClr val="tx1"/>
              </a:solidFill>
            </a:endParaRPr>
          </a:p>
          <a:p>
            <a:pPr algn="ctr"/>
            <a:r>
              <a:rPr lang="zh-CN" altLang="en-US" sz="1050" dirty="0">
                <a:solidFill>
                  <a:schemeClr val="tx1"/>
                </a:solidFill>
              </a:rPr>
              <a:t>多用途码头及船台</a:t>
            </a:r>
            <a:endParaRPr lang="en-US" altLang="zh-CN" sz="1050" dirty="0">
              <a:solidFill>
                <a:schemeClr val="tx1"/>
              </a:solidFill>
            </a:endParaRPr>
          </a:p>
        </p:txBody>
      </p:sp>
      <p:sp>
        <p:nvSpPr>
          <p:cNvPr id="12" name="对话气泡: 矩形 11"/>
          <p:cNvSpPr/>
          <p:nvPr/>
        </p:nvSpPr>
        <p:spPr>
          <a:xfrm>
            <a:off x="6934200" y="3522143"/>
            <a:ext cx="1143000" cy="381000"/>
          </a:xfrm>
          <a:prstGeom prst="wedgeRectCallout">
            <a:avLst>
              <a:gd name="adj1" fmla="val 115114"/>
              <a:gd name="adj2" fmla="val -67233"/>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rPr>
              <a:t>中国铝业</a:t>
            </a:r>
            <a:endParaRPr lang="en-US" altLang="zh-CN" sz="1050" dirty="0">
              <a:solidFill>
                <a:schemeClr val="tx1"/>
              </a:solidFill>
            </a:endParaRPr>
          </a:p>
          <a:p>
            <a:pPr algn="ctr"/>
            <a:r>
              <a:rPr lang="zh-CN" altLang="en-US" sz="1050" dirty="0">
                <a:solidFill>
                  <a:schemeClr val="tx1"/>
                </a:solidFill>
              </a:rPr>
              <a:t>铝土矿装船码头</a:t>
            </a:r>
            <a:endParaRPr lang="en-US" altLang="zh-CN" sz="1050" dirty="0">
              <a:solidFill>
                <a:schemeClr val="tx1"/>
              </a:solidFill>
            </a:endParaRPr>
          </a:p>
        </p:txBody>
      </p:sp>
      <p:sp>
        <p:nvSpPr>
          <p:cNvPr id="14" name="对话气泡: 矩形 13"/>
          <p:cNvSpPr/>
          <p:nvPr/>
        </p:nvSpPr>
        <p:spPr>
          <a:xfrm>
            <a:off x="8714201" y="5268515"/>
            <a:ext cx="990600" cy="381000"/>
          </a:xfrm>
          <a:prstGeom prst="wedgeRectCallout">
            <a:avLst>
              <a:gd name="adj1" fmla="val -66682"/>
              <a:gd name="adj2" fmla="val -104383"/>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ASHAPULA</a:t>
            </a:r>
          </a:p>
          <a:p>
            <a:pPr algn="ctr"/>
            <a:r>
              <a:rPr lang="zh-CN" altLang="en-US" sz="1050" dirty="0">
                <a:solidFill>
                  <a:schemeClr val="tx1"/>
                </a:solidFill>
              </a:rPr>
              <a:t>（阿夏普拉）</a:t>
            </a:r>
          </a:p>
        </p:txBody>
      </p:sp>
      <p:sp>
        <p:nvSpPr>
          <p:cNvPr id="15" name="对话气泡: 矩形 14"/>
          <p:cNvSpPr/>
          <p:nvPr/>
        </p:nvSpPr>
        <p:spPr>
          <a:xfrm>
            <a:off x="9718674" y="3361132"/>
            <a:ext cx="949326" cy="381000"/>
          </a:xfrm>
          <a:prstGeom prst="wedgeRectCallout">
            <a:avLst>
              <a:gd name="adj1" fmla="val -144071"/>
              <a:gd name="adj2" fmla="val 3646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ROUGE</a:t>
            </a:r>
          </a:p>
          <a:p>
            <a:pPr algn="ctr"/>
            <a:r>
              <a:rPr lang="zh-CN" altLang="en-US" sz="1050" dirty="0">
                <a:solidFill>
                  <a:schemeClr val="tx1"/>
                </a:solidFill>
              </a:rPr>
              <a:t>（国云）</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11044800" cy="393843"/>
          </a:xfrm>
          <a:noFill/>
          <a:ln w="9525">
            <a:noFill/>
            <a:miter lim="800000"/>
          </a:ln>
        </p:spPr>
        <p:txBody>
          <a:bodyPr vert="horz" wrap="square" lIns="91440" tIns="45720" rIns="91440" bIns="45720" numCol="1" anchor="b" anchorCtr="0" compatLnSpc="1"/>
          <a:lstStyle/>
          <a:p>
            <a:r>
              <a:rPr lang="zh-CN" altLang="en-US" sz="2400" dirty="0">
                <a:sym typeface="+mn-ea"/>
              </a:rPr>
              <a:t>几内亚港口 </a:t>
            </a:r>
            <a:r>
              <a:rPr lang="en-US" altLang="zh-CN" sz="2400" dirty="0">
                <a:sym typeface="+mn-ea"/>
              </a:rPr>
              <a:t>Guinea Ports</a:t>
            </a:r>
            <a:endParaRPr lang="zh-CN" altLang="en-US" sz="2400" dirty="0"/>
          </a:p>
        </p:txBody>
      </p:sp>
      <p:sp>
        <p:nvSpPr>
          <p:cNvPr id="7" name="文本占位符 6"/>
          <p:cNvSpPr>
            <a:spLocks noGrp="1"/>
          </p:cNvSpPr>
          <p:nvPr>
            <p:ph type="body" sz="half" idx="2"/>
          </p:nvPr>
        </p:nvSpPr>
        <p:spPr>
          <a:xfrm>
            <a:off x="608400" y="1371600"/>
            <a:ext cx="4038600" cy="4616663"/>
          </a:xfrm>
          <a:noFill/>
          <a:ln w="9525">
            <a:noFill/>
            <a:miter lim="800000"/>
          </a:ln>
        </p:spPr>
        <p:txBody>
          <a:bodyPr vert="horz" wrap="square" lIns="91440" tIns="45720" rIns="91440" bIns="45720" numCol="1" anchor="t" anchorCtr="0" compatLnSpc="1"/>
          <a:lstStyle/>
          <a:p>
            <a:pPr algn="just">
              <a:spcAft>
                <a:spcPts val="600"/>
              </a:spcAft>
            </a:pPr>
            <a:r>
              <a:rPr lang="en-US" altLang="zh-CN" sz="1600" dirty="0">
                <a:sym typeface="+mn-ea"/>
              </a:rPr>
              <a:t>       2</a:t>
            </a:r>
            <a:r>
              <a:rPr lang="zh-CN" altLang="en-US" sz="1600" dirty="0">
                <a:sym typeface="+mn-ea"/>
              </a:rPr>
              <a:t>个位于维嘉角港： 阿鲁法</a:t>
            </a:r>
            <a:r>
              <a:rPr lang="en-US" altLang="zh-CN" sz="1600" dirty="0">
                <a:sym typeface="+mn-ea"/>
              </a:rPr>
              <a:t>Alufer </a:t>
            </a:r>
            <a:r>
              <a:rPr lang="zh-CN" altLang="en-US" sz="1600" dirty="0">
                <a:sym typeface="+mn-ea"/>
              </a:rPr>
              <a:t>和国电投</a:t>
            </a:r>
            <a:r>
              <a:rPr lang="en-US" altLang="zh-CN" sz="1600" dirty="0">
                <a:sym typeface="+mn-ea"/>
              </a:rPr>
              <a:t>SPIC</a:t>
            </a:r>
            <a:r>
              <a:rPr lang="zh-CN" altLang="en-US" sz="1600" dirty="0">
                <a:sym typeface="+mn-ea"/>
              </a:rPr>
              <a:t>；</a:t>
            </a:r>
          </a:p>
          <a:p>
            <a:pPr algn="just">
              <a:spcAft>
                <a:spcPts val="600"/>
              </a:spcAft>
            </a:pPr>
            <a:r>
              <a:rPr lang="en-US" altLang="zh-CN" sz="1600" dirty="0"/>
              <a:t>Two facilities are located in Vijaya Port: Alufer and SPIC (State Power Investment Corporation); </a:t>
            </a:r>
            <a:endParaRPr lang="zh-CN" altLang="en-US" sz="1600" dirty="0"/>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953000" y="1371600"/>
            <a:ext cx="6760877" cy="4178070"/>
          </a:xfrm>
          <a:prstGeom prst="rect">
            <a:avLst/>
          </a:prstGeom>
          <a:noFill/>
          <a:ln w="9525">
            <a:noFill/>
            <a:miter lim="800000"/>
            <a:headEnd/>
            <a:tailEnd/>
          </a:ln>
        </p:spPr>
      </p:pic>
      <p:sp>
        <p:nvSpPr>
          <p:cNvPr id="9" name="对话气泡: 矩形 8"/>
          <p:cNvSpPr/>
          <p:nvPr/>
        </p:nvSpPr>
        <p:spPr>
          <a:xfrm>
            <a:off x="9182100" y="5005140"/>
            <a:ext cx="838200" cy="381000"/>
          </a:xfrm>
          <a:prstGeom prst="wedgeRectCallout">
            <a:avLst>
              <a:gd name="adj1" fmla="val -91268"/>
              <a:gd name="adj2" fmla="val -997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1050" dirty="0"/>
          </a:p>
          <a:p>
            <a:r>
              <a:rPr lang="en-US" altLang="zh-CN" sz="1050" dirty="0">
                <a:solidFill>
                  <a:schemeClr val="tx1"/>
                </a:solidFill>
              </a:rPr>
              <a:t>SPIC Port</a:t>
            </a:r>
          </a:p>
          <a:p>
            <a:r>
              <a:rPr lang="zh-CN" altLang="en-US" sz="1050" dirty="0">
                <a:solidFill>
                  <a:schemeClr val="tx1"/>
                </a:solidFill>
              </a:rPr>
              <a:t>（国电投）</a:t>
            </a:r>
          </a:p>
          <a:p>
            <a:pPr algn="ctr"/>
            <a:endParaRPr lang="zh-CN" altLang="en-US" sz="1050" dirty="0">
              <a:solidFill>
                <a:schemeClr val="tx1"/>
              </a:solidFill>
            </a:endParaRPr>
          </a:p>
        </p:txBody>
      </p:sp>
      <p:sp>
        <p:nvSpPr>
          <p:cNvPr id="11" name="对话气泡: 矩形 10"/>
          <p:cNvSpPr/>
          <p:nvPr/>
        </p:nvSpPr>
        <p:spPr>
          <a:xfrm>
            <a:off x="6781800" y="5149177"/>
            <a:ext cx="838200" cy="381000"/>
          </a:xfrm>
          <a:prstGeom prst="wedgeRectCallout">
            <a:avLst>
              <a:gd name="adj1" fmla="val 100714"/>
              <a:gd name="adj2" fmla="val -5255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1050" dirty="0">
              <a:solidFill>
                <a:schemeClr val="tx1"/>
              </a:solidFill>
            </a:endParaRPr>
          </a:p>
          <a:p>
            <a:r>
              <a:rPr lang="en-US" altLang="zh-CN" sz="1050" dirty="0" err="1">
                <a:solidFill>
                  <a:schemeClr val="tx1"/>
                </a:solidFill>
              </a:rPr>
              <a:t>Alufer</a:t>
            </a:r>
            <a:r>
              <a:rPr lang="en-US" altLang="zh-CN" sz="1050" dirty="0">
                <a:solidFill>
                  <a:schemeClr val="tx1"/>
                </a:solidFill>
              </a:rPr>
              <a:t> Port</a:t>
            </a:r>
          </a:p>
          <a:p>
            <a:r>
              <a:rPr lang="en-US" altLang="zh-CN" sz="1050" dirty="0">
                <a:solidFill>
                  <a:schemeClr val="tx1"/>
                </a:solidFill>
              </a:rPr>
              <a:t>(Bel-Air)</a:t>
            </a:r>
            <a:endParaRPr lang="zh-CN" altLang="en-US" sz="1050" dirty="0">
              <a:solidFill>
                <a:schemeClr val="tx1"/>
              </a:solidFill>
            </a:endParaRPr>
          </a:p>
          <a:p>
            <a:pPr algn="ctr"/>
            <a:endParaRPr lang="zh-CN" altLang="en-US" sz="105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9600" y="532800"/>
            <a:ext cx="10972800" cy="763200"/>
          </a:xfrm>
          <a:noFill/>
          <a:ln w="9525">
            <a:noFill/>
            <a:miter lim="800000"/>
          </a:ln>
        </p:spPr>
        <p:txBody>
          <a:bodyPr vert="horz" wrap="square" lIns="91440" tIns="45720" rIns="91440" bIns="45720" numCol="1" anchor="b" anchorCtr="0" compatLnSpc="1"/>
          <a:lstStyle/>
          <a:p>
            <a:r>
              <a:rPr lang="zh-CN" altLang="en-US" dirty="0">
                <a:sym typeface="+mn-ea"/>
              </a:rPr>
              <a:t>几内亚港口 </a:t>
            </a:r>
            <a:r>
              <a:rPr lang="en-US" altLang="zh-CN" dirty="0">
                <a:sym typeface="+mn-ea"/>
              </a:rPr>
              <a:t>Guinea Ports</a:t>
            </a:r>
            <a:br>
              <a:rPr lang="en-US" altLang="zh-CN" dirty="0">
                <a:sym typeface="+mn-ea"/>
              </a:rPr>
            </a:br>
            <a:r>
              <a:rPr lang="en-US" altLang="zh-CN" dirty="0">
                <a:sym typeface="+mn-ea"/>
              </a:rPr>
              <a:t>Conakry &amp;</a:t>
            </a:r>
            <a:r>
              <a:rPr lang="zh-CN" altLang="en-US" dirty="0">
                <a:sym typeface="+mn-ea"/>
              </a:rPr>
              <a:t> </a:t>
            </a:r>
            <a:r>
              <a:rPr lang="en-US" altLang="zh-CN" dirty="0">
                <a:sym typeface="+mn-ea"/>
              </a:rPr>
              <a:t>Konta River</a:t>
            </a:r>
            <a:endParaRPr lang="zh-CN" altLang="en-US" dirty="0"/>
          </a:p>
        </p:txBody>
      </p:sp>
      <p:sp>
        <p:nvSpPr>
          <p:cNvPr id="9" name="内容占位符 8"/>
          <p:cNvSpPr>
            <a:spLocks noGrp="1"/>
          </p:cNvSpPr>
          <p:nvPr>
            <p:ph idx="1"/>
          </p:nvPr>
        </p:nvSpPr>
        <p:spPr>
          <a:xfrm>
            <a:off x="608400" y="1369060"/>
            <a:ext cx="3688080" cy="3447415"/>
          </a:xfrm>
          <a:noFill/>
          <a:ln w="9525">
            <a:noFill/>
            <a:miter lim="800000"/>
          </a:ln>
        </p:spPr>
        <p:txBody>
          <a:bodyPr vert="horz" wrap="square" lIns="91440" tIns="45720" rIns="91440" bIns="45720" numCol="1" anchor="t" anchorCtr="0" compatLnSpc="1"/>
          <a:lstStyle/>
          <a:p>
            <a:pPr marL="0" indent="0" algn="just">
              <a:lnSpc>
                <a:spcPct val="114000"/>
              </a:lnSpc>
              <a:spcBef>
                <a:spcPts val="0"/>
              </a:spcBef>
              <a:spcAft>
                <a:spcPts val="0"/>
              </a:spcAft>
              <a:buNone/>
            </a:pPr>
            <a:r>
              <a:rPr lang="en-US" altLang="zh-CN" sz="1600" dirty="0">
                <a:sym typeface="+mn-ea"/>
              </a:rPr>
              <a:t>1</a:t>
            </a:r>
            <a:r>
              <a:rPr lang="zh-CN" altLang="en-US" sz="1600" dirty="0">
                <a:sym typeface="+mn-ea"/>
              </a:rPr>
              <a:t>个位于科纳克里港：俄铝</a:t>
            </a:r>
            <a:r>
              <a:rPr lang="en-US" altLang="zh-CN" sz="1600" dirty="0">
                <a:sym typeface="+mn-ea"/>
              </a:rPr>
              <a:t>CBK</a:t>
            </a:r>
            <a:r>
              <a:rPr lang="zh-CN" altLang="en-US" sz="1600" dirty="0">
                <a:sym typeface="+mn-ea"/>
              </a:rPr>
              <a:t>；</a:t>
            </a:r>
            <a:endParaRPr lang="en-US" altLang="zh-CN" sz="1600" dirty="0">
              <a:sym typeface="+mn-ea"/>
            </a:endParaRPr>
          </a:p>
          <a:p>
            <a:pPr marL="0" indent="0" algn="just">
              <a:lnSpc>
                <a:spcPct val="114000"/>
              </a:lnSpc>
              <a:spcBef>
                <a:spcPts val="0"/>
              </a:spcBef>
              <a:spcAft>
                <a:spcPts val="0"/>
              </a:spcAft>
              <a:buNone/>
            </a:pPr>
            <a:r>
              <a:rPr lang="en-US" altLang="zh-CN" sz="1600" dirty="0">
                <a:sym typeface="+mn-ea"/>
              </a:rPr>
              <a:t>1</a:t>
            </a:r>
            <a:r>
              <a:rPr lang="zh-CN" altLang="en-US" sz="1600" dirty="0">
                <a:sym typeface="+mn-ea"/>
              </a:rPr>
              <a:t>个位于</a:t>
            </a:r>
            <a:r>
              <a:rPr lang="en-US" altLang="zh-CN" sz="1600" dirty="0">
                <a:sym typeface="+mn-ea"/>
              </a:rPr>
              <a:t>Konta</a:t>
            </a:r>
            <a:r>
              <a:rPr lang="zh-CN" altLang="en-US" sz="1600" dirty="0">
                <a:sym typeface="+mn-ea"/>
              </a:rPr>
              <a:t>港；</a:t>
            </a:r>
            <a:endParaRPr lang="en-US" altLang="zh-CN" sz="1600" dirty="0">
              <a:sym typeface="+mn-ea"/>
            </a:endParaRPr>
          </a:p>
          <a:p>
            <a:pPr marL="0" indent="0" algn="just">
              <a:lnSpc>
                <a:spcPct val="114000"/>
              </a:lnSpc>
              <a:spcBef>
                <a:spcPts val="0"/>
              </a:spcBef>
              <a:spcAft>
                <a:spcPts val="0"/>
              </a:spcAft>
              <a:buNone/>
            </a:pPr>
            <a:r>
              <a:rPr lang="zh-CN" altLang="en-US" sz="1600" dirty="0">
                <a:sym typeface="+mn-ea"/>
              </a:rPr>
              <a:t>另有几个项目在建设当中。</a:t>
            </a:r>
          </a:p>
          <a:p>
            <a:pPr marL="0" indent="0" algn="just">
              <a:spcAft>
                <a:spcPts val="600"/>
              </a:spcAft>
              <a:buNone/>
            </a:pPr>
            <a:r>
              <a:rPr lang="en-US" altLang="zh-CN" sz="1600" dirty="0">
                <a:sym typeface="+mn-ea"/>
              </a:rPr>
              <a:t>One is situated in </a:t>
            </a:r>
            <a:r>
              <a:rPr lang="en-US" altLang="zh-CN" sz="1600" dirty="0"/>
              <a:t>Conakry</a:t>
            </a:r>
            <a:r>
              <a:rPr lang="en-US" altLang="zh-CN" sz="1600" dirty="0">
                <a:sym typeface="+mn-ea"/>
              </a:rPr>
              <a:t> Port: Rusal CBK; another is in Konta Port; with several additional projects currently under construction.</a:t>
            </a:r>
            <a:endParaRPr lang="en-US" altLang="zh-CN" sz="1600" dirty="0"/>
          </a:p>
          <a:p>
            <a:pPr marL="0" indent="0" algn="just">
              <a:spcAft>
                <a:spcPts val="600"/>
              </a:spcAft>
              <a:buNone/>
            </a:pPr>
            <a:endParaRPr lang="zh-CN" altLang="en-US" sz="1600" dirty="0"/>
          </a:p>
          <a:p>
            <a:pPr marL="0" indent="0" algn="just">
              <a:spcAft>
                <a:spcPts val="600"/>
              </a:spcAft>
              <a:buNone/>
            </a:pPr>
            <a:endParaRPr lang="zh-CN" altLang="en-US" sz="1600"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369060"/>
            <a:ext cx="7208520" cy="4498340"/>
          </a:xfrm>
          <a:prstGeom prst="rect">
            <a:avLst/>
          </a:prstGeom>
        </p:spPr>
      </p:pic>
      <p:sp>
        <p:nvSpPr>
          <p:cNvPr id="13" name="对话气泡: 矩形 12"/>
          <p:cNvSpPr/>
          <p:nvPr/>
        </p:nvSpPr>
        <p:spPr>
          <a:xfrm>
            <a:off x="8915400" y="3912870"/>
            <a:ext cx="1219200" cy="354330"/>
          </a:xfrm>
          <a:prstGeom prst="wedgeRectCallout">
            <a:avLst>
              <a:gd name="adj1" fmla="val -46173"/>
              <a:gd name="adj2" fmla="val -172554"/>
            </a:avLst>
          </a:prstGeom>
          <a:solidFill>
            <a:srgbClr val="EBF4FF">
              <a:alpha val="80000"/>
            </a:srgbClr>
          </a:solidFill>
          <a:ln w="12700">
            <a:solidFill>
              <a:srgbClr val="3A8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Konta Port</a:t>
            </a:r>
          </a:p>
          <a:p>
            <a:pPr algn="ctr"/>
            <a:endParaRPr lang="zh-CN" altLang="en-US" sz="105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p:cNvGraphicFramePr>
            <a:graphicFrameLocks noGrp="1"/>
          </p:cNvGraphicFramePr>
          <p:nvPr>
            <p:ph idx="1"/>
            <p:custDataLst>
              <p:tags r:id="rId1"/>
            </p:custDataLst>
          </p:nvPr>
        </p:nvGraphicFramePr>
        <p:xfrm>
          <a:off x="1310005" y="1348881"/>
          <a:ext cx="9571990" cy="5184000"/>
        </p:xfrm>
        <a:graphic>
          <a:graphicData uri="http://schemas.openxmlformats.org/drawingml/2006/table">
            <a:tbl>
              <a:tblPr firstRow="1" bandRow="1">
                <a:tableStyleId>{5C22544A-7EE6-4342-B048-85BDC9FD1C3A}</a:tableStyleId>
              </a:tblPr>
              <a:tblGrid>
                <a:gridCol w="1835150">
                  <a:extLst>
                    <a:ext uri="{9D8B030D-6E8A-4147-A177-3AD203B41FA5}">
                      <a16:colId xmlns:a16="http://schemas.microsoft.com/office/drawing/2014/main" val="20000"/>
                    </a:ext>
                  </a:extLst>
                </a:gridCol>
                <a:gridCol w="931545">
                  <a:extLst>
                    <a:ext uri="{9D8B030D-6E8A-4147-A177-3AD203B41FA5}">
                      <a16:colId xmlns:a16="http://schemas.microsoft.com/office/drawing/2014/main" val="20001"/>
                    </a:ext>
                  </a:extLst>
                </a:gridCol>
                <a:gridCol w="930910">
                  <a:extLst>
                    <a:ext uri="{9D8B030D-6E8A-4147-A177-3AD203B41FA5}">
                      <a16:colId xmlns:a16="http://schemas.microsoft.com/office/drawing/2014/main" val="20002"/>
                    </a:ext>
                  </a:extLst>
                </a:gridCol>
                <a:gridCol w="931545">
                  <a:extLst>
                    <a:ext uri="{9D8B030D-6E8A-4147-A177-3AD203B41FA5}">
                      <a16:colId xmlns:a16="http://schemas.microsoft.com/office/drawing/2014/main" val="20003"/>
                    </a:ext>
                  </a:extLst>
                </a:gridCol>
                <a:gridCol w="4942840">
                  <a:extLst>
                    <a:ext uri="{9D8B030D-6E8A-4147-A177-3AD203B41FA5}">
                      <a16:colId xmlns:a16="http://schemas.microsoft.com/office/drawing/2014/main" val="20004"/>
                    </a:ext>
                  </a:extLst>
                </a:gridCol>
              </a:tblGrid>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日期</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2024</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年</a:t>
                      </a:r>
                    </a:p>
                  </a:txBody>
                  <a:tcPr marL="68580" marR="68580" marT="0" marB="0" anchor="ctr"/>
                </a:tc>
                <a:tc>
                  <a:txBody>
                    <a:bodyPr/>
                    <a:lstStyle/>
                    <a:p>
                      <a:pPr algn="ctr">
                        <a:lnSpc>
                          <a:spcPct val="115000"/>
                        </a:lnSpc>
                        <a:spcAft>
                          <a:spcPts val="800"/>
                        </a:spcAft>
                        <a:buNone/>
                      </a:pP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2025</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年</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增量</a:t>
                      </a:r>
                    </a:p>
                  </a:txBody>
                  <a:tcPr marL="68580" marR="68580" marT="0" marB="0" anchor="ctr"/>
                </a:tc>
                <a:tc>
                  <a:txBody>
                    <a:bodyPr/>
                    <a:lstStyle/>
                    <a:p>
                      <a:pPr algn="ctr">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备注</a:t>
                      </a:r>
                    </a:p>
                  </a:txBody>
                  <a:tcPr marL="68580" marR="68580" marT="0" marB="0" anchor="ctr"/>
                </a:tc>
                <a:extLst>
                  <a:ext uri="{0D108BD9-81ED-4DB2-BD59-A6C34878D82A}">
                    <a16:rowId xmlns:a16="http://schemas.microsoft.com/office/drawing/2014/main" val="10000"/>
                  </a:ext>
                </a:extLst>
              </a:tr>
              <a:tr h="216000">
                <a:tc>
                  <a:txBody>
                    <a:bodyPr/>
                    <a:lstStyle/>
                    <a:p>
                      <a:pPr algn="ctr">
                        <a:lnSpc>
                          <a:spcPct val="115000"/>
                        </a:lnSpc>
                        <a:spcAft>
                          <a:spcPts val="800"/>
                        </a:spcAft>
                        <a:buNone/>
                      </a:pP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赢联盟</a:t>
                      </a: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SMB</a:t>
                      </a: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5505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7152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1647</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从需求角度和其自身计划来看，仍可能有增量，</a:t>
                      </a:r>
                    </a:p>
                  </a:txBody>
                  <a:tcPr marL="68580" marR="68580" marT="0" marB="0" anchor="ctr"/>
                </a:tc>
                <a:extLst>
                  <a:ext uri="{0D108BD9-81ED-4DB2-BD59-A6C34878D82A}">
                    <a16:rowId xmlns:a16="http://schemas.microsoft.com/office/drawing/2014/main" val="10001"/>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中铝几内亚</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CHALCO</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1445.9</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2211.9</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766</a:t>
                      </a:r>
                    </a:p>
                  </a:txBody>
                  <a:tcPr marL="68580" marR="68580" marT="0" marB="0" anchor="ctr"/>
                </a:tc>
                <a:tc>
                  <a:txBody>
                    <a:bodyPr/>
                    <a:lstStyle/>
                    <a:p>
                      <a:pPr algn="l">
                        <a:lnSpc>
                          <a:spcPct val="115000"/>
                        </a:lnSpc>
                        <a:spcAft>
                          <a:spcPts val="800"/>
                        </a:spcAft>
                        <a:buNone/>
                      </a:pPr>
                      <a:r>
                        <a:rPr lang="en-US" sz="1000" kern="100">
                          <a:effectLst/>
                          <a:latin typeface="等线" panose="02010600030101010101" pitchFamily="2" charset="-122"/>
                          <a:ea typeface="等线" panose="02010600030101010101" pitchFamily="2" charset="-122"/>
                          <a:cs typeface="Times New Roman" panose="02020603050405020304" pitchFamily="18" charset="0"/>
                        </a:rPr>
                        <a:t>2025</a:t>
                      </a:r>
                      <a:r>
                        <a:rPr lang="zh-CN" altLang="en-US" sz="1000" kern="100">
                          <a:effectLst/>
                          <a:latin typeface="等线" panose="02010600030101010101" pitchFamily="2" charset="-122"/>
                          <a:ea typeface="等线" panose="02010600030101010101" pitchFamily="2" charset="-122"/>
                          <a:cs typeface="Times New Roman" panose="02020603050405020304" pitchFamily="18" charset="0"/>
                        </a:rPr>
                        <a:t>年飞速发展，</a:t>
                      </a:r>
                      <a:r>
                        <a:rPr lang="en-US" sz="1000" kern="100">
                          <a:effectLst/>
                          <a:latin typeface="等线" panose="02010600030101010101" pitchFamily="2" charset="-122"/>
                          <a:ea typeface="等线" panose="02010600030101010101" pitchFamily="2" charset="-122"/>
                          <a:cs typeface="Times New Roman" panose="02020603050405020304" pitchFamily="18" charset="0"/>
                        </a:rPr>
                        <a:t>1800-2000</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万吨是相对合理的</a:t>
                      </a:r>
                    </a:p>
                  </a:txBody>
                  <a:tcPr marL="68580" marR="68580" marT="0" marB="0" anchor="ctr"/>
                </a:tc>
                <a:extLst>
                  <a:ext uri="{0D108BD9-81ED-4DB2-BD59-A6C34878D82A}">
                    <a16:rowId xmlns:a16="http://schemas.microsoft.com/office/drawing/2014/main" val="10002"/>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几内亚铝土矿公司</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CBG</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1575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1737</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162</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近三年的增量有限，维持在</a:t>
                      </a: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1700</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万吨左右</a:t>
                      </a:r>
                    </a:p>
                  </a:txBody>
                  <a:tcPr marL="68580" marR="68580" marT="0" marB="0" anchor="ctr"/>
                </a:tc>
                <a:extLst>
                  <a:ext uri="{0D108BD9-81ED-4DB2-BD59-A6C34878D82A}">
                    <a16:rowId xmlns:a16="http://schemas.microsoft.com/office/drawing/2014/main" val="10003"/>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双铝</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a:t>
                      </a: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顺达</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AGB2A-SD</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1970.4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1701.4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-269</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第二个泊位</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已</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投入使用，</a:t>
                      </a: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2025</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受停产影响，产量不升反降，今年</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有望</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大幅上升</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阿夏普拉</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ASHAPULA</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263.1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934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309</a:t>
                      </a:r>
                    </a:p>
                  </a:txBody>
                  <a:tcPr marL="68580" marR="68580" marT="0" marB="0" anchor="ctr"/>
                </a:tc>
                <a:tc>
                  <a:txBody>
                    <a:bodyPr/>
                    <a:lstStyle/>
                    <a:p>
                      <a:pPr algn="l">
                        <a:lnSpc>
                          <a:spcPct val="115000"/>
                        </a:lnSpc>
                        <a:spcAft>
                          <a:spcPts val="800"/>
                        </a:spcAft>
                        <a:buNone/>
                      </a:pP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二个</a:t>
                      </a:r>
                      <a:r>
                        <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rPr>
                        <a:t>矿</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区（</a:t>
                      </a: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2025</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开始投产）二个码头，法塔拉河第三个码头建设中（用金波的码头）</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俄铝</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CBK-</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金迪亚</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293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378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85</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收购文丰</a:t>
                      </a: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30%</a:t>
                      </a: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的股权后，将会有增量</a:t>
                      </a:r>
                    </a:p>
                  </a:txBody>
                  <a:tcPr marL="68580" marR="68580" marT="0" marB="0" anchor="ctr"/>
                </a:tc>
                <a:extLst>
                  <a:ext uri="{0D108BD9-81ED-4DB2-BD59-A6C34878D82A}">
                    <a16:rowId xmlns:a16="http://schemas.microsoft.com/office/drawing/2014/main" val="10006"/>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俄铝</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COBAD-</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甸甸</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470.4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615.4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145</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充满不确定性</a:t>
                      </a:r>
                    </a:p>
                  </a:txBody>
                  <a:tcPr marL="68580" marR="68580" marT="0" marB="0" anchor="ctr"/>
                </a:tc>
                <a:extLst>
                  <a:ext uri="{0D108BD9-81ED-4DB2-BD59-A6C34878D82A}">
                    <a16:rowId xmlns:a16="http://schemas.microsoft.com/office/drawing/2014/main" val="10007"/>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河南国际</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CDM-HENAN</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1012.4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940.4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-72</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港口建成后，产量有望增加，驳运依靠</a:t>
                      </a: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SMB</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国家电投</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SPIC</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306.6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397.6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91</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矿石品位较差，需要采购优质的矿石掺配，预计能够维持当前的产量和出口量</a:t>
                      </a:r>
                    </a:p>
                  </a:txBody>
                  <a:tcPr marL="68580" marR="68580" marT="0" marB="0" anchor="ctr"/>
                </a:tc>
                <a:extLst>
                  <a:ext uri="{0D108BD9-81ED-4DB2-BD59-A6C34878D82A}">
                    <a16:rowId xmlns:a16="http://schemas.microsoft.com/office/drawing/2014/main" val="10009"/>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阿鲁法</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ALUFER</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208.7</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174.4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-34</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有增加设备的计划，包括浮吊和驳船</a:t>
                      </a:r>
                    </a:p>
                  </a:txBody>
                  <a:tcPr marL="68580" marR="68580" marT="0" marB="0" anchor="ctr"/>
                </a:tc>
                <a:extLst>
                  <a:ext uri="{0D108BD9-81ED-4DB2-BD59-A6C34878D82A}">
                    <a16:rowId xmlns:a16="http://schemas.microsoft.com/office/drawing/2014/main" val="10010"/>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高顶（</a:t>
                      </a: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TOP</a:t>
                      </a: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203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132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-71</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用金波的码头</a:t>
                      </a:r>
                    </a:p>
                  </a:txBody>
                  <a:tcPr marL="68580" marR="68580" marT="0" marB="0" anchor="ctr"/>
                </a:tc>
                <a:extLst>
                  <a:ext uri="{0D108BD9-81ED-4DB2-BD59-A6C34878D82A}">
                    <a16:rowId xmlns:a16="http://schemas.microsoft.com/office/drawing/2014/main" val="10011"/>
                  </a:ext>
                </a:extLst>
              </a:tr>
              <a:tr h="216000">
                <a:tc>
                  <a:txBody>
                    <a:bodyPr/>
                    <a:lstStyle/>
                    <a:p>
                      <a:pPr algn="ctr">
                        <a:lnSpc>
                          <a:spcPct val="115000"/>
                        </a:lnSpc>
                        <a:spcAft>
                          <a:spcPts val="800"/>
                        </a:spcAft>
                        <a:buNone/>
                      </a:pPr>
                      <a:r>
                        <a:rPr lang="en-US" sz="1000" b="1" kern="100" dirty="0">
                          <a:effectLst/>
                          <a:latin typeface="等线" panose="02010600030101010101" pitchFamily="2" charset="-122"/>
                          <a:ea typeface="等线" panose="02010600030101010101" pitchFamily="2" charset="-122"/>
                          <a:cs typeface="Times New Roman" panose="02020603050405020304" pitchFamily="18" charset="0"/>
                        </a:rPr>
                        <a:t>GIC</a:t>
                      </a: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二期</a:t>
                      </a: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水电十一局</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148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430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282</a:t>
                      </a:r>
                    </a:p>
                  </a:txBody>
                  <a:tcPr marL="68580" marR="68580" marT="0" marB="0" anchor="ctr"/>
                </a:tc>
                <a:tc>
                  <a:txBody>
                    <a:bodyPr/>
                    <a:lstStyle/>
                    <a:p>
                      <a:pPr algn="l">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2025</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受停产影响很大，</a:t>
                      </a: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 </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今年</a:t>
                      </a:r>
                      <a:r>
                        <a:rPr lang="zh-CN"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有望</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sym typeface="+mn-ea"/>
                        </a:rPr>
                        <a:t>大幅上升</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16000">
                <a:tc>
                  <a:txBody>
                    <a:bodyPr/>
                    <a:lstStyle/>
                    <a:p>
                      <a:pPr algn="ctr">
                        <a:lnSpc>
                          <a:spcPct val="115000"/>
                        </a:lnSpc>
                        <a:spcAft>
                          <a:spcPts val="800"/>
                        </a:spcAft>
                        <a:buNone/>
                      </a:pPr>
                      <a:r>
                        <a:rPr lang="zh-CN" sz="1000" b="1" kern="100">
                          <a:effectLst/>
                          <a:latin typeface="等线" panose="02010600030101010101" pitchFamily="2" charset="-122"/>
                          <a:ea typeface="等线" panose="02010600030101010101" pitchFamily="2" charset="-122"/>
                          <a:cs typeface="Times New Roman" panose="02020603050405020304" pitchFamily="18" charset="0"/>
                        </a:rPr>
                        <a:t>金波矿业</a:t>
                      </a:r>
                      <a:r>
                        <a:rPr lang="en-US" sz="1000" b="1" kern="100">
                          <a:effectLst/>
                          <a:latin typeface="等线" panose="02010600030101010101" pitchFamily="2" charset="-122"/>
                          <a:ea typeface="等线" panose="02010600030101010101" pitchFamily="2" charset="-122"/>
                          <a:cs typeface="Times New Roman" panose="02020603050405020304" pitchFamily="18" charset="0"/>
                        </a:rPr>
                        <a:t>KIMBO</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l">
                        <a:lnSpc>
                          <a:spcPct val="115000"/>
                        </a:lnSpc>
                        <a:spcAft>
                          <a:spcPts val="800"/>
                        </a:spcAft>
                        <a:buNone/>
                      </a:pPr>
                      <a:r>
                        <a:rPr lang="zh-CN" sz="1000" kern="100">
                          <a:effectLst/>
                          <a:latin typeface="等线" panose="02010600030101010101" pitchFamily="2" charset="-122"/>
                          <a:ea typeface="等线" panose="02010600030101010101" pitchFamily="2" charset="-122"/>
                          <a:cs typeface="Times New Roman" panose="02020603050405020304" pitchFamily="18" charset="0"/>
                        </a:rPr>
                        <a:t>有扩建码头的计划，需要关注其售矿和资金情况</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16000">
                <a:tc>
                  <a:txBody>
                    <a:bodyPr/>
                    <a:lstStyle/>
                    <a:p>
                      <a:pPr algn="ctr">
                        <a:lnSpc>
                          <a:spcPct val="115000"/>
                        </a:lnSpc>
                        <a:spcAft>
                          <a:spcPts val="800"/>
                        </a:spcAft>
                        <a:buNone/>
                      </a:pPr>
                      <a:r>
                        <a:rPr lang="zh-CN" sz="1000" b="1" kern="100">
                          <a:effectLst/>
                          <a:latin typeface="等线" panose="02010600030101010101" pitchFamily="2" charset="-122"/>
                          <a:ea typeface="等线" panose="02010600030101010101" pitchFamily="2" charset="-122"/>
                          <a:cs typeface="Times New Roman" panose="02020603050405020304" pitchFamily="18" charset="0"/>
                        </a:rPr>
                        <a:t>特变电工</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建设道路</a:t>
                      </a:r>
                    </a:p>
                  </a:txBody>
                  <a:tcPr marL="68580" marR="68580" marT="0" marB="0" anchor="ctr"/>
                </a:tc>
                <a:extLst>
                  <a:ext uri="{0D108BD9-81ED-4DB2-BD59-A6C34878D82A}">
                    <a16:rowId xmlns:a16="http://schemas.microsoft.com/office/drawing/2014/main" val="10014"/>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DM</a:t>
                      </a: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动能矿业</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35.6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000" kern="100" dirty="0">
                          <a:effectLst/>
                          <a:latin typeface="等线" panose="02010600030101010101" pitchFamily="2" charset="-122"/>
                          <a:ea typeface="等线" panose="02010600030101010101" pitchFamily="2" charset="-122"/>
                          <a:cs typeface="Times New Roman" panose="02020603050405020304" pitchFamily="18" charset="0"/>
                        </a:rPr>
                        <a:t>392.6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222</a:t>
                      </a: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码头下载量是瓶颈</a:t>
                      </a:r>
                    </a:p>
                  </a:txBody>
                  <a:tcPr marL="68580" marR="68580" marT="0" marB="0" anchor="ctr"/>
                </a:tc>
                <a:extLst>
                  <a:ext uri="{0D108BD9-81ED-4DB2-BD59-A6C34878D82A}">
                    <a16:rowId xmlns:a16="http://schemas.microsoft.com/office/drawing/2014/main" val="10015"/>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NIMBA</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GAC</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a:t>
                      </a: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1080.5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118.5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-962</a:t>
                      </a:r>
                    </a:p>
                  </a:txBody>
                  <a:tcPr marL="68580" marR="68580" marT="0" marB="0" anchor="ctr"/>
                </a:tc>
                <a:tc>
                  <a:txBody>
                    <a:bodyPr/>
                    <a:lstStyle/>
                    <a:p>
                      <a:pPr algn="l">
                        <a:lnSpc>
                          <a:spcPct val="115000"/>
                        </a:lnSpc>
                        <a:spcAft>
                          <a:spcPts val="800"/>
                        </a:spcAft>
                        <a:buNone/>
                      </a:pP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收购</a:t>
                      </a: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GAC</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6"/>
                  </a:ext>
                </a:extLst>
              </a:tr>
              <a:tr h="216000">
                <a:tc>
                  <a:txBody>
                    <a:bodyPr/>
                    <a:lstStyle/>
                    <a:p>
                      <a:pPr marL="0" algn="ctr" defTabSz="914400" rtl="0" eaLnBrk="1" latinLnBrk="0" hangingPunct="1">
                        <a:lnSpc>
                          <a:spcPct val="115000"/>
                        </a:lnSpc>
                        <a:spcAft>
                          <a:spcPts val="800"/>
                        </a:spcAft>
                        <a:buNone/>
                      </a:pPr>
                      <a:r>
                        <a:rPr lang="en-US" altLang="zh-CN" sz="1000" b="1"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Zhicheng/GBT</a:t>
                      </a:r>
                      <a:r>
                        <a:rPr lang="zh-CN" altLang="en-US" sz="1000" b="1"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志诚矿业</a:t>
                      </a:r>
                    </a:p>
                  </a:txBody>
                  <a:tcPr marL="68580" marR="68580" marT="0" marB="0" anchor="ctr"/>
                </a:tc>
                <a:tc>
                  <a:txBody>
                    <a:bodyPr/>
                    <a:lstStyle/>
                    <a:p>
                      <a:pPr marL="0" algn="ctr" defTabSz="914400" rtl="0" eaLnBrk="1" latinLnBrk="0" hangingPunct="1">
                        <a:lnSpc>
                          <a:spcPct val="115000"/>
                        </a:lnSpc>
                        <a:spcAft>
                          <a:spcPts val="800"/>
                        </a:spcAft>
                        <a:buNone/>
                      </a:pPr>
                      <a:r>
                        <a:rPr lang="en-US" altLang="zh-CN" sz="1000" b="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35.6</a:t>
                      </a:r>
                      <a:endParaRPr lang="zh-CN" altLang="en-US" sz="1000" b="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15000"/>
                        </a:lnSpc>
                        <a:spcAft>
                          <a:spcPts val="800"/>
                        </a:spcAft>
                        <a:buNone/>
                      </a:pPr>
                      <a:r>
                        <a:rPr lang="en-US" altLang="zh-CN" sz="1000" b="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392.6</a:t>
                      </a:r>
                      <a:endParaRPr lang="zh-CN" altLang="en-US" sz="1000" b="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15000"/>
                        </a:lnSpc>
                        <a:spcAft>
                          <a:spcPts val="800"/>
                        </a:spcAft>
                        <a:buNone/>
                      </a:pPr>
                      <a:r>
                        <a:rPr lang="en-US" altLang="zh-CN" sz="1000" b="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357</a:t>
                      </a:r>
                    </a:p>
                  </a:txBody>
                  <a:tcPr marL="68580" marR="68580" marT="0" marB="0" anchor="ctr"/>
                </a:tc>
                <a:tc>
                  <a:txBody>
                    <a:bodyPr/>
                    <a:lstStyle/>
                    <a:p>
                      <a:pPr algn="ctr"/>
                      <a:endParaRPr lang="zh-CN" altLang="en-US" sz="1000" b="0" dirty="0"/>
                    </a:p>
                  </a:txBody>
                  <a:tcPr marL="68580" marR="68580" marT="0" marB="0" anchor="ctr"/>
                </a:tc>
                <a:extLst>
                  <a:ext uri="{0D108BD9-81ED-4DB2-BD59-A6C34878D82A}">
                    <a16:rowId xmlns:a16="http://schemas.microsoft.com/office/drawing/2014/main" val="10017"/>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ELITE</a:t>
                      </a:r>
                      <a:r>
                        <a:rPr lang="zh-CN" altLang="en-US" sz="1000" b="1" kern="100" dirty="0">
                          <a:effectLst/>
                          <a:latin typeface="等线" panose="02010600030101010101" pitchFamily="2" charset="-122"/>
                          <a:ea typeface="等线" panose="02010600030101010101" pitchFamily="2" charset="-122"/>
                          <a:cs typeface="Times New Roman" panose="02020603050405020304" pitchFamily="18" charset="0"/>
                        </a:rPr>
                        <a:t>艾利特</a:t>
                      </a:r>
                      <a:endParaRPr lang="zh-CN" sz="1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52.4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52</a:t>
                      </a: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8"/>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KBM</a:t>
                      </a:r>
                      <a:endParaRPr lang="zh-CN" sz="1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270.6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271</a:t>
                      </a: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9"/>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GEMIC</a:t>
                      </a:r>
                      <a:endParaRPr lang="zh-CN" sz="1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35.3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35</a:t>
                      </a: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20"/>
                  </a:ext>
                </a:extLst>
              </a:tr>
              <a:tr h="216000">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AMC</a:t>
                      </a:r>
                      <a:endParaRPr lang="zh-CN" sz="1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679.6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680</a:t>
                      </a: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21"/>
                  </a:ext>
                </a:extLst>
              </a:tr>
              <a:tr h="216000">
                <a:tc>
                  <a:txBody>
                    <a:bodyPr/>
                    <a:lstStyle/>
                    <a:p>
                      <a:pPr marL="0" marR="0" lvl="0" indent="0" algn="ctr" defTabSz="914400" rtl="0" eaLnBrk="1" fontAlgn="auto" latinLnBrk="0" hangingPunct="1">
                        <a:lnSpc>
                          <a:spcPct val="115000"/>
                        </a:lnSpc>
                        <a:spcBef>
                          <a:spcPts val="0"/>
                        </a:spcBef>
                        <a:spcAft>
                          <a:spcPts val="800"/>
                        </a:spcAft>
                        <a:buClrTx/>
                        <a:buSzTx/>
                        <a:buFontTx/>
                        <a:buNone/>
                        <a:defRPr/>
                      </a:pPr>
                      <a:r>
                        <a:rPr lang="en-US" altLang="zh-CN" sz="1000" b="1"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ROUGE MINING</a:t>
                      </a:r>
                      <a:endParaRPr lang="zh-CN" altLang="en-US" sz="1000" b="1"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l">
                        <a:lnSpc>
                          <a:spcPct val="115000"/>
                        </a:lnSpc>
                        <a:spcAft>
                          <a:spcPts val="800"/>
                        </a:spcAft>
                        <a:buNone/>
                      </a:pPr>
                      <a:r>
                        <a:rPr lang="zh-CN" sz="1000" kern="100" dirty="0">
                          <a:effectLst/>
                          <a:latin typeface="等线" panose="02010600030101010101" pitchFamily="2" charset="-122"/>
                          <a:ea typeface="等线" panose="02010600030101010101" pitchFamily="2" charset="-122"/>
                          <a:cs typeface="Times New Roman" panose="02020603050405020304" pitchFamily="18" charset="0"/>
                        </a:rPr>
                        <a:t>码头建成后，</a:t>
                      </a: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 2026</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有望达到千万吨</a:t>
                      </a:r>
                    </a:p>
                  </a:txBody>
                  <a:tcPr marL="68580" marR="68580" marT="0" marB="0" anchor="ctr"/>
                </a:tc>
                <a:extLst>
                  <a:ext uri="{0D108BD9-81ED-4DB2-BD59-A6C34878D82A}">
                    <a16:rowId xmlns:a16="http://schemas.microsoft.com/office/drawing/2014/main" val="10022"/>
                  </a:ext>
                </a:extLst>
              </a:tr>
              <a:tr h="216000">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合计</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14553.2</a:t>
                      </a:r>
                    </a:p>
                  </a:txBody>
                  <a:tcPr marL="68580" marR="68580" marT="0" marB="0" anchor="ctr"/>
                </a:tc>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18383.4</a:t>
                      </a:r>
                    </a:p>
                  </a:txBody>
                  <a:tcPr marL="68580" marR="68580" marT="0" marB="0" anchor="ctr"/>
                </a:tc>
                <a:tc>
                  <a:txBody>
                    <a:bodyPr/>
                    <a:lstStyle/>
                    <a:p>
                      <a:pPr algn="ctr">
                        <a:lnSpc>
                          <a:spcPct val="115000"/>
                        </a:lnSpc>
                        <a:spcAft>
                          <a:spcPts val="800"/>
                        </a:spcAft>
                        <a:buNone/>
                      </a:pPr>
                      <a:r>
                        <a:rPr lang="en-US" altLang="zh-CN" sz="1000" b="1" kern="100" dirty="0">
                          <a:effectLst/>
                          <a:latin typeface="等线" panose="02010600030101010101" pitchFamily="2" charset="-122"/>
                          <a:ea typeface="等线" panose="02010600030101010101" pitchFamily="2" charset="-122"/>
                          <a:cs typeface="Times New Roman" panose="02020603050405020304" pitchFamily="18" charset="0"/>
                        </a:rPr>
                        <a:t>3696</a:t>
                      </a:r>
                    </a:p>
                  </a:txBody>
                  <a:tcPr marL="68580" marR="68580" marT="0" marB="0" anchor="ctr"/>
                </a:tc>
                <a:tc>
                  <a:txBody>
                    <a:bodyPr/>
                    <a:lstStyle/>
                    <a:p>
                      <a:pPr algn="ctr">
                        <a:lnSpc>
                          <a:spcPct val="115000"/>
                        </a:lnSpc>
                        <a:spcAft>
                          <a:spcPts val="800"/>
                        </a:spcAft>
                        <a:buNone/>
                      </a:pPr>
                      <a:r>
                        <a:rPr lang="zh-CN" sz="1000" b="1" kern="100" dirty="0">
                          <a:effectLst/>
                          <a:latin typeface="等线" panose="02010600030101010101" pitchFamily="2" charset="-122"/>
                          <a:ea typeface="等线" panose="02010600030101010101" pitchFamily="2" charset="-122"/>
                          <a:cs typeface="Times New Roman" panose="02020603050405020304" pitchFamily="18" charset="0"/>
                        </a:rPr>
                        <a:t>单位：万吨、湿吨</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23"/>
                  </a:ext>
                </a:extLst>
              </a:tr>
            </a:tbl>
          </a:graphicData>
        </a:graphic>
      </p:graphicFrame>
      <p:sp>
        <p:nvSpPr>
          <p:cNvPr id="3" name="文本占位符 3"/>
          <p:cNvSpPr txBox="1"/>
          <p:nvPr/>
        </p:nvSpPr>
        <p:spPr bwMode="auto">
          <a:xfrm>
            <a:off x="608400" y="532800"/>
            <a:ext cx="11044800" cy="7632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spcBef>
                <a:spcPts val="0"/>
              </a:spcBef>
            </a:pPr>
            <a:r>
              <a:rPr lang="zh-CN" altLang="en-US" dirty="0"/>
              <a:t>几内亚铝土矿企业的供应增量</a:t>
            </a:r>
            <a:endParaRPr lang="en-US" altLang="zh-CN" dirty="0"/>
          </a:p>
          <a:p>
            <a:pPr>
              <a:spcBef>
                <a:spcPts val="0"/>
              </a:spcBef>
            </a:pPr>
            <a:r>
              <a:rPr lang="en-US" altLang="zh-CN" dirty="0"/>
              <a:t>The increase in bauxite supply comes from mining companies in Guinea.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11044800" cy="763200"/>
          </a:xfrm>
          <a:noFill/>
          <a:ln w="9525">
            <a:noFill/>
            <a:miter lim="800000"/>
          </a:ln>
        </p:spPr>
        <p:txBody>
          <a:bodyPr vert="horz" wrap="square" lIns="91440" tIns="45720" rIns="91440" bIns="45720" numCol="1" anchor="b" anchorCtr="0" compatLnSpc="1"/>
          <a:lstStyle/>
          <a:p>
            <a:r>
              <a:rPr lang="zh-CN" altLang="en-US" sz="2400" dirty="0"/>
              <a:t>河道运输趋向饱和</a:t>
            </a:r>
            <a:br>
              <a:rPr lang="zh-CN" altLang="en-US" sz="2400" dirty="0"/>
            </a:br>
            <a:r>
              <a:rPr lang="en-US" altLang="zh-CN" sz="2400" dirty="0">
                <a:sym typeface="+mn-ea"/>
              </a:rPr>
              <a:t>River transport approaching saturation.</a:t>
            </a:r>
            <a:endParaRPr lang="zh-CN" altLang="en-US" sz="2400" dirty="0"/>
          </a:p>
        </p:txBody>
      </p:sp>
      <p:sp>
        <p:nvSpPr>
          <p:cNvPr id="7" name="文本占位符 6"/>
          <p:cNvSpPr>
            <a:spLocks noGrp="1"/>
          </p:cNvSpPr>
          <p:nvPr>
            <p:ph type="body" sz="half" idx="2"/>
          </p:nvPr>
        </p:nvSpPr>
        <p:spPr>
          <a:xfrm>
            <a:off x="608400" y="1463040"/>
            <a:ext cx="7621200" cy="1965960"/>
          </a:xfrm>
        </p:spPr>
        <p:txBody>
          <a:bodyPr/>
          <a:lstStyle/>
          <a:p>
            <a:pPr marL="285750" indent="-285750" algn="just">
              <a:lnSpc>
                <a:spcPct val="114000"/>
              </a:lnSpc>
              <a:spcAft>
                <a:spcPts val="0"/>
              </a:spcAft>
              <a:buClr>
                <a:srgbClr val="C00000"/>
              </a:buClr>
              <a:buSzPct val="70000"/>
              <a:buFont typeface="Arial" panose="020B0604020202020204" pitchFamily="34" charset="0"/>
              <a:buChar char="■"/>
            </a:pPr>
            <a:r>
              <a:rPr lang="en-US" altLang="zh-CN" sz="1600" dirty="0"/>
              <a:t>Rio Nunez</a:t>
            </a:r>
            <a:r>
              <a:rPr lang="zh-CN" altLang="en-US" sz="1600" dirty="0"/>
              <a:t>河口目前有</a:t>
            </a:r>
            <a:r>
              <a:rPr lang="en-US" altLang="zh-CN" sz="1600" dirty="0"/>
              <a:t>8</a:t>
            </a:r>
            <a:r>
              <a:rPr lang="zh-CN" altLang="en-US" sz="1600" dirty="0"/>
              <a:t>家铝土矿码头在运营，根据相关研究航道通航能力约</a:t>
            </a:r>
            <a:r>
              <a:rPr lang="en-US" altLang="zh-CN" sz="1600" dirty="0"/>
              <a:t>1.1~1.4</a:t>
            </a:r>
            <a:r>
              <a:rPr lang="zh-CN" altLang="en-US" sz="1600" dirty="0"/>
              <a:t>亿吨</a:t>
            </a:r>
            <a:r>
              <a:rPr lang="en-US" altLang="zh-CN" sz="1600" dirty="0"/>
              <a:t>/</a:t>
            </a:r>
            <a:r>
              <a:rPr lang="zh-CN" altLang="en-US" sz="1600" dirty="0"/>
              <a:t>年。</a:t>
            </a:r>
            <a:r>
              <a:rPr lang="en-US" altLang="zh-CN" sz="1600" dirty="0"/>
              <a:t>2025</a:t>
            </a:r>
            <a:r>
              <a:rPr lang="zh-CN" altLang="en-US" sz="1600" dirty="0"/>
              <a:t>年出货量约</a:t>
            </a:r>
            <a:r>
              <a:rPr lang="en-US" altLang="zh-CN" sz="1600" dirty="0"/>
              <a:t>1.2</a:t>
            </a:r>
            <a:r>
              <a:rPr lang="zh-CN" altLang="en-US" sz="1600" dirty="0"/>
              <a:t>亿吨，运量接近上限。</a:t>
            </a:r>
            <a:endParaRPr lang="en-US" altLang="zh-CN" sz="1600" dirty="0"/>
          </a:p>
          <a:p>
            <a:pPr marL="271780" indent="-271780" algn="just">
              <a:lnSpc>
                <a:spcPct val="114000"/>
              </a:lnSpc>
              <a:spcAft>
                <a:spcPts val="0"/>
              </a:spcAft>
            </a:pPr>
            <a:r>
              <a:rPr lang="en-US" altLang="zh-CN" sz="1600" dirty="0"/>
              <a:t>     Currently, eight bauxite terminals are operational at the Rio Nunez River. According to relevant studies, the capacity ranges from 110 to 140 </a:t>
            </a:r>
            <a:r>
              <a:rPr lang="en-US" altLang="zh-CN" sz="1600" dirty="0" err="1"/>
              <a:t>mtpa</a:t>
            </a:r>
            <a:r>
              <a:rPr lang="en-US" altLang="zh-CN" sz="1600" dirty="0"/>
              <a:t>. In 2024, annual shipments reached approximately 120 </a:t>
            </a:r>
            <a:r>
              <a:rPr lang="en-US" altLang="zh-CN" sz="1600" dirty="0" err="1"/>
              <a:t>mtpa</a:t>
            </a:r>
            <a:r>
              <a:rPr lang="en-US" altLang="zh-CN" sz="1600" dirty="0"/>
              <a:t>, approaching the maximum capacity.</a:t>
            </a:r>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675963" y="1219200"/>
            <a:ext cx="2971800" cy="2302305"/>
          </a:xfrm>
          <a:prstGeom prst="rect">
            <a:avLst/>
          </a:prstGeom>
          <a:noFill/>
          <a:ln w="9525">
            <a:noFill/>
            <a:miter lim="800000"/>
            <a:headEnd/>
            <a:tailEnd/>
          </a:ln>
        </p:spPr>
      </p:pic>
      <p:sp>
        <p:nvSpPr>
          <p:cNvPr id="15" name="文本框 14"/>
          <p:cNvSpPr txBox="1"/>
          <p:nvPr/>
        </p:nvSpPr>
        <p:spPr>
          <a:xfrm>
            <a:off x="10428563" y="3213700"/>
            <a:ext cx="1143000" cy="276999"/>
          </a:xfrm>
          <a:prstGeom prst="rect">
            <a:avLst/>
          </a:prstGeom>
          <a:noFill/>
        </p:spPr>
        <p:txBody>
          <a:bodyPr wrap="square" rtlCol="0">
            <a:spAutoFit/>
          </a:bodyPr>
          <a:lstStyle/>
          <a:p>
            <a:r>
              <a:rPr lang="en-US" altLang="zh-CN" sz="1200" b="1" dirty="0"/>
              <a:t>Rio Nunez </a:t>
            </a:r>
            <a:r>
              <a:rPr lang="zh-CN" altLang="en-US" sz="1200" b="1" dirty="0"/>
              <a:t>河</a:t>
            </a:r>
          </a:p>
        </p:txBody>
      </p:sp>
      <p:sp>
        <p:nvSpPr>
          <p:cNvPr id="2" name="文本占位符 6"/>
          <p:cNvSpPr txBox="1"/>
          <p:nvPr/>
        </p:nvSpPr>
        <p:spPr bwMode="auto">
          <a:xfrm>
            <a:off x="570757" y="3733800"/>
            <a:ext cx="7658843" cy="2499360"/>
          </a:xfrm>
          <a:prstGeom prst="rect">
            <a:avLst/>
          </a:prstGeom>
          <a:noFill/>
          <a:ln w="9525">
            <a:noFill/>
            <a:miter lim="800000"/>
          </a:ln>
        </p:spPr>
        <p:txBody>
          <a:bodyPr vert="horz" wrap="square" lIns="91440" tIns="45720" rIns="91440" bIns="45720" numCol="1" anchor="t" anchorCtr="0" compatLnSpc="1"/>
          <a:lstStyle>
            <a:lvl1pPr marL="0" indent="0" algn="l" rtl="0" eaLnBrk="1" fontAlgn="base" hangingPunct="1">
              <a:spcBef>
                <a:spcPct val="20000"/>
              </a:spcBef>
              <a:spcAft>
                <a:spcPct val="0"/>
              </a:spcAft>
              <a:buNone/>
              <a:defRPr sz="1400">
                <a:solidFill>
                  <a:schemeClr val="tx1"/>
                </a:solidFill>
                <a:latin typeface="+mn-lt"/>
                <a:ea typeface="宋体" panose="02010600030101010101" pitchFamily="2" charset="-122"/>
                <a:cs typeface="+mn-cs"/>
              </a:defRPr>
            </a:lvl1pPr>
            <a:lvl2pPr marL="457200" indent="0" algn="l" rtl="0" eaLnBrk="1" fontAlgn="base" hangingPunct="1">
              <a:spcBef>
                <a:spcPct val="20000"/>
              </a:spcBef>
              <a:spcAft>
                <a:spcPct val="0"/>
              </a:spcAft>
              <a:buNone/>
              <a:defRPr sz="1200">
                <a:solidFill>
                  <a:schemeClr val="tx1"/>
                </a:solidFill>
                <a:latin typeface="+mn-lt"/>
                <a:ea typeface="宋体" panose="02010600030101010101" pitchFamily="2" charset="-122"/>
              </a:defRPr>
            </a:lvl2pPr>
            <a:lvl3pPr marL="914400" indent="0" algn="l" rtl="0" eaLnBrk="1" fontAlgn="base" hangingPunct="1">
              <a:spcBef>
                <a:spcPct val="20000"/>
              </a:spcBef>
              <a:spcAft>
                <a:spcPct val="0"/>
              </a:spcAft>
              <a:buNone/>
              <a:defRPr sz="1000">
                <a:solidFill>
                  <a:schemeClr val="tx1"/>
                </a:solidFill>
                <a:latin typeface="+mn-lt"/>
                <a:ea typeface="宋体" panose="02010600030101010101" pitchFamily="2" charset="-122"/>
              </a:defRPr>
            </a:lvl3pPr>
            <a:lvl4pPr marL="1371600" indent="0" algn="l" rtl="0" eaLnBrk="1" fontAlgn="base" hangingPunct="1">
              <a:spcBef>
                <a:spcPct val="20000"/>
              </a:spcBef>
              <a:spcAft>
                <a:spcPct val="0"/>
              </a:spcAft>
              <a:buNone/>
              <a:defRPr sz="900">
                <a:solidFill>
                  <a:schemeClr val="tx1"/>
                </a:solidFill>
                <a:latin typeface="+mn-lt"/>
                <a:ea typeface="宋体" panose="02010600030101010101" pitchFamily="2" charset="-122"/>
              </a:defRPr>
            </a:lvl4pPr>
            <a:lvl5pPr marL="1828800" indent="0" algn="l" rtl="0" eaLnBrk="1" fontAlgn="base" hangingPunct="1">
              <a:spcBef>
                <a:spcPct val="20000"/>
              </a:spcBef>
              <a:spcAft>
                <a:spcPct val="0"/>
              </a:spcAft>
              <a:buNone/>
              <a:defRPr sz="900">
                <a:solidFill>
                  <a:schemeClr val="tx1"/>
                </a:solidFill>
                <a:latin typeface="+mn-lt"/>
                <a:ea typeface="宋体" panose="02010600030101010101" pitchFamily="2" charset="-122"/>
              </a:defRPr>
            </a:lvl5pPr>
            <a:lvl6pPr marL="2286000" indent="0" algn="l" rtl="0" eaLnBrk="1" fontAlgn="base" hangingPunct="1">
              <a:spcBef>
                <a:spcPct val="20000"/>
              </a:spcBef>
              <a:spcAft>
                <a:spcPct val="0"/>
              </a:spcAft>
              <a:buNone/>
              <a:defRPr sz="900">
                <a:solidFill>
                  <a:schemeClr val="tx1"/>
                </a:solidFill>
                <a:latin typeface="+mn-lt"/>
                <a:ea typeface="+mn-ea"/>
              </a:defRPr>
            </a:lvl6pPr>
            <a:lvl7pPr marL="2743200" indent="0" algn="l" rtl="0" eaLnBrk="1" fontAlgn="base" hangingPunct="1">
              <a:spcBef>
                <a:spcPct val="20000"/>
              </a:spcBef>
              <a:spcAft>
                <a:spcPct val="0"/>
              </a:spcAft>
              <a:buNone/>
              <a:defRPr sz="900">
                <a:solidFill>
                  <a:schemeClr val="tx1"/>
                </a:solidFill>
                <a:latin typeface="+mn-lt"/>
                <a:ea typeface="+mn-ea"/>
              </a:defRPr>
            </a:lvl7pPr>
            <a:lvl8pPr marL="3200400" indent="0" algn="l" rtl="0" eaLnBrk="1" fontAlgn="base" hangingPunct="1">
              <a:spcBef>
                <a:spcPct val="20000"/>
              </a:spcBef>
              <a:spcAft>
                <a:spcPct val="0"/>
              </a:spcAft>
              <a:buNone/>
              <a:defRPr sz="900">
                <a:solidFill>
                  <a:schemeClr val="tx1"/>
                </a:solidFill>
                <a:latin typeface="+mn-lt"/>
                <a:ea typeface="+mn-ea"/>
              </a:defRPr>
            </a:lvl8pPr>
            <a:lvl9pPr marL="3657600" indent="0" algn="l" rtl="0" eaLnBrk="1" fontAlgn="base" hangingPunct="1">
              <a:spcBef>
                <a:spcPct val="20000"/>
              </a:spcBef>
              <a:spcAft>
                <a:spcPct val="0"/>
              </a:spcAft>
              <a:buNone/>
              <a:defRPr sz="900">
                <a:solidFill>
                  <a:schemeClr val="tx1"/>
                </a:solidFill>
                <a:latin typeface="+mn-lt"/>
                <a:ea typeface="+mn-ea"/>
              </a:defRPr>
            </a:lvl9pPr>
          </a:lstStyle>
          <a:p>
            <a:pPr marL="285750" indent="-285750">
              <a:lnSpc>
                <a:spcPct val="114000"/>
              </a:lnSpc>
              <a:spcAft>
                <a:spcPts val="0"/>
              </a:spcAft>
              <a:buClr>
                <a:srgbClr val="C00000"/>
              </a:buClr>
              <a:buSzPct val="70000"/>
              <a:buFont typeface="Arial" panose="020B0604020202020204" pitchFamily="34" charset="0"/>
              <a:buChar char="■"/>
            </a:pPr>
            <a:r>
              <a:rPr lang="en-US" altLang="zh-CN" sz="1600" kern="0" dirty="0" err="1"/>
              <a:t>Fatala</a:t>
            </a:r>
            <a:r>
              <a:rPr lang="zh-CN" altLang="en-US" sz="1600" kern="0" dirty="0"/>
              <a:t>河口自上游向下有</a:t>
            </a:r>
            <a:r>
              <a:rPr lang="en-US" altLang="zh-CN" sz="1600" kern="0" dirty="0"/>
              <a:t>6</a:t>
            </a:r>
            <a:r>
              <a:rPr lang="zh-CN" altLang="en-US" sz="1600" kern="0" dirty="0"/>
              <a:t>家矿企共用航道。根据相关研究目前航道通航能力约</a:t>
            </a:r>
            <a:r>
              <a:rPr lang="en-US" altLang="zh-CN" sz="1600" kern="0" dirty="0"/>
              <a:t>1.0</a:t>
            </a:r>
            <a:r>
              <a:rPr lang="zh-CN" altLang="en-US" sz="1600" kern="0" dirty="0"/>
              <a:t>亿吨</a:t>
            </a:r>
            <a:r>
              <a:rPr lang="en-US" altLang="zh-CN" sz="1600" kern="0" dirty="0"/>
              <a:t>/</a:t>
            </a:r>
            <a:r>
              <a:rPr lang="zh-CN" altLang="en-US" sz="1600" kern="0" dirty="0"/>
              <a:t>年，</a:t>
            </a:r>
            <a:r>
              <a:rPr lang="en-US" altLang="zh-CN" sz="1600" kern="0" dirty="0"/>
              <a:t>2025</a:t>
            </a:r>
            <a:r>
              <a:rPr lang="zh-CN" altLang="en-US" sz="1600" kern="0" dirty="0"/>
              <a:t>年出货量已超</a:t>
            </a:r>
            <a:r>
              <a:rPr lang="en-US" altLang="zh-CN" sz="1600" kern="0" dirty="0"/>
              <a:t>5650</a:t>
            </a:r>
            <a:r>
              <a:rPr lang="zh-CN" altLang="en-US" sz="1600" kern="0" dirty="0"/>
              <a:t>万吨</a:t>
            </a:r>
            <a:r>
              <a:rPr lang="en-US" altLang="zh-CN" sz="1600" kern="0" dirty="0"/>
              <a:t>/</a:t>
            </a:r>
            <a:r>
              <a:rPr lang="zh-CN" altLang="en-US" sz="1600" kern="0" dirty="0"/>
              <a:t>年，</a:t>
            </a:r>
            <a:r>
              <a:rPr lang="en-US" altLang="zh-CN" sz="1600" kern="0" dirty="0"/>
              <a:t>2026</a:t>
            </a:r>
            <a:r>
              <a:rPr lang="zh-CN" altLang="en-US" sz="1600" kern="0" dirty="0"/>
              <a:t>年将估计近</a:t>
            </a:r>
            <a:r>
              <a:rPr lang="en-US" altLang="zh-CN" sz="1600" kern="0" dirty="0"/>
              <a:t>9000</a:t>
            </a:r>
            <a:r>
              <a:rPr lang="zh-CN" altLang="en-US" sz="1600" kern="0" dirty="0"/>
              <a:t>万吨，运量接近上限。</a:t>
            </a:r>
          </a:p>
          <a:p>
            <a:pPr marL="271780" indent="-271780">
              <a:lnSpc>
                <a:spcPct val="114000"/>
              </a:lnSpc>
              <a:spcAft>
                <a:spcPts val="0"/>
              </a:spcAft>
            </a:pPr>
            <a:r>
              <a:rPr lang="en-US" altLang="zh-CN" sz="1600" kern="0" dirty="0"/>
              <a:t>      At the </a:t>
            </a:r>
            <a:r>
              <a:rPr lang="en-US" altLang="zh-CN" sz="1600" kern="0" dirty="0" err="1"/>
              <a:t>Fatala</a:t>
            </a:r>
            <a:r>
              <a:rPr lang="en-US" altLang="zh-CN" sz="1600" kern="0" dirty="0"/>
              <a:t> River estuary, six mining companies share the navigation channel from the upper reaches downstream. According to relevant studies, the current annual navigation capacity of the channel is approximately 100 </a:t>
            </a:r>
            <a:r>
              <a:rPr lang="en-US" altLang="zh-CN" sz="1600" kern="0" dirty="0" err="1"/>
              <a:t>mtpa</a:t>
            </a:r>
            <a:r>
              <a:rPr lang="en-US" altLang="zh-CN" sz="1600" kern="0" dirty="0"/>
              <a:t>, while by 2025, the annual shipment volume has exceeded 56.5 </a:t>
            </a:r>
            <a:r>
              <a:rPr lang="en-US" altLang="zh-CN" sz="1600" kern="0" dirty="0" err="1"/>
              <a:t>mtpa</a:t>
            </a:r>
            <a:r>
              <a:rPr lang="en-US" altLang="zh-CN" sz="1600" kern="0" dirty="0"/>
              <a:t>, 2026 estimated 90mtpa, approaching the maximum capacity.</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963" y="3717520"/>
            <a:ext cx="2977237" cy="2419092"/>
          </a:xfrm>
          <a:prstGeom prst="rect">
            <a:avLst/>
          </a:prstGeom>
        </p:spPr>
      </p:pic>
      <p:sp>
        <p:nvSpPr>
          <p:cNvPr id="4" name="文本框 3"/>
          <p:cNvSpPr txBox="1"/>
          <p:nvPr/>
        </p:nvSpPr>
        <p:spPr>
          <a:xfrm>
            <a:off x="10738545" y="5859613"/>
            <a:ext cx="879311" cy="276999"/>
          </a:xfrm>
          <a:prstGeom prst="rect">
            <a:avLst/>
          </a:prstGeom>
          <a:noFill/>
        </p:spPr>
        <p:txBody>
          <a:bodyPr wrap="square" rtlCol="0">
            <a:spAutoFit/>
          </a:bodyPr>
          <a:lstStyle/>
          <a:p>
            <a:r>
              <a:rPr lang="en-US" altLang="zh-CN" sz="1200" b="1" dirty="0" err="1"/>
              <a:t>Fatala</a:t>
            </a:r>
            <a:r>
              <a:rPr lang="en-US" altLang="zh-CN" sz="1200" b="1" dirty="0"/>
              <a:t> </a:t>
            </a:r>
            <a:r>
              <a:rPr lang="zh-CN" altLang="en-US" sz="1200" b="1" dirty="0"/>
              <a:t>河</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9753600" cy="763200"/>
          </a:xfrm>
          <a:noFill/>
          <a:ln w="9525">
            <a:noFill/>
            <a:miter lim="800000"/>
          </a:ln>
        </p:spPr>
        <p:txBody>
          <a:bodyPr vert="horz" wrap="square" lIns="91440" tIns="45720" rIns="91440" bIns="45720" numCol="1" anchor="b" anchorCtr="0" compatLnSpc="1"/>
          <a:lstStyle/>
          <a:p>
            <a:r>
              <a:rPr lang="zh-CN" altLang="en-US" sz="2400" dirty="0"/>
              <a:t>几内亚锚地过驳运力</a:t>
            </a:r>
            <a:br>
              <a:rPr lang="en-US" altLang="zh-CN" sz="2400" dirty="0"/>
            </a:br>
            <a:r>
              <a:rPr lang="en-US" altLang="zh-CN" sz="2400" dirty="0"/>
              <a:t>Transshipment Capacity  at Anchorage </a:t>
            </a:r>
            <a:endParaRPr lang="zh-CN" altLang="en-US" sz="2400" dirty="0"/>
          </a:p>
        </p:txBody>
      </p:sp>
      <p:sp>
        <p:nvSpPr>
          <p:cNvPr id="4" name="文本占位符 3"/>
          <p:cNvSpPr>
            <a:spLocks noGrp="1"/>
          </p:cNvSpPr>
          <p:nvPr>
            <p:ph type="body" sz="half" idx="2"/>
          </p:nvPr>
        </p:nvSpPr>
        <p:spPr>
          <a:xfrm>
            <a:off x="609601" y="1676400"/>
            <a:ext cx="5181599" cy="4449764"/>
          </a:xfrm>
        </p:spPr>
        <p:txBody>
          <a:bodyPr/>
          <a:lstStyle/>
          <a:p>
            <a:pPr algn="just"/>
            <a:r>
              <a:rPr lang="zh-CN" altLang="en-US" sz="1600" dirty="0"/>
              <a:t>       </a:t>
            </a:r>
            <a:r>
              <a:rPr lang="zh-CN" altLang="en-US" sz="1800" dirty="0"/>
              <a:t>根据我们的统计，几内亚锚地目前有约</a:t>
            </a:r>
            <a:r>
              <a:rPr lang="en-US" altLang="zh-CN" sz="1800" dirty="0"/>
              <a:t>35</a:t>
            </a:r>
            <a:r>
              <a:rPr lang="zh-CN" altLang="en-US" sz="1800" dirty="0"/>
              <a:t>艘浮吊（包括上个月刚刚增加的</a:t>
            </a:r>
            <a:r>
              <a:rPr lang="en-US" altLang="zh-CN" sz="1800" dirty="0"/>
              <a:t>4</a:t>
            </a:r>
            <a:r>
              <a:rPr lang="zh-CN" altLang="en-US" sz="1800" dirty="0"/>
              <a:t>台），</a:t>
            </a:r>
            <a:r>
              <a:rPr lang="en-US" altLang="zh-CN" sz="1800" dirty="0"/>
              <a:t>4</a:t>
            </a:r>
            <a:r>
              <a:rPr lang="zh-CN" altLang="en-US" sz="1800" dirty="0"/>
              <a:t>座过驳平台，</a:t>
            </a:r>
            <a:r>
              <a:rPr lang="en-US" altLang="zh-CN" sz="1800" dirty="0"/>
              <a:t>2</a:t>
            </a:r>
            <a:r>
              <a:rPr lang="zh-CN" altLang="en-US" sz="1800" dirty="0"/>
              <a:t>艘</a:t>
            </a:r>
            <a:r>
              <a:rPr lang="en-US" altLang="zh-CN" sz="1800" dirty="0"/>
              <a:t>STV</a:t>
            </a:r>
            <a:r>
              <a:rPr lang="zh-CN" altLang="en-US" sz="1800" dirty="0"/>
              <a:t>，年过驳运力为</a:t>
            </a:r>
            <a:r>
              <a:rPr lang="en-US" altLang="zh-CN" sz="1800" dirty="0"/>
              <a:t>250mtpa</a:t>
            </a:r>
            <a:r>
              <a:rPr lang="zh-CN" altLang="en-US" sz="1800" dirty="0"/>
              <a:t>。</a:t>
            </a:r>
            <a:endParaRPr lang="en-US" altLang="zh-CN" sz="1800" dirty="0"/>
          </a:p>
          <a:p>
            <a:pPr algn="just"/>
            <a:endParaRPr lang="en-US" altLang="zh-CN" sz="1800" dirty="0"/>
          </a:p>
          <a:p>
            <a:pPr algn="just"/>
            <a:r>
              <a:rPr lang="en-US" altLang="zh-CN" sz="1800" dirty="0"/>
              <a:t>According to our statistics, at Guinea anchorage currently hosts approximately 35 floating cranes (including 4 units added last month), 4 transshipment platforms, and 2 STVs, bringing the total capacity to 250 </a:t>
            </a:r>
            <a:r>
              <a:rPr lang="en-US" altLang="zh-CN" sz="1800" dirty="0" err="1"/>
              <a:t>mtpa</a:t>
            </a:r>
            <a:r>
              <a:rPr lang="en-US" altLang="zh-CN" sz="1800" dirty="0"/>
              <a:t>.</a:t>
            </a:r>
            <a:endParaRPr lang="zh-CN" altLang="en-US" sz="18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76400"/>
            <a:ext cx="5825067" cy="3276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08000" y="3048000"/>
            <a:ext cx="1524000" cy="630237"/>
          </a:xfrm>
        </p:spPr>
        <p:txBody>
          <a:bodyPr>
            <a:normAutofit fontScale="90000"/>
          </a:bodyPr>
          <a:lstStyle/>
          <a:p>
            <a:pPr algn="ctr"/>
            <a:r>
              <a:rPr lang="zh-CN" altLang="en-US" sz="4000" b="1" dirty="0">
                <a:solidFill>
                  <a:srgbClr val="C00000"/>
                </a:solidFill>
                <a:latin typeface="Helvetica" pitchFamily="34" charset="0"/>
                <a:ea typeface="宋体" panose="02010600030101010101" pitchFamily="2" charset="-122"/>
              </a:rPr>
              <a:t>目 </a:t>
            </a:r>
            <a:br>
              <a:rPr lang="en-US" altLang="zh-CN" sz="4000" b="1" dirty="0">
                <a:solidFill>
                  <a:srgbClr val="C00000"/>
                </a:solidFill>
                <a:latin typeface="Helvetica" pitchFamily="34" charset="0"/>
                <a:ea typeface="宋体" panose="02010600030101010101" pitchFamily="2" charset="-122"/>
              </a:rPr>
            </a:br>
            <a:br>
              <a:rPr lang="en-US" altLang="zh-CN" sz="4000" b="1" dirty="0">
                <a:solidFill>
                  <a:srgbClr val="C00000"/>
                </a:solidFill>
                <a:latin typeface="Helvetica" pitchFamily="34" charset="0"/>
                <a:ea typeface="宋体" panose="02010600030101010101" pitchFamily="2" charset="-122"/>
              </a:rPr>
            </a:br>
            <a:br>
              <a:rPr lang="en-US" altLang="zh-CN" sz="4000" b="1" dirty="0">
                <a:solidFill>
                  <a:srgbClr val="C00000"/>
                </a:solidFill>
                <a:latin typeface="Helvetica" pitchFamily="34" charset="0"/>
                <a:ea typeface="宋体" panose="02010600030101010101" pitchFamily="2" charset="-122"/>
              </a:rPr>
            </a:br>
            <a:r>
              <a:rPr lang="zh-CN" altLang="en-US" sz="4000" b="1" dirty="0">
                <a:solidFill>
                  <a:srgbClr val="C00000"/>
                </a:solidFill>
                <a:latin typeface="Helvetica" pitchFamily="34" charset="0"/>
                <a:ea typeface="宋体" panose="02010600030101010101" pitchFamily="2" charset="-122"/>
              </a:rPr>
              <a:t>录</a:t>
            </a:r>
          </a:p>
        </p:txBody>
      </p:sp>
      <p:graphicFrame>
        <p:nvGraphicFramePr>
          <p:cNvPr id="5" name="图示 4"/>
          <p:cNvGraphicFramePr/>
          <p:nvPr/>
        </p:nvGraphicFramePr>
        <p:xfrm>
          <a:off x="2032000" y="719666"/>
          <a:ext cx="97028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11044800" cy="763200"/>
          </a:xfrm>
          <a:noFill/>
          <a:ln w="9525">
            <a:noFill/>
            <a:miter lim="800000"/>
          </a:ln>
        </p:spPr>
        <p:txBody>
          <a:bodyPr vert="horz" wrap="square" lIns="91440" tIns="45720" rIns="91440" bIns="45720" numCol="1" anchor="b" anchorCtr="0" compatLnSpc="1"/>
          <a:lstStyle/>
          <a:p>
            <a:r>
              <a:rPr lang="zh-CN" altLang="en-US" sz="2400" dirty="0"/>
              <a:t>几内亚过驳运力前景 </a:t>
            </a:r>
            <a:br>
              <a:rPr lang="en-US" altLang="zh-CN" sz="2400" dirty="0"/>
            </a:br>
            <a:r>
              <a:rPr lang="en-US" altLang="zh-CN" sz="2400" dirty="0"/>
              <a:t>Guinea transshipment capacity prospects</a:t>
            </a:r>
            <a:endParaRPr lang="zh-CN" altLang="en-US" sz="2400" dirty="0"/>
          </a:p>
        </p:txBody>
      </p:sp>
      <p:sp>
        <p:nvSpPr>
          <p:cNvPr id="4" name="文本占位符 3"/>
          <p:cNvSpPr>
            <a:spLocks noGrp="1"/>
          </p:cNvSpPr>
          <p:nvPr>
            <p:ph type="body" sz="half" idx="2"/>
          </p:nvPr>
        </p:nvSpPr>
        <p:spPr>
          <a:xfrm>
            <a:off x="637133" y="1481137"/>
            <a:ext cx="10972800" cy="4691063"/>
          </a:xfrm>
        </p:spPr>
        <p:txBody>
          <a:bodyPr/>
          <a:lstStyle/>
          <a:p>
            <a:pPr algn="just">
              <a:lnSpc>
                <a:spcPct val="114000"/>
              </a:lnSpc>
            </a:pPr>
            <a:r>
              <a:rPr lang="zh-CN" altLang="en-US" sz="1800" dirty="0"/>
              <a:t>      </a:t>
            </a:r>
            <a:r>
              <a:rPr lang="zh-CN" altLang="en-US" sz="2000" dirty="0"/>
              <a:t> 根据以上驳运运力需求分析，我们估算目前的驳运能力已经趋向饱和，近期应该不会有新运力新驳运公司的加入。几内亚铝土矿出口各个环节，从技术层面上讲，驳运这一块是最难的，几内亚本地几乎没有驳运所需技术支持，如船舶维修等等。</a:t>
            </a:r>
            <a:endParaRPr lang="en-US" altLang="zh-CN" sz="2000" dirty="0"/>
          </a:p>
          <a:p>
            <a:pPr algn="just">
              <a:lnSpc>
                <a:spcPct val="114000"/>
              </a:lnSpc>
            </a:pPr>
            <a:endParaRPr lang="en-US" altLang="zh-CN" sz="2000" dirty="0"/>
          </a:p>
          <a:p>
            <a:r>
              <a:rPr lang="en-US" altLang="zh-CN" sz="2000" dirty="0"/>
              <a:t>    Based on the analysis of barge capacity demand above, we estimate that current barge capacity is approaching saturation, and no new capacity or barge operators are expected to enter the market in the near term. In terms of technical challenges across the various stages of Guinea‘s bauxite export process, the transshipment is the most difficult part. There is virtually no technical support infrastructure in Guinea, such as vessel repair and maintenance services.</a:t>
            </a:r>
          </a:p>
          <a:p>
            <a:pPr algn="just">
              <a:lnSpc>
                <a:spcPct val="114000"/>
              </a:lnSpc>
            </a:pPr>
            <a:endParaRPr lang="en-US" altLang="zh-CN" sz="2000" dirty="0"/>
          </a:p>
          <a:p>
            <a:pPr algn="just">
              <a:lnSpc>
                <a:spcPct val="114000"/>
              </a:lnSpc>
            </a:pPr>
            <a:r>
              <a:rPr lang="zh-CN" altLang="en-US" sz="2000" dirty="0"/>
              <a:t>       </a:t>
            </a:r>
            <a:r>
              <a:rPr lang="zh-CN" altLang="en-US" sz="2000" dirty="0">
                <a:solidFill>
                  <a:srgbClr val="FF0000"/>
                </a:solidFill>
              </a:rPr>
              <a:t>期望几内亚各过驳公司，紧密联系，取长补短，互助互利， 合作共赢！</a:t>
            </a:r>
            <a:endParaRPr lang="en-US" altLang="zh-CN" sz="2000" dirty="0">
              <a:solidFill>
                <a:srgbClr val="FF0000"/>
              </a:solidFill>
            </a:endParaRPr>
          </a:p>
          <a:p>
            <a:pPr algn="just">
              <a:lnSpc>
                <a:spcPct val="114000"/>
              </a:lnSpc>
            </a:pPr>
            <a:r>
              <a:rPr lang="en-US" altLang="zh-CN" sz="2000" dirty="0">
                <a:solidFill>
                  <a:srgbClr val="FF0000"/>
                </a:solidFill>
              </a:rPr>
              <a:t>We hope that all</a:t>
            </a:r>
            <a:r>
              <a:rPr lang="zh-CN" altLang="en-US" sz="2000" dirty="0">
                <a:solidFill>
                  <a:srgbClr val="FF0000"/>
                </a:solidFill>
              </a:rPr>
              <a:t> </a:t>
            </a:r>
            <a:r>
              <a:rPr lang="en-US" altLang="zh-CN" sz="2000" dirty="0">
                <a:solidFill>
                  <a:srgbClr val="FF0000"/>
                </a:solidFill>
              </a:rPr>
              <a:t>transshipment</a:t>
            </a:r>
            <a:r>
              <a:rPr lang="zh-CN" altLang="en-US" sz="2000" dirty="0">
                <a:solidFill>
                  <a:srgbClr val="FF0000"/>
                </a:solidFill>
              </a:rPr>
              <a:t> </a:t>
            </a:r>
            <a:r>
              <a:rPr lang="en-US" altLang="zh-CN" sz="2000" dirty="0">
                <a:solidFill>
                  <a:srgbClr val="FF0000"/>
                </a:solidFill>
              </a:rPr>
              <a:t>operators in Guinea can stay closely connected, </a:t>
            </a:r>
            <a:r>
              <a:rPr lang="en-US" altLang="zh-CN" sz="2000" b="1" dirty="0">
                <a:solidFill>
                  <a:srgbClr val="FF0000"/>
                </a:solidFill>
              </a:rPr>
              <a:t>learn from one another</a:t>
            </a:r>
            <a:r>
              <a:rPr lang="en-US" altLang="zh-CN" sz="2000" dirty="0">
                <a:solidFill>
                  <a:srgbClr val="FF0000"/>
                </a:solidFill>
              </a:rPr>
              <a:t>, and work together for </a:t>
            </a:r>
            <a:r>
              <a:rPr lang="en-US" altLang="zh-CN" sz="2000" b="1" dirty="0">
                <a:solidFill>
                  <a:srgbClr val="FF0000"/>
                </a:solidFill>
              </a:rPr>
              <a:t>mutual benefit and shared success</a:t>
            </a:r>
            <a:r>
              <a:rPr lang="en-US" altLang="zh-CN" sz="2000" dirty="0">
                <a:solidFill>
                  <a:srgbClr val="FF0000"/>
                </a:solidFill>
              </a:rPr>
              <a:t>!</a:t>
            </a:r>
            <a:endParaRPr lang="zh-CN" altLang="en-US" sz="2000"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l="6875" t="10000" r="6250"/>
          <a:stretch>
            <a:fillRect/>
          </a:stretch>
        </p:blipFill>
        <p:spPr>
          <a:xfrm>
            <a:off x="0" y="0"/>
            <a:ext cx="12192000" cy="6705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705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705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 y="0"/>
            <a:ext cx="12180094" cy="6705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0" y="1"/>
            <a:ext cx="12192000" cy="66293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1524000"/>
            <a:ext cx="10210800" cy="3962400"/>
          </a:xfrm>
          <a:noFill/>
          <a:ln w="9525">
            <a:noFill/>
            <a:miter lim="800000"/>
          </a:ln>
        </p:spPr>
        <p:txBody>
          <a:bodyPr vert="horz" wrap="square" lIns="91440" tIns="45720" rIns="91440" bIns="45720" numCol="1" anchor="t" anchorCtr="0" compatLnSpc="1"/>
          <a:lstStyle/>
          <a:p>
            <a:pPr algn="ctr">
              <a:spcBef>
                <a:spcPts val="0"/>
              </a:spcBef>
            </a:pPr>
            <a:r>
              <a:rPr lang="en-US" altLang="zh-CN" sz="4400" kern="1200" dirty="0">
                <a:latin typeface="+mn-lt"/>
                <a:cs typeface="+mn-cs"/>
              </a:rPr>
              <a:t>3.</a:t>
            </a:r>
            <a:r>
              <a:rPr lang="zh-CN" altLang="en-US" sz="4400" kern="1200" dirty="0">
                <a:latin typeface="+mn-lt"/>
                <a:cs typeface="+mn-cs"/>
              </a:rPr>
              <a:t>万邦集团驳运业务简介</a:t>
            </a:r>
            <a:br>
              <a:rPr lang="en-US" altLang="zh-CN" sz="4400" kern="1200" dirty="0">
                <a:latin typeface="+mn-lt"/>
                <a:cs typeface="+mn-cs"/>
              </a:rPr>
            </a:br>
            <a:br>
              <a:rPr lang="en-US" altLang="zh-CN" sz="1050" kern="1200" dirty="0">
                <a:latin typeface="+mn-lt"/>
                <a:cs typeface="+mn-cs"/>
              </a:rPr>
            </a:br>
            <a:r>
              <a:rPr lang="en-US" altLang="zh-CN" sz="4400" kern="1200" dirty="0">
                <a:latin typeface="+mn-lt"/>
                <a:cs typeface="+mn-cs"/>
              </a:rPr>
              <a:t>3. Introduction of IMC’s Transshipment Business</a:t>
            </a:r>
            <a:br>
              <a:rPr lang="zh-CN" altLang="en-US" sz="4400" kern="1200" dirty="0">
                <a:latin typeface="+mn-lt"/>
                <a:cs typeface="+mn-cs"/>
              </a:rPr>
            </a:br>
            <a:endParaRPr lang="zh-CN" altLang="en-US" sz="4400" kern="1200" dirty="0">
              <a:latin typeface="+mn-lt"/>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txBox="1">
            <a:spLocks noChangeArrowheads="1"/>
          </p:cNvSpPr>
          <p:nvPr/>
        </p:nvSpPr>
        <p:spPr>
          <a:xfrm>
            <a:off x="762000" y="1371600"/>
            <a:ext cx="10744200" cy="4877400"/>
          </a:xfrm>
          <a:prstGeom prst="rect">
            <a:avLst/>
          </a:prstGeom>
        </p:spPr>
        <p:txBody>
          <a:bodyPr vert="horz" lIns="0" tIns="0" rIns="0" bIns="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304800" algn="just">
              <a:lnSpc>
                <a:spcPct val="150000"/>
              </a:lnSpc>
            </a:pPr>
            <a:r>
              <a:rPr lang="zh-CN" altLang="en-US" sz="2000" dirty="0">
                <a:solidFill>
                  <a:srgbClr val="000000"/>
                </a:solidFill>
                <a:latin typeface="Helvetica" pitchFamily="34" charset="0"/>
              </a:rPr>
              <a:t>   万邦航运集团公司自</a:t>
            </a:r>
            <a:r>
              <a:rPr lang="en-US" altLang="zh-CN" sz="2000" dirty="0">
                <a:solidFill>
                  <a:srgbClr val="000000"/>
                </a:solidFill>
                <a:latin typeface="Helvetica" pitchFamily="34" charset="0"/>
              </a:rPr>
              <a:t>50</a:t>
            </a:r>
            <a:r>
              <a:rPr lang="zh-CN" altLang="en-US" sz="2000" dirty="0">
                <a:solidFill>
                  <a:srgbClr val="000000"/>
                </a:solidFill>
                <a:latin typeface="Helvetica" pitchFamily="34" charset="0"/>
              </a:rPr>
              <a:t>年代起建立了自己庞大的散货船队，创始人曹文锦先生在上世纪七，八十年代与环球航运包玉刚、东方海外董浩云、华光航运赵从衍并称香港四大船王，曾任香港船东协会主席。</a:t>
            </a:r>
            <a:r>
              <a:rPr lang="en-US" altLang="zh-CN" sz="2000" dirty="0">
                <a:solidFill>
                  <a:srgbClr val="000000"/>
                </a:solidFill>
                <a:latin typeface="Helvetica" pitchFamily="34" charset="0"/>
                <a:ea typeface="宋体" panose="02010600030101010101" pitchFamily="2" charset="-122"/>
              </a:rPr>
              <a:t> 1968</a:t>
            </a:r>
            <a:r>
              <a:rPr lang="zh-CN" altLang="zh-CN" sz="2000" dirty="0">
                <a:solidFill>
                  <a:srgbClr val="000000"/>
                </a:solidFill>
                <a:latin typeface="Helvetica" pitchFamily="34" charset="0"/>
                <a:ea typeface="宋体" panose="02010600030101010101" pitchFamily="2" charset="-122"/>
              </a:rPr>
              <a:t>曹文锦先生</a:t>
            </a:r>
            <a:r>
              <a:rPr lang="zh-CN" altLang="en-US" sz="2000" dirty="0">
                <a:solidFill>
                  <a:srgbClr val="000000"/>
                </a:solidFill>
                <a:latin typeface="Helvetica" pitchFamily="34" charset="0"/>
                <a:ea typeface="宋体" panose="02010600030101010101" pitchFamily="2" charset="-122"/>
              </a:rPr>
              <a:t>与糖王郭鹤年</a:t>
            </a:r>
            <a:r>
              <a:rPr lang="zh-CN" altLang="zh-CN" sz="2000" dirty="0">
                <a:solidFill>
                  <a:srgbClr val="000000"/>
                </a:solidFill>
                <a:latin typeface="Helvetica" pitchFamily="34" charset="0"/>
                <a:ea typeface="宋体" panose="02010600030101010101" pitchFamily="2" charset="-122"/>
              </a:rPr>
              <a:t>先生</a:t>
            </a:r>
            <a:r>
              <a:rPr lang="zh-CN" altLang="en-US" sz="2000" dirty="0">
                <a:solidFill>
                  <a:srgbClr val="000000"/>
                </a:solidFill>
                <a:latin typeface="Helvetica" pitchFamily="34" charset="0"/>
                <a:ea typeface="宋体" panose="02010600030101010101" pitchFamily="2" charset="-122"/>
              </a:rPr>
              <a:t>一起组</a:t>
            </a:r>
            <a:r>
              <a:rPr lang="zh-CN" altLang="zh-CN" sz="2000" dirty="0">
                <a:solidFill>
                  <a:srgbClr val="000000"/>
                </a:solidFill>
                <a:latin typeface="Helvetica" pitchFamily="34" charset="0"/>
                <a:ea typeface="宋体" panose="02010600030101010101" pitchFamily="2" charset="-122"/>
              </a:rPr>
              <a:t>建了马来西亚国际航运公司</a:t>
            </a:r>
            <a:r>
              <a:rPr lang="en-US" altLang="zh-CN" sz="2000" dirty="0">
                <a:solidFill>
                  <a:srgbClr val="000000"/>
                </a:solidFill>
                <a:latin typeface="Helvetica" pitchFamily="34" charset="0"/>
                <a:ea typeface="宋体" panose="02010600030101010101" pitchFamily="2" charset="-122"/>
              </a:rPr>
              <a:t>MISC </a:t>
            </a:r>
            <a:r>
              <a:rPr lang="zh-CN" altLang="en-US" sz="2000" dirty="0">
                <a:solidFill>
                  <a:srgbClr val="000000"/>
                </a:solidFill>
                <a:latin typeface="Helvetica" pitchFamily="34" charset="0"/>
                <a:ea typeface="宋体" panose="02010600030101010101" pitchFamily="2" charset="-122"/>
              </a:rPr>
              <a:t>。</a:t>
            </a:r>
            <a:r>
              <a:rPr lang="en-US" altLang="zh-CN" sz="2000" dirty="0">
                <a:latin typeface="Helvetica" pitchFamily="34" charset="0"/>
                <a:ea typeface="宋体" panose="02010600030101010101" pitchFamily="2" charset="-122"/>
              </a:rPr>
              <a:t>1986</a:t>
            </a:r>
            <a:r>
              <a:rPr lang="zh-CN" altLang="zh-CN" sz="2000" dirty="0">
                <a:solidFill>
                  <a:srgbClr val="000000"/>
                </a:solidFill>
                <a:latin typeface="Helvetica" pitchFamily="34" charset="0"/>
                <a:ea typeface="宋体" panose="02010600030101010101" pitchFamily="2" charset="-122"/>
              </a:rPr>
              <a:t>曹文锦先生</a:t>
            </a:r>
            <a:r>
              <a:rPr lang="zh-CN" altLang="en-US" sz="2000" dirty="0">
                <a:solidFill>
                  <a:srgbClr val="000000"/>
                </a:solidFill>
                <a:latin typeface="Helvetica" pitchFamily="34" charset="0"/>
              </a:rPr>
              <a:t>组织香港十多位顶级富商</a:t>
            </a:r>
            <a:r>
              <a:rPr lang="zh-CN" altLang="en-GB" sz="2000" dirty="0">
                <a:latin typeface="Helvetica" pitchFamily="34" charset="0"/>
                <a:ea typeface="宋体" panose="02010600030101010101" pitchFamily="2" charset="-122"/>
              </a:rPr>
              <a:t>建</a:t>
            </a:r>
            <a:r>
              <a:rPr lang="zh-CN" altLang="en-US" sz="2000" dirty="0">
                <a:latin typeface="Helvetica" pitchFamily="34" charset="0"/>
                <a:ea typeface="宋体" panose="02010600030101010101" pitchFamily="2" charset="-122"/>
              </a:rPr>
              <a:t>造</a:t>
            </a:r>
            <a:r>
              <a:rPr lang="zh-CN" altLang="en-GB" sz="2000" dirty="0">
                <a:latin typeface="Helvetica" pitchFamily="34" charset="0"/>
                <a:ea typeface="宋体" panose="02010600030101010101" pitchFamily="2" charset="-122"/>
              </a:rPr>
              <a:t>了新加坡的国际会展中心新达城。</a:t>
            </a:r>
            <a:endParaRPr lang="en-US" altLang="zh-CN" sz="2000" dirty="0">
              <a:latin typeface="Helvetica" pitchFamily="34" charset="0"/>
              <a:ea typeface="宋体" panose="02010600030101010101" pitchFamily="2" charset="-122"/>
            </a:endParaRPr>
          </a:p>
          <a:p>
            <a:pPr indent="304800" algn="just"/>
            <a:endParaRPr lang="en-US" altLang="zh-CN" sz="2000" dirty="0">
              <a:latin typeface="Helvetica" pitchFamily="34" charset="0"/>
              <a:ea typeface="宋体" panose="02010600030101010101" pitchFamily="2" charset="-122"/>
            </a:endParaRPr>
          </a:p>
          <a:p>
            <a:pPr algn="just">
              <a:lnSpc>
                <a:spcPct val="150000"/>
              </a:lnSpc>
            </a:pPr>
            <a:r>
              <a:rPr lang="en-US" altLang="zh-CN" sz="2000" dirty="0">
                <a:solidFill>
                  <a:srgbClr val="000000"/>
                </a:solidFill>
                <a:latin typeface="Helvetica" pitchFamily="34" charset="0"/>
              </a:rPr>
              <a:t>Since the 1950s, IMC has established an extensive fleet of bulk carriers by founder, Mr. Wen-King Tsao, who was one of Hong Kong's "Four Great Shipping Magnates" alongside Pao Yue-</a:t>
            </a:r>
            <a:r>
              <a:rPr lang="en-US" altLang="zh-CN" sz="2000" dirty="0" err="1">
                <a:solidFill>
                  <a:srgbClr val="000000"/>
                </a:solidFill>
                <a:latin typeface="Helvetica" pitchFamily="34" charset="0"/>
              </a:rPr>
              <a:t>kong</a:t>
            </a:r>
            <a:r>
              <a:rPr lang="en-US" altLang="zh-CN" sz="2000" dirty="0">
                <a:solidFill>
                  <a:srgbClr val="000000"/>
                </a:solidFill>
                <a:latin typeface="Helvetica" pitchFamily="34" charset="0"/>
              </a:rPr>
              <a:t> (World-Wide Shipping), Tung Chao-</a:t>
            </a:r>
            <a:r>
              <a:rPr lang="en-US" altLang="zh-CN" sz="2000" dirty="0" err="1">
                <a:solidFill>
                  <a:srgbClr val="000000"/>
                </a:solidFill>
                <a:latin typeface="Helvetica" pitchFamily="34" charset="0"/>
              </a:rPr>
              <a:t>yung</a:t>
            </a:r>
            <a:r>
              <a:rPr lang="en-US" altLang="zh-CN" sz="2000" dirty="0">
                <a:solidFill>
                  <a:srgbClr val="000000"/>
                </a:solidFill>
                <a:latin typeface="Helvetica" pitchFamily="34" charset="0"/>
              </a:rPr>
              <a:t> (Orient Overseas), and Chao Tsung-</a:t>
            </a:r>
            <a:r>
              <a:rPr lang="en-US" altLang="zh-CN" sz="2000" dirty="0" err="1">
                <a:solidFill>
                  <a:srgbClr val="000000"/>
                </a:solidFill>
                <a:latin typeface="Helvetica" pitchFamily="34" charset="0"/>
              </a:rPr>
              <a:t>ien</a:t>
            </a:r>
            <a:r>
              <a:rPr lang="en-US" altLang="zh-CN" sz="2000" dirty="0">
                <a:solidFill>
                  <a:srgbClr val="000000"/>
                </a:solidFill>
                <a:latin typeface="Helvetica" pitchFamily="34" charset="0"/>
              </a:rPr>
              <a:t> (Wah Kwong Shipping) during the 1970s and 80s,  and served as Chairman of the Hong Kong Shipowners Association.</a:t>
            </a:r>
          </a:p>
          <a:p>
            <a:pPr algn="just">
              <a:lnSpc>
                <a:spcPct val="150000"/>
              </a:lnSpc>
              <a:spcBef>
                <a:spcPct val="20000"/>
              </a:spcBef>
              <a:buClr>
                <a:srgbClr val="009999"/>
              </a:buClr>
            </a:pPr>
            <a:endParaRPr lang="en-US" altLang="zh-CN" sz="1600" dirty="0">
              <a:latin typeface="Arial" panose="020B0604020202020204" pitchFamily="34" charset="0"/>
              <a:ea typeface="宋体" panose="02010600030101010101" pitchFamily="2" charset="-122"/>
            </a:endParaRPr>
          </a:p>
          <a:p>
            <a:pPr algn="just">
              <a:lnSpc>
                <a:spcPct val="150000"/>
              </a:lnSpc>
              <a:spcBef>
                <a:spcPct val="20000"/>
              </a:spcBef>
              <a:buClr>
                <a:srgbClr val="009999"/>
              </a:buClr>
            </a:pPr>
            <a:endParaRPr lang="zh-CN" altLang="en-US" sz="1600" dirty="0">
              <a:latin typeface="Arial" panose="020B0604020202020204" pitchFamily="34" charset="0"/>
              <a:ea typeface="宋体" panose="02010600030101010101" pitchFamily="2" charset="-122"/>
            </a:endParaRPr>
          </a:p>
          <a:p>
            <a:pPr lvl="0" algn="just">
              <a:lnSpc>
                <a:spcPct val="150000"/>
              </a:lnSpc>
              <a:spcBef>
                <a:spcPct val="20000"/>
              </a:spcBef>
              <a:buClr>
                <a:srgbClr val="009999"/>
              </a:buClr>
            </a:pPr>
            <a:endParaRPr lang="en-US" altLang="zh-CN" sz="1600" dirty="0">
              <a:solidFill>
                <a:srgbClr val="000000"/>
              </a:solidFill>
              <a:latin typeface="Helvetica" pitchFamily="34" charset="0"/>
            </a:endParaRPr>
          </a:p>
          <a:p>
            <a:pPr algn="just">
              <a:lnSpc>
                <a:spcPct val="150000"/>
              </a:lnSpc>
            </a:pPr>
            <a:endParaRPr lang="en-US" altLang="zh-CN" sz="1600" b="1" dirty="0">
              <a:solidFill>
                <a:srgbClr val="C00000"/>
              </a:solidFill>
              <a:latin typeface="Helvetica" pitchFamily="34" charset="0"/>
            </a:endParaRPr>
          </a:p>
        </p:txBody>
      </p:sp>
      <p:sp>
        <p:nvSpPr>
          <p:cNvPr id="2" name="Rectangle 32"/>
          <p:cNvSpPr>
            <a:spLocks noGrp="1" noChangeArrowheads="1"/>
          </p:cNvSpPr>
          <p:nvPr>
            <p:ph type="title"/>
          </p:nvPr>
        </p:nvSpPr>
        <p:spPr>
          <a:xfrm>
            <a:off x="608400" y="532800"/>
            <a:ext cx="6021000" cy="763200"/>
          </a:xfrm>
          <a:noFill/>
          <a:ln w="9525">
            <a:noFill/>
            <a:miter lim="800000"/>
          </a:ln>
        </p:spPr>
        <p:txBody>
          <a:bodyPr vert="horz" wrap="square" lIns="91440" tIns="45720" rIns="91440" bIns="45720" numCol="1" anchor="b" anchorCtr="0" compatLnSpc="1"/>
          <a:lstStyle/>
          <a:p>
            <a:r>
              <a:rPr lang="zh-CN" altLang="en-US" dirty="0"/>
              <a:t>万邦集团简介</a:t>
            </a:r>
            <a:br>
              <a:rPr lang="en-US" altLang="zh-CN" dirty="0"/>
            </a:br>
            <a:r>
              <a:rPr lang="en-US" altLang="zh-CN" dirty="0"/>
              <a:t>Introduction to IMC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txBox="1">
            <a:spLocks noChangeArrowheads="1"/>
          </p:cNvSpPr>
          <p:nvPr/>
        </p:nvSpPr>
        <p:spPr>
          <a:xfrm>
            <a:off x="762000" y="1371600"/>
            <a:ext cx="10744200" cy="4801200"/>
          </a:xfrm>
          <a:prstGeom prst="rect">
            <a:avLst/>
          </a:prstGeom>
        </p:spPr>
        <p:txBody>
          <a:bodyPr vert="horz" lIns="0" tIns="0" rIns="0" bIns="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535305" algn="just">
              <a:lnSpc>
                <a:spcPct val="150000"/>
              </a:lnSpc>
            </a:pPr>
            <a:r>
              <a:rPr lang="en-US" altLang="zh-CN" sz="2000" dirty="0">
                <a:solidFill>
                  <a:srgbClr val="000000"/>
                </a:solidFill>
                <a:latin typeface="Helvetica" pitchFamily="34" charset="0"/>
              </a:rPr>
              <a:t>1995</a:t>
            </a:r>
            <a:r>
              <a:rPr lang="zh-CN" altLang="en-US" sz="2000" dirty="0">
                <a:solidFill>
                  <a:srgbClr val="000000"/>
                </a:solidFill>
                <a:latin typeface="Helvetica" pitchFamily="34" charset="0"/>
              </a:rPr>
              <a:t>年，</a:t>
            </a:r>
            <a:r>
              <a:rPr lang="zh-CN" altLang="zh-CN" sz="2000" dirty="0">
                <a:solidFill>
                  <a:srgbClr val="000000"/>
                </a:solidFill>
                <a:latin typeface="Helvetica" pitchFamily="34" charset="0"/>
                <a:ea typeface="宋体" panose="02010600030101010101" pitchFamily="2" charset="-122"/>
              </a:rPr>
              <a:t>曹文锦先生</a:t>
            </a:r>
            <a:r>
              <a:rPr lang="zh-CN" altLang="en-US" sz="2000" dirty="0">
                <a:solidFill>
                  <a:srgbClr val="000000"/>
                </a:solidFill>
                <a:latin typeface="Helvetica" pitchFamily="34" charset="0"/>
              </a:rPr>
              <a:t>之子曹慰德先生出任集团主席，并将战略业务重组为万邦泛亚联盟集团。从此，</a:t>
            </a:r>
            <a:r>
              <a:rPr lang="en-US" altLang="zh-CN" sz="2000" dirty="0">
                <a:solidFill>
                  <a:srgbClr val="000000"/>
                </a:solidFill>
                <a:latin typeface="Helvetica" pitchFamily="34" charset="0"/>
              </a:rPr>
              <a:t> </a:t>
            </a:r>
            <a:r>
              <a:rPr lang="zh-CN" altLang="en-US" sz="2000" dirty="0">
                <a:solidFill>
                  <a:srgbClr val="000000"/>
                </a:solidFill>
                <a:latin typeface="Helvetica" pitchFamily="34" charset="0"/>
              </a:rPr>
              <a:t>万邦集团已经从一家传统的航运公司，发展成一个集航运、物流、供应链解决方案、生活地产 、投资 、文化等于一体的跨国集团。</a:t>
            </a:r>
            <a:endParaRPr lang="en-US" altLang="zh-CN" sz="2000" dirty="0">
              <a:solidFill>
                <a:srgbClr val="000000"/>
              </a:solidFill>
              <a:latin typeface="Helvetica" pitchFamily="34" charset="0"/>
            </a:endParaRPr>
          </a:p>
          <a:p>
            <a:pPr indent="304800" algn="just"/>
            <a:endParaRPr lang="en-US" altLang="zh-CN" sz="2000" dirty="0">
              <a:solidFill>
                <a:srgbClr val="000000"/>
              </a:solidFill>
              <a:latin typeface="Helvetica" pitchFamily="34" charset="0"/>
            </a:endParaRPr>
          </a:p>
          <a:p>
            <a:pPr algn="just">
              <a:lnSpc>
                <a:spcPct val="150000"/>
              </a:lnSpc>
            </a:pPr>
            <a:r>
              <a:rPr lang="en-US" altLang="zh-CN" sz="2000" dirty="0"/>
              <a:t>In 1995, his son, Mr. Fred Tsao, assumed the chairmanship and restructured the business strategy into the IMC Pan-Asia Alliance Group. Since then, the group has evolved from a traditional shipping company into a multinational conglomerate integrating shipping, logistics, supply chain solutions, lifestyle real estate, investment, and culture.</a:t>
            </a:r>
            <a:endParaRPr lang="en-US" altLang="zh-CN" sz="2000" dirty="0">
              <a:solidFill>
                <a:srgbClr val="000000"/>
              </a:solidFill>
              <a:latin typeface="Helvetica" pitchFamily="34" charset="0"/>
            </a:endParaRPr>
          </a:p>
          <a:p>
            <a:pPr lvl="0" algn="just">
              <a:lnSpc>
                <a:spcPct val="150000"/>
              </a:lnSpc>
              <a:spcBef>
                <a:spcPct val="20000"/>
              </a:spcBef>
              <a:buClr>
                <a:srgbClr val="009999"/>
              </a:buClr>
            </a:pPr>
            <a:endParaRPr lang="en-US" altLang="zh-CN" sz="2000" dirty="0">
              <a:solidFill>
                <a:srgbClr val="000000"/>
              </a:solidFill>
              <a:latin typeface="Helvetica" pitchFamily="34" charset="0"/>
            </a:endParaRPr>
          </a:p>
          <a:p>
            <a:pPr indent="304800" algn="just">
              <a:lnSpc>
                <a:spcPct val="150000"/>
              </a:lnSpc>
            </a:pPr>
            <a:endParaRPr lang="en-US" altLang="zh-CN" sz="2000" dirty="0">
              <a:latin typeface="Times New Roman" panose="02020603050405020304" pitchFamily="18" charset="0"/>
              <a:ea typeface="宋体" panose="02010600030101010101" pitchFamily="2" charset="-122"/>
            </a:endParaRPr>
          </a:p>
          <a:p>
            <a:pPr algn="just">
              <a:lnSpc>
                <a:spcPct val="150000"/>
              </a:lnSpc>
              <a:spcBef>
                <a:spcPct val="20000"/>
              </a:spcBef>
              <a:buClr>
                <a:srgbClr val="009999"/>
              </a:buClr>
            </a:pPr>
            <a:endParaRPr lang="en-US" altLang="zh-CN" sz="2000" dirty="0">
              <a:latin typeface="Arial" panose="020B0604020202020204" pitchFamily="34" charset="0"/>
              <a:ea typeface="宋体" panose="02010600030101010101" pitchFamily="2" charset="-122"/>
            </a:endParaRPr>
          </a:p>
          <a:p>
            <a:pPr algn="just">
              <a:lnSpc>
                <a:spcPct val="150000"/>
              </a:lnSpc>
              <a:spcBef>
                <a:spcPct val="20000"/>
              </a:spcBef>
              <a:buClr>
                <a:srgbClr val="009999"/>
              </a:buClr>
            </a:pPr>
            <a:endParaRPr lang="zh-CN" altLang="en-US" sz="2000" dirty="0">
              <a:latin typeface="Arial" panose="020B0604020202020204" pitchFamily="34" charset="0"/>
              <a:ea typeface="宋体" panose="02010600030101010101" pitchFamily="2" charset="-122"/>
            </a:endParaRPr>
          </a:p>
          <a:p>
            <a:pPr lvl="0" algn="just">
              <a:lnSpc>
                <a:spcPct val="150000"/>
              </a:lnSpc>
              <a:spcBef>
                <a:spcPct val="20000"/>
              </a:spcBef>
              <a:buClr>
                <a:srgbClr val="009999"/>
              </a:buClr>
            </a:pPr>
            <a:endParaRPr lang="en-US" altLang="zh-CN" sz="2000" dirty="0">
              <a:solidFill>
                <a:srgbClr val="000000"/>
              </a:solidFill>
              <a:latin typeface="Helvetica" pitchFamily="34" charset="0"/>
            </a:endParaRPr>
          </a:p>
          <a:p>
            <a:pPr algn="just">
              <a:lnSpc>
                <a:spcPct val="150000"/>
              </a:lnSpc>
            </a:pPr>
            <a:endParaRPr lang="en-US" altLang="zh-CN" sz="2000" b="1" dirty="0">
              <a:solidFill>
                <a:srgbClr val="C00000"/>
              </a:solidFill>
              <a:latin typeface="Helvetica" pitchFamily="34" charset="0"/>
            </a:endParaRPr>
          </a:p>
        </p:txBody>
      </p:sp>
      <p:sp>
        <p:nvSpPr>
          <p:cNvPr id="2" name="Rectangle 32"/>
          <p:cNvSpPr>
            <a:spLocks noGrp="1" noChangeArrowheads="1"/>
          </p:cNvSpPr>
          <p:nvPr>
            <p:ph type="title"/>
          </p:nvPr>
        </p:nvSpPr>
        <p:spPr>
          <a:xfrm>
            <a:off x="608400" y="532800"/>
            <a:ext cx="6021000" cy="763200"/>
          </a:xfrm>
          <a:noFill/>
          <a:ln w="9525">
            <a:noFill/>
            <a:miter lim="800000"/>
          </a:ln>
        </p:spPr>
        <p:txBody>
          <a:bodyPr vert="horz" wrap="square" lIns="91440" tIns="45720" rIns="91440" bIns="45720" numCol="1" anchor="b" anchorCtr="0" compatLnSpc="1"/>
          <a:lstStyle/>
          <a:p>
            <a:r>
              <a:rPr lang="zh-CN" altLang="en-US" dirty="0"/>
              <a:t>万邦集团简介</a:t>
            </a:r>
            <a:br>
              <a:rPr lang="en-US" altLang="zh-CN" dirty="0"/>
            </a:br>
            <a:r>
              <a:rPr lang="en-US" altLang="zh-CN" dirty="0"/>
              <a:t>Introduction to IMC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3200" y="1371600"/>
            <a:ext cx="10746000" cy="5004648"/>
          </a:xfrm>
        </p:spPr>
        <p:txBody>
          <a:bodyPr vert="horz" lIns="90000" tIns="90000" rIns="90000" bIns="90000" rtlCol="0" anchor="t">
            <a:normAutofit/>
          </a:bodyPr>
          <a:lstStyle/>
          <a:p>
            <a:pPr marL="0" indent="447675" algn="just">
              <a:lnSpc>
                <a:spcPct val="123000"/>
              </a:lnSpc>
              <a:spcBef>
                <a:spcPct val="0"/>
              </a:spcBef>
              <a:buNone/>
            </a:pPr>
            <a:r>
              <a:rPr lang="en-US" altLang="zh-CN" sz="1800" kern="1200" dirty="0">
                <a:solidFill>
                  <a:srgbClr val="000000"/>
                </a:solidFill>
                <a:latin typeface="Helvetica" pitchFamily="34" charset="0"/>
                <a:ea typeface="+mj-ea"/>
                <a:cs typeface="+mj-cs"/>
              </a:rPr>
              <a:t>IMC </a:t>
            </a:r>
            <a:r>
              <a:rPr lang="zh-CN" altLang="en-US" sz="1800" kern="1200" dirty="0">
                <a:solidFill>
                  <a:srgbClr val="000000"/>
                </a:solidFill>
                <a:latin typeface="Helvetica" pitchFamily="34" charset="0"/>
                <a:ea typeface="+mj-ea"/>
                <a:cs typeface="+mj-cs"/>
              </a:rPr>
              <a:t>于 </a:t>
            </a:r>
            <a:r>
              <a:rPr lang="en-US" altLang="zh-CN" sz="1800" kern="1200" dirty="0">
                <a:solidFill>
                  <a:srgbClr val="000000"/>
                </a:solidFill>
                <a:latin typeface="Helvetica" pitchFamily="34" charset="0"/>
                <a:ea typeface="+mj-ea"/>
                <a:cs typeface="+mj-cs"/>
              </a:rPr>
              <a:t>20 </a:t>
            </a:r>
            <a:r>
              <a:rPr lang="zh-CN" altLang="en-US" sz="1800" kern="1200" dirty="0">
                <a:solidFill>
                  <a:srgbClr val="000000"/>
                </a:solidFill>
                <a:latin typeface="Helvetica" pitchFamily="34" charset="0"/>
                <a:ea typeface="+mj-ea"/>
                <a:cs typeface="+mj-cs"/>
              </a:rPr>
              <a:t>世纪 </a:t>
            </a:r>
            <a:r>
              <a:rPr lang="en-US" altLang="zh-CN" sz="1800" kern="1200" dirty="0">
                <a:solidFill>
                  <a:srgbClr val="000000"/>
                </a:solidFill>
                <a:latin typeface="Helvetica" pitchFamily="34" charset="0"/>
                <a:ea typeface="+mj-ea"/>
                <a:cs typeface="+mj-cs"/>
              </a:rPr>
              <a:t>90 </a:t>
            </a:r>
            <a:r>
              <a:rPr lang="zh-CN" altLang="en-US" sz="1800" kern="1200" dirty="0">
                <a:solidFill>
                  <a:srgbClr val="000000"/>
                </a:solidFill>
                <a:latin typeface="Helvetica" pitchFamily="34" charset="0"/>
                <a:ea typeface="+mj-ea"/>
                <a:cs typeface="+mj-cs"/>
              </a:rPr>
              <a:t>年代开始开展印尼煤炭出口业务，并经过多年的研发，设计出了海上煤炭转运平台。</a:t>
            </a:r>
            <a:r>
              <a:rPr lang="en-US" altLang="zh-CN" sz="1800" kern="1200" dirty="0">
                <a:solidFill>
                  <a:srgbClr val="000000"/>
                </a:solidFill>
                <a:latin typeface="Helvetica" pitchFamily="34" charset="0"/>
                <a:ea typeface="+mj-ea"/>
                <a:cs typeface="+mj-cs"/>
              </a:rPr>
              <a:t>2004 </a:t>
            </a:r>
            <a:r>
              <a:rPr lang="zh-CN" altLang="en-US" sz="1800" kern="1200" dirty="0">
                <a:solidFill>
                  <a:srgbClr val="000000"/>
                </a:solidFill>
                <a:latin typeface="Helvetica" pitchFamily="34" charset="0"/>
                <a:ea typeface="+mj-ea"/>
                <a:cs typeface="+mj-cs"/>
              </a:rPr>
              <a:t>年，它在中国建造并交付了第一座 </a:t>
            </a:r>
            <a:r>
              <a:rPr lang="en-US" altLang="zh-CN" sz="1800" kern="1200" dirty="0">
                <a:solidFill>
                  <a:srgbClr val="000000"/>
                </a:solidFill>
                <a:latin typeface="Helvetica" pitchFamily="34" charset="0"/>
                <a:ea typeface="+mj-ea"/>
                <a:cs typeface="+mj-cs"/>
              </a:rPr>
              <a:t>FLF </a:t>
            </a:r>
            <a:r>
              <a:rPr lang="zh-CN" altLang="en-US" sz="1800" kern="1200" dirty="0">
                <a:solidFill>
                  <a:srgbClr val="000000"/>
                </a:solidFill>
                <a:latin typeface="Helvetica" pitchFamily="34" charset="0"/>
                <a:ea typeface="+mj-ea"/>
                <a:cs typeface="+mj-cs"/>
              </a:rPr>
              <a:t>海上转运平台，并在印度尼西亚开始转运作业。此后几年，它陆续建造并交付了 </a:t>
            </a:r>
            <a:r>
              <a:rPr lang="en-US" altLang="zh-CN" sz="1800" kern="1200" dirty="0">
                <a:solidFill>
                  <a:srgbClr val="000000"/>
                </a:solidFill>
                <a:latin typeface="Helvetica" pitchFamily="34" charset="0"/>
                <a:ea typeface="+mj-ea"/>
                <a:cs typeface="+mj-cs"/>
              </a:rPr>
              <a:t>4 </a:t>
            </a:r>
            <a:r>
              <a:rPr lang="zh-CN" altLang="en-US" sz="1800" kern="1200" dirty="0">
                <a:solidFill>
                  <a:srgbClr val="000000"/>
                </a:solidFill>
                <a:latin typeface="Helvetica" pitchFamily="34" charset="0"/>
                <a:ea typeface="+mj-ea"/>
                <a:cs typeface="+mj-cs"/>
              </a:rPr>
              <a:t>座改进型 </a:t>
            </a:r>
            <a:r>
              <a:rPr lang="en-US" altLang="zh-CN" sz="1800" kern="1200" dirty="0">
                <a:solidFill>
                  <a:srgbClr val="000000"/>
                </a:solidFill>
                <a:latin typeface="Helvetica" pitchFamily="34" charset="0"/>
                <a:ea typeface="+mj-ea"/>
                <a:cs typeface="+mj-cs"/>
              </a:rPr>
              <a:t>FLF </a:t>
            </a:r>
            <a:r>
              <a:rPr lang="zh-CN" altLang="en-US" sz="1800" kern="1200" dirty="0">
                <a:solidFill>
                  <a:srgbClr val="000000"/>
                </a:solidFill>
                <a:latin typeface="Helvetica" pitchFamily="34" charset="0"/>
                <a:ea typeface="+mj-ea"/>
                <a:cs typeface="+mj-cs"/>
              </a:rPr>
              <a:t>平台和一台 </a:t>
            </a:r>
            <a:r>
              <a:rPr lang="en-US" altLang="zh-CN" sz="1800" kern="1200" dirty="0">
                <a:solidFill>
                  <a:srgbClr val="000000"/>
                </a:solidFill>
                <a:latin typeface="Helvetica" pitchFamily="34" charset="0"/>
                <a:ea typeface="+mj-ea"/>
                <a:cs typeface="+mj-cs"/>
              </a:rPr>
              <a:t>63 </a:t>
            </a:r>
            <a:r>
              <a:rPr lang="zh-CN" altLang="en-US" sz="1800" kern="1200" dirty="0">
                <a:solidFill>
                  <a:srgbClr val="000000"/>
                </a:solidFill>
                <a:latin typeface="Helvetica" pitchFamily="34" charset="0"/>
                <a:ea typeface="+mj-ea"/>
                <a:cs typeface="+mj-cs"/>
              </a:rPr>
              <a:t>吨的浮式起重机，从而在印度尼西亚煤炭转运业务中确立了其领先地位。目前，</a:t>
            </a:r>
            <a:r>
              <a:rPr lang="en-US" altLang="zh-CN" sz="1800" kern="1200" dirty="0">
                <a:solidFill>
                  <a:srgbClr val="000000"/>
                </a:solidFill>
                <a:latin typeface="Helvetica" pitchFamily="34" charset="0"/>
                <a:ea typeface="+mj-ea"/>
                <a:cs typeface="+mj-cs"/>
              </a:rPr>
              <a:t>IMC </a:t>
            </a:r>
            <a:r>
              <a:rPr lang="zh-CN" altLang="en-US" sz="1800" kern="1200" dirty="0">
                <a:solidFill>
                  <a:srgbClr val="000000"/>
                </a:solidFill>
                <a:latin typeface="Helvetica" pitchFamily="34" charset="0"/>
                <a:ea typeface="+mj-ea"/>
                <a:cs typeface="+mj-cs"/>
              </a:rPr>
              <a:t>印度尼西亚公司负责北加里曼丹、东加里曼丹和南加里曼丹的转运服务，拥有三台浮式起重机、两座转运平台、超过 </a:t>
            </a:r>
            <a:r>
              <a:rPr lang="en-US" altLang="zh-CN" sz="1800" kern="1200" dirty="0">
                <a:solidFill>
                  <a:srgbClr val="000000"/>
                </a:solidFill>
                <a:latin typeface="Helvetica" pitchFamily="34" charset="0"/>
                <a:ea typeface="+mj-ea"/>
                <a:cs typeface="+mj-cs"/>
              </a:rPr>
              <a:t>30 </a:t>
            </a:r>
            <a:r>
              <a:rPr lang="zh-CN" altLang="en-US" sz="1800" kern="1200" dirty="0">
                <a:solidFill>
                  <a:srgbClr val="000000"/>
                </a:solidFill>
                <a:latin typeface="Helvetica" pitchFamily="34" charset="0"/>
                <a:ea typeface="+mj-ea"/>
                <a:cs typeface="+mj-cs"/>
              </a:rPr>
              <a:t>艘驳船和拖船，每年转运煤炭超过 </a:t>
            </a:r>
            <a:r>
              <a:rPr lang="en-US" altLang="zh-CN" sz="1800" kern="1200" dirty="0">
                <a:solidFill>
                  <a:srgbClr val="000000"/>
                </a:solidFill>
                <a:latin typeface="Helvetica" pitchFamily="34" charset="0"/>
                <a:ea typeface="+mj-ea"/>
                <a:cs typeface="+mj-cs"/>
              </a:rPr>
              <a:t>3000 </a:t>
            </a:r>
            <a:r>
              <a:rPr lang="zh-CN" altLang="en-US" sz="1800" kern="1200" dirty="0">
                <a:solidFill>
                  <a:srgbClr val="000000"/>
                </a:solidFill>
                <a:latin typeface="Helvetica" pitchFamily="34" charset="0"/>
                <a:ea typeface="+mj-ea"/>
                <a:cs typeface="+mj-cs"/>
              </a:rPr>
              <a:t>万吨。</a:t>
            </a:r>
            <a:endParaRPr lang="en-US" altLang="zh-CN" sz="1800" kern="1200" dirty="0">
              <a:solidFill>
                <a:srgbClr val="000000"/>
              </a:solidFill>
              <a:latin typeface="Helvetica" pitchFamily="34" charset="0"/>
              <a:ea typeface="+mj-ea"/>
              <a:cs typeface="+mj-cs"/>
            </a:endParaRPr>
          </a:p>
          <a:p>
            <a:pPr marL="0" indent="447675" algn="just">
              <a:lnSpc>
                <a:spcPct val="123000"/>
              </a:lnSpc>
              <a:spcBef>
                <a:spcPct val="0"/>
              </a:spcBef>
              <a:buNone/>
            </a:pPr>
            <a:endParaRPr lang="en-US" altLang="zh-CN" sz="1800" kern="1200" dirty="0">
              <a:solidFill>
                <a:srgbClr val="000000"/>
              </a:solidFill>
              <a:latin typeface="Helvetica" pitchFamily="34" charset="0"/>
              <a:ea typeface="+mj-ea"/>
              <a:cs typeface="+mj-cs"/>
            </a:endParaRPr>
          </a:p>
          <a:p>
            <a:pPr marL="0" indent="0" algn="just">
              <a:lnSpc>
                <a:spcPct val="123000"/>
              </a:lnSpc>
              <a:spcBef>
                <a:spcPct val="0"/>
              </a:spcBef>
              <a:buNone/>
            </a:pPr>
            <a:r>
              <a:rPr lang="en-US" altLang="zh-CN" sz="1800" kern="1200" dirty="0">
                <a:solidFill>
                  <a:srgbClr val="000000"/>
                </a:solidFill>
                <a:latin typeface="Helvetica" pitchFamily="34" charset="0"/>
                <a:ea typeface="+mj-ea"/>
                <a:cs typeface="+mj-cs"/>
              </a:rPr>
              <a:t>IMC started its Indonesian coal export business in the 1990s and developed and designed offshore coal transshipment platforms after years of research and development. In 2004, it built and delivered the first FLF offshore transshipment platform in China and began transshipment operations in Indonesia. In the following years, it continuously built and delivered 4 improved FLF platforms and a 63-ton floating crane, firmly establishing IMC's leading position in the Indonesian coal transshipment business. Presently, IMC Indonesia operates transshipment services in North Kalimantan, East Kalimantan, and South Kalimantan, owning three floating cranes, two transshipment platforms, more than 30 barges and tugboats, with annually transferring capacity over 30mtpa.</a:t>
            </a:r>
            <a:endParaRPr lang="en-US" sz="1800" kern="1200" dirty="0">
              <a:solidFill>
                <a:srgbClr val="000000"/>
              </a:solidFill>
              <a:latin typeface="Helvetica" pitchFamily="34" charset="0"/>
              <a:ea typeface="+mj-ea"/>
              <a:cs typeface="+mj-cs"/>
            </a:endParaRPr>
          </a:p>
        </p:txBody>
      </p:sp>
      <p:sp>
        <p:nvSpPr>
          <p:cNvPr id="5" name="TextBox 4"/>
          <p:cNvSpPr txBox="1">
            <a:spLocks noChangeArrowheads="1"/>
          </p:cNvSpPr>
          <p:nvPr/>
        </p:nvSpPr>
        <p:spPr bwMode="auto">
          <a:xfrm>
            <a:off x="608400" y="532800"/>
            <a:ext cx="7391400" cy="7632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spcBef>
                <a:spcPts val="0"/>
              </a:spcBef>
            </a:pPr>
            <a:r>
              <a:rPr lang="zh-CN" altLang="en-US" dirty="0"/>
              <a:t>万邦海上过驳业务转载简介</a:t>
            </a:r>
            <a:endParaRPr lang="en-US" altLang="zh-CN" dirty="0"/>
          </a:p>
          <a:p>
            <a:pPr>
              <a:spcBef>
                <a:spcPts val="0"/>
              </a:spcBef>
            </a:pPr>
            <a:r>
              <a:rPr lang="en-US" altLang="zh-CN" dirty="0"/>
              <a:t>IMC Transshipment</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effectLst/>
        </p:spPr>
        <p:txBody>
          <a:bodyPr/>
          <a:lstStyle/>
          <a:p>
            <a:pPr marL="0" indent="0" algn="ctr">
              <a:spcBef>
                <a:spcPts val="0"/>
              </a:spcBef>
              <a:buNone/>
            </a:pPr>
            <a:r>
              <a:rPr lang="en-US" altLang="zh-CN" sz="4000" b="1" dirty="0">
                <a:solidFill>
                  <a:srgbClr val="C00000"/>
                </a:solidFill>
              </a:rPr>
              <a:t>1</a:t>
            </a:r>
            <a:r>
              <a:rPr lang="en-US" altLang="zh-CN" sz="4400" b="1" dirty="0">
                <a:solidFill>
                  <a:srgbClr val="C00000"/>
                </a:solidFill>
              </a:rPr>
              <a:t>.</a:t>
            </a:r>
            <a:r>
              <a:rPr lang="zh-CN" altLang="en-US" sz="4400" b="1" dirty="0">
                <a:solidFill>
                  <a:srgbClr val="C00000"/>
                </a:solidFill>
              </a:rPr>
              <a:t>几内亚铝土矿生产出口现状及前景</a:t>
            </a:r>
            <a:endParaRPr lang="en-US" altLang="zh-CN" sz="4400" b="1" dirty="0">
              <a:solidFill>
                <a:srgbClr val="C00000"/>
              </a:solidFill>
            </a:endParaRPr>
          </a:p>
          <a:p>
            <a:pPr marL="0" indent="0" algn="ctr">
              <a:spcBef>
                <a:spcPts val="0"/>
              </a:spcBef>
              <a:buNone/>
            </a:pPr>
            <a:endParaRPr lang="en-US" altLang="zh-CN" sz="1050" b="1" dirty="0">
              <a:solidFill>
                <a:srgbClr val="C00000"/>
              </a:solidFill>
            </a:endParaRPr>
          </a:p>
          <a:p>
            <a:pPr marL="0" indent="0" algn="ctr">
              <a:spcBef>
                <a:spcPts val="0"/>
              </a:spcBef>
              <a:buNone/>
            </a:pPr>
            <a:r>
              <a:rPr lang="en-US" altLang="zh-CN" sz="4400" b="1" kern="1200" dirty="0">
                <a:solidFill>
                  <a:srgbClr val="C00000"/>
                </a:solidFill>
              </a:rPr>
              <a:t>1.Guinea Bauxite Production/Export </a:t>
            </a:r>
          </a:p>
          <a:p>
            <a:pPr marL="0" indent="0" algn="ctr">
              <a:spcBef>
                <a:spcPts val="0"/>
              </a:spcBef>
              <a:buNone/>
            </a:pPr>
            <a:r>
              <a:rPr lang="en-US" altLang="zh-CN" sz="4400" b="1" kern="1200" dirty="0">
                <a:solidFill>
                  <a:srgbClr val="C00000"/>
                </a:solidFill>
              </a:rPr>
              <a:t>Current S</a:t>
            </a:r>
            <a:r>
              <a:rPr lang="en-US" altLang="en-US" sz="4400" b="1" kern="1200" dirty="0">
                <a:solidFill>
                  <a:srgbClr val="C00000"/>
                </a:solidFill>
              </a:rPr>
              <a:t>ituation and Prospects </a:t>
            </a:r>
            <a:endParaRPr lang="zh-CN" altLang="en-US" sz="4400" b="1" dirty="0">
              <a:solidFill>
                <a:srgbClr val="C00000"/>
              </a:solidFill>
            </a:endParaRPr>
          </a:p>
          <a:p>
            <a:endParaRPr lang="zh-CN" altLang="en-US" b="1" dirty="0">
              <a:solidFill>
                <a:srgbClr val="C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572000"/>
            <a:ext cx="8229600" cy="1991558"/>
          </a:xfrm>
        </p:spPr>
        <p:txBody>
          <a:bodyPr/>
          <a:lstStyle/>
          <a:p>
            <a:pPr>
              <a:lnSpc>
                <a:spcPct val="114000"/>
              </a:lnSpc>
              <a:buFont typeface="Arial" panose="020B0604020202020204" pitchFamily="34" charset="0"/>
              <a:buBlip>
                <a:blip r:embed="rId2"/>
              </a:buBlip>
              <a:defRPr/>
            </a:pPr>
            <a:r>
              <a:rPr lang="en-US" altLang="en-US" sz="1600" dirty="0">
                <a:latin typeface="+mj-lt"/>
              </a:rPr>
              <a:t>Headquarter in Jakarta.</a:t>
            </a:r>
          </a:p>
          <a:p>
            <a:pPr>
              <a:lnSpc>
                <a:spcPct val="114000"/>
              </a:lnSpc>
              <a:buFont typeface="Arial" panose="020B0604020202020204" pitchFamily="34" charset="0"/>
              <a:buBlip>
                <a:blip r:embed="rId2"/>
              </a:buBlip>
              <a:defRPr/>
            </a:pPr>
            <a:r>
              <a:rPr lang="en-US" altLang="en-US" sz="1600" dirty="0">
                <a:latin typeface="+mj-lt"/>
              </a:rPr>
              <a:t>Branch offices in </a:t>
            </a:r>
            <a:r>
              <a:rPr lang="en-US" altLang="en-US" sz="1600" dirty="0" err="1">
                <a:latin typeface="+mj-lt"/>
              </a:rPr>
              <a:t>Samarinda</a:t>
            </a:r>
            <a:r>
              <a:rPr lang="en-US" altLang="en-US" sz="1600" dirty="0">
                <a:latin typeface="+mj-lt"/>
              </a:rPr>
              <a:t> and Banjarmasin.</a:t>
            </a:r>
          </a:p>
          <a:p>
            <a:pPr>
              <a:lnSpc>
                <a:spcPct val="114000"/>
              </a:lnSpc>
              <a:buFont typeface="Arial" panose="020B0604020202020204" pitchFamily="34" charset="0"/>
              <a:buBlip>
                <a:blip r:embed="rId2"/>
              </a:buBlip>
              <a:defRPr/>
            </a:pPr>
            <a:r>
              <a:rPr lang="en-US" altLang="en-US" sz="1600" dirty="0">
                <a:latin typeface="+mj-lt"/>
              </a:rPr>
              <a:t>Tug and barge employment locations: 13 sets in </a:t>
            </a:r>
            <a:r>
              <a:rPr lang="en-US" altLang="en-US" sz="1600" dirty="0" err="1">
                <a:latin typeface="+mj-lt"/>
              </a:rPr>
              <a:t>Samarinda</a:t>
            </a:r>
            <a:r>
              <a:rPr lang="en-US" altLang="en-US" sz="1600" dirty="0">
                <a:latin typeface="+mj-lt"/>
              </a:rPr>
              <a:t> area and 15 sets in Banjarmasin area, with </a:t>
            </a:r>
            <a:r>
              <a:rPr lang="en-US" altLang="en-US" sz="1600" spc="120" dirty="0">
                <a:latin typeface="+mj-lt"/>
              </a:rPr>
              <a:t>annual carrying capacity up to 7 million tons.</a:t>
            </a:r>
          </a:p>
          <a:p>
            <a:pPr>
              <a:lnSpc>
                <a:spcPct val="114000"/>
              </a:lnSpc>
              <a:buFont typeface="Arial" panose="020B0604020202020204" pitchFamily="34" charset="0"/>
              <a:buBlip>
                <a:blip r:embed="rId2"/>
              </a:buBlip>
              <a:defRPr/>
            </a:pPr>
            <a:r>
              <a:rPr lang="en-US" altLang="en-US" sz="1600" dirty="0">
                <a:latin typeface="+mj-lt"/>
              </a:rPr>
              <a:t>Floating Loading Facility employment locations: 2 units in </a:t>
            </a:r>
            <a:r>
              <a:rPr lang="en-US" altLang="en-US" sz="1600" dirty="0" err="1">
                <a:latin typeface="+mj-lt"/>
              </a:rPr>
              <a:t>Samarinda</a:t>
            </a:r>
            <a:r>
              <a:rPr lang="en-US" altLang="en-US" sz="1600" dirty="0">
                <a:latin typeface="+mj-lt"/>
              </a:rPr>
              <a:t> anchorage and 2 units in Banjarmasin anchorage, with </a:t>
            </a:r>
            <a:r>
              <a:rPr lang="en-US" altLang="en-US" sz="1600" spc="120" dirty="0">
                <a:latin typeface="+mj-lt"/>
              </a:rPr>
              <a:t>annual carrying capacity up to 33 million tons.</a:t>
            </a:r>
          </a:p>
          <a:p>
            <a:pPr>
              <a:lnSpc>
                <a:spcPct val="114000"/>
              </a:lnSpc>
              <a:buFont typeface="Arial" panose="020B0604020202020204" pitchFamily="34" charset="0"/>
              <a:buBlip>
                <a:blip r:embed="rId2"/>
              </a:buBlip>
              <a:defRPr/>
            </a:pPr>
            <a:endParaRPr lang="en-US" altLang="en-US" sz="1600" spc="120" dirty="0"/>
          </a:p>
          <a:p>
            <a:pPr>
              <a:lnSpc>
                <a:spcPct val="114000"/>
              </a:lnSpc>
              <a:buFont typeface="Arial" panose="020B0604020202020204" pitchFamily="34" charset="0"/>
              <a:buBlip>
                <a:blip r:embed="rId2"/>
              </a:buBlip>
              <a:defRPr/>
            </a:pPr>
            <a:endParaRPr lang="en-US" sz="1600" dirty="0"/>
          </a:p>
        </p:txBody>
      </p:sp>
      <p:pic>
        <p:nvPicPr>
          <p:cNvPr id="14340" name="Picture 4"/>
          <p:cNvPicPr>
            <a:picLocks noChangeAspect="1" noChangeArrowheads="1"/>
          </p:cNvPicPr>
          <p:nvPr/>
        </p:nvPicPr>
        <p:blipFill>
          <a:blip r:embed="rId3"/>
          <a:srcRect l="19447" t="31577" r="13492" b="19942"/>
          <a:stretch>
            <a:fillRect/>
          </a:stretch>
        </p:blipFill>
        <p:spPr bwMode="auto">
          <a:xfrm>
            <a:off x="2133600" y="1219200"/>
            <a:ext cx="7848600" cy="3227387"/>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608400" y="532800"/>
            <a:ext cx="6121940" cy="4356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IMC Transshipment in Indonesia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981200" y="1248402"/>
            <a:ext cx="7315200" cy="5228598"/>
          </a:xfrm>
          <a:prstGeom prst="rect">
            <a:avLst/>
          </a:prstGeom>
          <a:blipFill>
            <a:blip r:embed="rId2" cstate="print"/>
            <a:stretch>
              <a:fillRect/>
            </a:stretch>
          </a:blipFill>
        </p:spPr>
        <p:txBody>
          <a:bodyPr wrap="square" lIns="0" tIns="0" rIns="0" bIns="0" rtlCol="0"/>
          <a:lstStyle/>
          <a:p>
            <a:endParaRPr sz="1635"/>
          </a:p>
        </p:txBody>
      </p:sp>
      <p:sp>
        <p:nvSpPr>
          <p:cNvPr id="2" name="文本框 1"/>
          <p:cNvSpPr txBox="1"/>
          <p:nvPr/>
        </p:nvSpPr>
        <p:spPr>
          <a:xfrm>
            <a:off x="608400" y="532800"/>
            <a:ext cx="6121940" cy="4356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IMC Transshipment in Indonesia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3"/>
          <p:cNvSpPr>
            <a:spLocks noGrp="1"/>
          </p:cNvSpPr>
          <p:nvPr>
            <p:ph type="body" sz="half" idx="2"/>
          </p:nvPr>
        </p:nvSpPr>
        <p:spPr>
          <a:xfrm>
            <a:off x="1905000" y="5257800"/>
            <a:ext cx="9067800" cy="1371600"/>
          </a:xfrm>
        </p:spPr>
        <p:txBody>
          <a:bodyPr/>
          <a:lstStyle/>
          <a:p>
            <a:pPr marL="285750" indent="-285750">
              <a:lnSpc>
                <a:spcPct val="114000"/>
              </a:lnSpc>
              <a:buBlip>
                <a:blip r:embed="rId2"/>
              </a:buBlip>
            </a:pPr>
            <a:r>
              <a:rPr lang="en-US" altLang="en-US" sz="1600" dirty="0"/>
              <a:t>Starting January 2016, PSS operates  1 unit of floating crane called Straits Phoenix.</a:t>
            </a:r>
          </a:p>
          <a:p>
            <a:pPr marL="285750" indent="-285750">
              <a:lnSpc>
                <a:spcPct val="114000"/>
              </a:lnSpc>
              <a:buBlip>
                <a:blip r:embed="rId2"/>
              </a:buBlip>
            </a:pPr>
            <a:r>
              <a:rPr lang="en-US" altLang="en-US" sz="1600" dirty="0"/>
              <a:t>Loading rate up to 25,000 MT/day.</a:t>
            </a:r>
          </a:p>
          <a:p>
            <a:pPr marL="285750" indent="-285750">
              <a:lnSpc>
                <a:spcPct val="114000"/>
              </a:lnSpc>
              <a:buBlip>
                <a:blip r:embed="rId2"/>
              </a:buBlip>
            </a:pPr>
            <a:r>
              <a:rPr lang="en-US" altLang="en-US" sz="1600" dirty="0"/>
              <a:t>Craft maintained by International Dual Class (LR and BKI).</a:t>
            </a:r>
          </a:p>
          <a:p>
            <a:pPr marL="285750" indent="-285750">
              <a:lnSpc>
                <a:spcPct val="114000"/>
              </a:lnSpc>
              <a:buBlip>
                <a:blip r:embed="rId2"/>
              </a:buBlip>
            </a:pPr>
            <a:r>
              <a:rPr lang="en-US" altLang="en-US" sz="1600" dirty="0"/>
              <a:t>Craft equipped with reliable Gottwald Crane with 45 </a:t>
            </a:r>
            <a:r>
              <a:rPr lang="en-US" altLang="en-US" sz="1600" dirty="0" err="1"/>
              <a:t>cbm</a:t>
            </a:r>
            <a:r>
              <a:rPr lang="en-US" altLang="en-US" sz="1600" dirty="0"/>
              <a:t> grab and can reach 32 </a:t>
            </a:r>
            <a:r>
              <a:rPr lang="en-US" altLang="en-US" sz="1600" dirty="0" err="1"/>
              <a:t>mtr</a:t>
            </a:r>
            <a:r>
              <a:rPr lang="en-US" altLang="en-US" sz="1600" dirty="0"/>
              <a:t>.</a:t>
            </a:r>
          </a:p>
          <a:p>
            <a:pPr marL="285750" indent="-285750">
              <a:lnSpc>
                <a:spcPct val="114000"/>
              </a:lnSpc>
              <a:buBlip>
                <a:blip r:embed="rId2"/>
              </a:buBlip>
            </a:pPr>
            <a:endParaRPr lang="en-US" altLang="en-US" sz="1600" dirty="0"/>
          </a:p>
        </p:txBody>
      </p:sp>
      <p:pic>
        <p:nvPicPr>
          <p:cNvPr id="18436" name="Picture 1"/>
          <p:cNvPicPr>
            <a:picLocks noChangeAspect="1"/>
          </p:cNvPicPr>
          <p:nvPr/>
        </p:nvPicPr>
        <p:blipFill>
          <a:blip r:embed="rId3"/>
          <a:srcRect b="7204"/>
          <a:stretch>
            <a:fillRect/>
          </a:stretch>
        </p:blipFill>
        <p:spPr bwMode="auto">
          <a:xfrm>
            <a:off x="3124200" y="1204912"/>
            <a:ext cx="5715000" cy="3976688"/>
          </a:xfrm>
          <a:prstGeom prst="rect">
            <a:avLst/>
          </a:prstGeom>
          <a:ln>
            <a:noFill/>
          </a:ln>
          <a:effectLst>
            <a:outerShdw blurRad="292100" dist="139700" dir="2700000" algn="tl" rotWithShape="0">
              <a:srgbClr val="333333">
                <a:alpha val="65000"/>
              </a:srgbClr>
            </a:outerShdw>
          </a:effectLst>
        </p:spPr>
      </p:pic>
      <p:sp>
        <p:nvSpPr>
          <p:cNvPr id="2" name="文本框 1"/>
          <p:cNvSpPr txBox="1"/>
          <p:nvPr/>
        </p:nvSpPr>
        <p:spPr>
          <a:xfrm>
            <a:off x="608400" y="532800"/>
            <a:ext cx="6121940" cy="4356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IMC Transshipment in Indonesia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Placeholder 3"/>
          <p:cNvSpPr>
            <a:spLocks noGrp="1"/>
          </p:cNvSpPr>
          <p:nvPr>
            <p:ph type="body" sz="half" idx="2"/>
          </p:nvPr>
        </p:nvSpPr>
        <p:spPr>
          <a:xfrm>
            <a:off x="2163762" y="4724400"/>
            <a:ext cx="7864475" cy="1828800"/>
          </a:xfrm>
        </p:spPr>
        <p:txBody>
          <a:bodyPr/>
          <a:lstStyle/>
          <a:p>
            <a:pPr marL="285750" indent="-285750">
              <a:lnSpc>
                <a:spcPct val="114000"/>
              </a:lnSpc>
              <a:buBlip>
                <a:blip r:embed="rId3"/>
              </a:buBlip>
            </a:pPr>
            <a:r>
              <a:rPr lang="en-US" altLang="en-US" sz="1600" dirty="0"/>
              <a:t>28 sets of 2,000 BHP tug boats and 300 FT barges.</a:t>
            </a:r>
          </a:p>
          <a:p>
            <a:pPr marL="285750" indent="-285750">
              <a:lnSpc>
                <a:spcPct val="114000"/>
              </a:lnSpc>
              <a:buBlip>
                <a:blip r:embed="rId3"/>
              </a:buBlip>
            </a:pPr>
            <a:r>
              <a:rPr lang="en-US" altLang="en-US" sz="1600" dirty="0"/>
              <a:t>Tugs are dual classed (ABS/NK/BV &amp; BKI). Barges are dual classed (DNV-GL/ABS &amp; BKI).</a:t>
            </a:r>
          </a:p>
          <a:p>
            <a:pPr marL="285750" indent="-285750">
              <a:lnSpc>
                <a:spcPct val="114000"/>
              </a:lnSpc>
              <a:buBlip>
                <a:blip r:embed="rId3"/>
              </a:buBlip>
            </a:pPr>
            <a:r>
              <a:rPr lang="en-US" altLang="en-US" sz="1600" dirty="0"/>
              <a:t>Equipped with satellite-based vessel tracking and performance monitoring system to consistently monitor speed, bunker consumption, position, engine RPM, and distance.</a:t>
            </a:r>
            <a:endParaRPr lang="en-US" altLang="en-US" sz="1600" dirty="0">
              <a:solidFill>
                <a:srgbClr val="FF0000"/>
              </a:solidFill>
            </a:endParaRPr>
          </a:p>
        </p:txBody>
      </p:sp>
      <p:pic>
        <p:nvPicPr>
          <p:cNvPr id="21508" name="Content Placeholder 5" descr="IM10-IK22.jpg"/>
          <p:cNvPicPr/>
          <p:nvPr/>
        </p:nvPicPr>
        <p:blipFill>
          <a:blip r:embed="rId4"/>
          <a:srcRect t="20088" b="36102"/>
          <a:stretch>
            <a:fillRect/>
          </a:stretch>
        </p:blipFill>
        <p:spPr bwMode="auto">
          <a:xfrm>
            <a:off x="2209800" y="1371600"/>
            <a:ext cx="7848600" cy="3124200"/>
          </a:xfrm>
          <a:prstGeom prst="rect">
            <a:avLst/>
          </a:prstGeom>
          <a:ln>
            <a:noFill/>
          </a:ln>
          <a:effectLst>
            <a:outerShdw blurRad="292100" dist="139700" dir="2700000" algn="tl" rotWithShape="0">
              <a:srgbClr val="333333">
                <a:alpha val="65000"/>
              </a:srgbClr>
            </a:outerShdw>
          </a:effectLst>
        </p:spPr>
      </p:pic>
      <p:sp>
        <p:nvSpPr>
          <p:cNvPr id="2" name="文本框 1"/>
          <p:cNvSpPr txBox="1"/>
          <p:nvPr/>
        </p:nvSpPr>
        <p:spPr>
          <a:xfrm>
            <a:off x="608400" y="532800"/>
            <a:ext cx="6121940" cy="4356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IMC Transshipment in Indonesia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45653" y="1921793"/>
            <a:ext cx="10594755" cy="4555207"/>
          </a:xfrm>
          <a:prstGeom prst="rect">
            <a:avLst/>
          </a:prstGeom>
          <a:noFill/>
          <a:ln w="9525">
            <a:noFill/>
            <a:miter lim="800000"/>
          </a:ln>
          <a:effectLst/>
        </p:spPr>
        <p:txBody>
          <a:bodyPr/>
          <a:lstStyle/>
          <a:p>
            <a:pPr marL="288925" indent="-288925" algn="l">
              <a:lnSpc>
                <a:spcPct val="114000"/>
              </a:lnSpc>
              <a:spcBef>
                <a:spcPct val="20000"/>
              </a:spcBef>
              <a:buClr>
                <a:srgbClr val="B60415"/>
              </a:buClr>
              <a:buSzPct val="125000"/>
              <a:buFont typeface="Wingdings" panose="05000000000000000000" pitchFamily="2" charset="2"/>
              <a:buChar char="§"/>
              <a:defRPr/>
            </a:pPr>
            <a:r>
              <a:rPr lang="zh-CN" altLang="en-US" dirty="0">
                <a:latin typeface="Calibri" panose="020F0502020204030204" pitchFamily="34" charset="0"/>
              </a:rPr>
              <a:t>万邦曾为淡水河谷设计并监督管理二艘</a:t>
            </a:r>
            <a:r>
              <a:rPr lang="en-US" altLang="zh-CN" dirty="0">
                <a:latin typeface="Calibri" panose="020F0502020204030204" pitchFamily="34" charset="0"/>
              </a:rPr>
              <a:t>VLOC</a:t>
            </a:r>
            <a:r>
              <a:rPr lang="zh-CN" altLang="en-US" dirty="0">
                <a:latin typeface="Calibri" panose="020F0502020204030204" pitchFamily="34" charset="0"/>
              </a:rPr>
              <a:t>改装成浮式转运站</a:t>
            </a:r>
            <a:r>
              <a:rPr lang="en-US" altLang="zh-CN" dirty="0">
                <a:latin typeface="Calibri" panose="020F0502020204030204" pitchFamily="34" charset="0"/>
              </a:rPr>
              <a:t>(FTS)</a:t>
            </a:r>
            <a:r>
              <a:rPr lang="zh-CN" altLang="en-US" dirty="0">
                <a:latin typeface="Calibri" panose="020F0502020204030204" pitchFamily="34" charset="0"/>
              </a:rPr>
              <a:t>船，并管理在菲律宾苏比克湾港口的两艘浮式转运站</a:t>
            </a:r>
            <a:r>
              <a:rPr lang="en-US" altLang="zh-CN" dirty="0">
                <a:latin typeface="Calibri" panose="020F0502020204030204" pitchFamily="34" charset="0"/>
              </a:rPr>
              <a:t>(FTS)</a:t>
            </a:r>
            <a:r>
              <a:rPr lang="zh-CN" altLang="en-US" dirty="0">
                <a:latin typeface="Calibri" panose="020F0502020204030204" pitchFamily="34" charset="0"/>
              </a:rPr>
              <a:t>船的生产运营。</a:t>
            </a:r>
            <a:endParaRPr lang="en-US" altLang="zh-CN" dirty="0">
              <a:latin typeface="Calibri" panose="020F0502020204030204" pitchFamily="34" charset="0"/>
            </a:endParaRPr>
          </a:p>
          <a:p>
            <a:pPr marL="746125" lvl="1" indent="-288925" algn="l">
              <a:lnSpc>
                <a:spcPct val="114000"/>
              </a:lnSpc>
              <a:spcBef>
                <a:spcPct val="20000"/>
              </a:spcBef>
              <a:buClr>
                <a:srgbClr val="B60415"/>
              </a:buClr>
              <a:buSzPct val="125000"/>
              <a:buFont typeface="Wingdings" panose="05000000000000000000" pitchFamily="2" charset="2"/>
              <a:buChar char="§"/>
              <a:defRPr/>
            </a:pPr>
            <a:r>
              <a:rPr lang="zh-CN" altLang="en-US" dirty="0">
                <a:latin typeface="Calibri" panose="020F0502020204030204" pitchFamily="34" charset="0"/>
              </a:rPr>
              <a:t>世界上最大的铁矿石转运船</a:t>
            </a:r>
            <a:r>
              <a:rPr lang="en-US" altLang="zh-CN" dirty="0">
                <a:latin typeface="Calibri" panose="020F0502020204030204" pitchFamily="34" charset="0"/>
              </a:rPr>
              <a:t>Ore </a:t>
            </a:r>
            <a:r>
              <a:rPr lang="en-US" altLang="zh-CN" dirty="0" err="1">
                <a:latin typeface="Calibri" panose="020F0502020204030204" pitchFamily="34" charset="0"/>
              </a:rPr>
              <a:t>Fabrica</a:t>
            </a:r>
            <a:r>
              <a:rPr lang="en-US" altLang="zh-CN" dirty="0">
                <a:latin typeface="Calibri" panose="020F0502020204030204" pitchFamily="34" charset="0"/>
              </a:rPr>
              <a:t>(2012</a:t>
            </a:r>
            <a:r>
              <a:rPr lang="zh-CN" altLang="en-US" dirty="0">
                <a:latin typeface="Calibri" panose="020F0502020204030204" pitchFamily="34" charset="0"/>
              </a:rPr>
              <a:t>年</a:t>
            </a:r>
            <a:r>
              <a:rPr lang="en-US" altLang="zh-CN" dirty="0">
                <a:latin typeface="Calibri" panose="020F0502020204030204" pitchFamily="34" charset="0"/>
              </a:rPr>
              <a:t>)</a:t>
            </a:r>
          </a:p>
          <a:p>
            <a:pPr marL="746125" lvl="1" indent="-288925" algn="l">
              <a:lnSpc>
                <a:spcPct val="114000"/>
              </a:lnSpc>
              <a:spcBef>
                <a:spcPct val="20000"/>
              </a:spcBef>
              <a:buClr>
                <a:srgbClr val="B60415"/>
              </a:buClr>
              <a:buSzPct val="125000"/>
              <a:buFont typeface="Wingdings" panose="05000000000000000000" pitchFamily="2" charset="2"/>
              <a:buChar char="§"/>
              <a:defRPr/>
            </a:pPr>
            <a:r>
              <a:rPr lang="zh-CN" altLang="en-US" dirty="0">
                <a:latin typeface="Calibri" panose="020F0502020204030204" pitchFamily="34" charset="0"/>
              </a:rPr>
              <a:t>世界第二大的铁矿石转运船</a:t>
            </a:r>
            <a:r>
              <a:rPr lang="en-US" altLang="zh-CN" dirty="0">
                <a:latin typeface="Calibri" panose="020F0502020204030204" pitchFamily="34" charset="0"/>
              </a:rPr>
              <a:t>Ore </a:t>
            </a:r>
            <a:r>
              <a:rPr lang="en-US" altLang="zh-CN" dirty="0" err="1">
                <a:latin typeface="Calibri" panose="020F0502020204030204" pitchFamily="34" charset="0"/>
              </a:rPr>
              <a:t>Sossego</a:t>
            </a:r>
            <a:r>
              <a:rPr lang="en-US" altLang="zh-CN" dirty="0">
                <a:latin typeface="Calibri" panose="020F0502020204030204" pitchFamily="34" charset="0"/>
              </a:rPr>
              <a:t>(2013</a:t>
            </a:r>
            <a:r>
              <a:rPr lang="zh-CN" altLang="en-US" dirty="0">
                <a:latin typeface="Calibri" panose="020F0502020204030204" pitchFamily="34" charset="0"/>
              </a:rPr>
              <a:t>年</a:t>
            </a:r>
            <a:r>
              <a:rPr lang="en-US" altLang="zh-CN" dirty="0">
                <a:latin typeface="Calibri" panose="020F0502020204030204" pitchFamily="34" charset="0"/>
              </a:rPr>
              <a:t>)</a:t>
            </a:r>
          </a:p>
          <a:p>
            <a:pPr marL="746125" lvl="1" indent="-288925" algn="l">
              <a:lnSpc>
                <a:spcPct val="114000"/>
              </a:lnSpc>
              <a:spcBef>
                <a:spcPct val="20000"/>
              </a:spcBef>
              <a:buClr>
                <a:srgbClr val="B60415"/>
              </a:buClr>
              <a:buSzPct val="125000"/>
              <a:buFont typeface="Wingdings" panose="05000000000000000000" pitchFamily="2" charset="2"/>
              <a:buChar char="§"/>
              <a:defRPr/>
            </a:pPr>
            <a:endParaRPr lang="en-US" dirty="0">
              <a:latin typeface="Calibri" panose="020F0502020204030204" pitchFamily="34" charset="0"/>
            </a:endParaRPr>
          </a:p>
          <a:p>
            <a:pPr marL="288925" indent="-288925" algn="l">
              <a:lnSpc>
                <a:spcPct val="114000"/>
              </a:lnSpc>
              <a:spcBef>
                <a:spcPct val="20000"/>
              </a:spcBef>
              <a:buClr>
                <a:srgbClr val="B60415"/>
              </a:buClr>
              <a:buSzPct val="125000"/>
              <a:buFont typeface="Wingdings" panose="05000000000000000000" pitchFamily="2" charset="2"/>
              <a:buChar char="§"/>
              <a:defRPr/>
            </a:pPr>
            <a:r>
              <a:rPr lang="zh-CN" altLang="en-US" dirty="0">
                <a:latin typeface="Calibri" panose="020F0502020204030204" pitchFamily="34" charset="0"/>
              </a:rPr>
              <a:t>转运船作为平台，将淡水河谷</a:t>
            </a:r>
            <a:r>
              <a:rPr lang="en-US" altLang="zh-CN" dirty="0">
                <a:latin typeface="Calibri" panose="020F0502020204030204" pitchFamily="34" charset="0"/>
              </a:rPr>
              <a:t>40</a:t>
            </a:r>
            <a:r>
              <a:rPr lang="zh-CN" altLang="en-US" dirty="0">
                <a:latin typeface="Calibri" panose="020F0502020204030204" pitchFamily="34" charset="0"/>
              </a:rPr>
              <a:t>万载重吨的</a:t>
            </a:r>
            <a:r>
              <a:rPr lang="en-US" altLang="zh-CN" dirty="0" err="1">
                <a:latin typeface="Calibri" panose="020F0502020204030204" pitchFamily="34" charset="0"/>
              </a:rPr>
              <a:t>Valemax</a:t>
            </a:r>
            <a:r>
              <a:rPr lang="zh-CN" altLang="en-US" dirty="0">
                <a:latin typeface="Calibri" panose="020F0502020204030204" pitchFamily="34" charset="0"/>
              </a:rPr>
              <a:t>铁矿石船上的铁矿石货物转运到支线船上，运往中国和其他亚洲市场</a:t>
            </a:r>
            <a:endParaRPr lang="en-US" dirty="0"/>
          </a:p>
          <a:p>
            <a:pPr marL="288925" indent="-288925" algn="l">
              <a:lnSpc>
                <a:spcPct val="114000"/>
              </a:lnSpc>
              <a:spcBef>
                <a:spcPct val="20000"/>
              </a:spcBef>
              <a:buClr>
                <a:srgbClr val="B60415"/>
              </a:buClr>
              <a:buSzPct val="125000"/>
              <a:buFont typeface="Wingdings" panose="05000000000000000000" pitchFamily="2" charset="2"/>
              <a:buChar char="§"/>
              <a:defRPr/>
            </a:pPr>
            <a:endParaRPr lang="en-US" kern="0" dirty="0">
              <a:latin typeface="Helvetica" pitchFamily="34" charset="0"/>
              <a:cs typeface="Helvetica" pitchFamily="34" charset="0"/>
            </a:endParaRPr>
          </a:p>
          <a:p>
            <a:pPr algn="l">
              <a:lnSpc>
                <a:spcPct val="114000"/>
              </a:lnSpc>
              <a:spcBef>
                <a:spcPct val="20000"/>
              </a:spcBef>
              <a:buClr>
                <a:srgbClr val="800000"/>
              </a:buClr>
              <a:defRPr/>
            </a:pPr>
            <a:r>
              <a:rPr lang="en-US" altLang="zh-CN" dirty="0">
                <a:latin typeface="+mn-lt"/>
              </a:rPr>
              <a:t>Over five years, we cumulatively transshipped nearly 67 million tons of iron ore, involving over 1,200 berthing/departure operations and more than 500 vessels, without any major failures or accidents/injuries.</a:t>
            </a:r>
            <a:br>
              <a:rPr lang="en-US" altLang="zh-CN" dirty="0">
                <a:latin typeface="+mn-lt"/>
              </a:rPr>
            </a:br>
            <a:br>
              <a:rPr lang="en-US" altLang="zh-CN" dirty="0">
                <a:latin typeface="+mn-lt"/>
              </a:rPr>
            </a:br>
            <a:endParaRPr lang="en-US" kern="0" dirty="0">
              <a:latin typeface="+mn-lt"/>
            </a:endParaRPr>
          </a:p>
          <a:p>
            <a:pPr marL="288925" indent="-288925">
              <a:lnSpc>
                <a:spcPct val="90000"/>
              </a:lnSpc>
              <a:spcBef>
                <a:spcPct val="20000"/>
              </a:spcBef>
              <a:buClr>
                <a:srgbClr val="800000"/>
              </a:buClr>
              <a:defRPr/>
            </a:pPr>
            <a:endParaRPr lang="en-US" kern="0" dirty="0">
              <a:latin typeface="+mn-lt"/>
            </a:endParaRPr>
          </a:p>
        </p:txBody>
      </p:sp>
      <p:sp>
        <p:nvSpPr>
          <p:cNvPr id="6" name="TextBox 11"/>
          <p:cNvSpPr txBox="1"/>
          <p:nvPr/>
        </p:nvSpPr>
        <p:spPr>
          <a:xfrm>
            <a:off x="652073" y="1258669"/>
            <a:ext cx="11069552" cy="646331"/>
          </a:xfrm>
          <a:prstGeom prst="rect">
            <a:avLst/>
          </a:prstGeom>
          <a:noFill/>
        </p:spPr>
        <p:txBody>
          <a:bodyPr wrap="square" rtlCol="0">
            <a:spAutoFit/>
          </a:bodyPr>
          <a:lstStyle/>
          <a:p>
            <a:pPr algn="l"/>
            <a:r>
              <a:rPr lang="zh-CN" altLang="en-US" b="1" dirty="0">
                <a:solidFill>
                  <a:srgbClr val="517E95"/>
                </a:solidFill>
              </a:rPr>
              <a:t>菲律宾苏比克湾淡水河谷铁矿石过驳转载</a:t>
            </a:r>
            <a:endParaRPr lang="en-US" altLang="zh-CN" b="1" dirty="0">
              <a:solidFill>
                <a:srgbClr val="517E95"/>
              </a:solidFill>
            </a:endParaRPr>
          </a:p>
          <a:p>
            <a:pPr algn="l"/>
            <a:r>
              <a:rPr lang="en-US" altLang="zh-CN" dirty="0">
                <a:solidFill>
                  <a:srgbClr val="517E95"/>
                </a:solidFill>
              </a:rPr>
              <a:t>IMC Transshipment at Subic Bay of Philippines for Vale</a:t>
            </a:r>
            <a:endParaRPr lang="zh-CN" altLang="en-US" b="1" dirty="0">
              <a:solidFill>
                <a:srgbClr val="517E95"/>
              </a:solidFill>
            </a:endParaRPr>
          </a:p>
        </p:txBody>
      </p:sp>
      <p:pic>
        <p:nvPicPr>
          <p:cNvPr id="7" name="Picture 38" descr="bottombar_inside"/>
          <p:cNvPicPr>
            <a:picLocks noChangeAspect="1" noChangeArrowheads="1"/>
          </p:cNvPicPr>
          <p:nvPr/>
        </p:nvPicPr>
        <p:blipFill>
          <a:blip r:embed="rId2" cstate="email"/>
          <a:srcRect/>
          <a:stretch>
            <a:fillRect/>
          </a:stretch>
        </p:blipFill>
        <p:spPr bwMode="auto">
          <a:xfrm>
            <a:off x="1524000" y="6688264"/>
            <a:ext cx="9140400" cy="170671"/>
          </a:xfrm>
          <a:prstGeom prst="rect">
            <a:avLst/>
          </a:prstGeom>
          <a:noFill/>
          <a:ln w="9525">
            <a:noFill/>
            <a:miter lim="800000"/>
            <a:headEnd/>
            <a:tailEnd/>
          </a:ln>
        </p:spPr>
      </p:pic>
      <p:sp>
        <p:nvSpPr>
          <p:cNvPr id="13" name="灯片编号占位符 12"/>
          <p:cNvSpPr>
            <a:spLocks noGrp="1"/>
          </p:cNvSpPr>
          <p:nvPr>
            <p:ph type="sldNum" sz="quarter" idx="12"/>
          </p:nvPr>
        </p:nvSpPr>
        <p:spPr>
          <a:xfrm>
            <a:off x="8533200" y="6591601"/>
            <a:ext cx="2133600" cy="365125"/>
          </a:xfrm>
        </p:spPr>
        <p:txBody>
          <a:bodyPr/>
          <a:lstStyle/>
          <a:p>
            <a:fld id="{998186F3-E358-41F1-A745-4EBE27B6AF5D}" type="slidenum">
              <a:rPr lang="en-US" smtClean="0">
                <a:solidFill>
                  <a:schemeClr val="bg1"/>
                </a:solidFill>
              </a:rPr>
              <a:t>34</a:t>
            </a:fld>
            <a:endParaRPr lang="en-US" dirty="0">
              <a:solidFill>
                <a:schemeClr val="bg1"/>
              </a:solidFill>
            </a:endParaRPr>
          </a:p>
        </p:txBody>
      </p:sp>
      <p:sp>
        <p:nvSpPr>
          <p:cNvPr id="2" name="TextBox 4"/>
          <p:cNvSpPr txBox="1">
            <a:spLocks noChangeArrowheads="1"/>
          </p:cNvSpPr>
          <p:nvPr/>
        </p:nvSpPr>
        <p:spPr bwMode="auto">
          <a:xfrm>
            <a:off x="608400" y="532800"/>
            <a:ext cx="7391400" cy="7632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spcBef>
                <a:spcPts val="0"/>
              </a:spcBef>
            </a:pPr>
            <a:r>
              <a:rPr lang="zh-CN" altLang="en-US" dirty="0"/>
              <a:t>万邦海上过驳业务转载简介</a:t>
            </a:r>
            <a:endParaRPr lang="en-US" altLang="zh-CN" dirty="0"/>
          </a:p>
          <a:p>
            <a:pPr>
              <a:spcBef>
                <a:spcPts val="0"/>
              </a:spcBef>
            </a:pPr>
            <a:r>
              <a:rPr lang="en-US" altLang="zh-CN" dirty="0"/>
              <a:t>IMC Transshipment</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12012" y="2754877"/>
            <a:ext cx="5399465" cy="3505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5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6011394" y="1632069"/>
            <a:ext cx="5670064" cy="360222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59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5"/>
          <p:cNvSpPr/>
          <p:nvPr/>
        </p:nvSpPr>
        <p:spPr>
          <a:xfrm>
            <a:off x="2142246" y="1453180"/>
            <a:ext cx="3489511" cy="863413"/>
          </a:xfrm>
          <a:custGeom>
            <a:avLst/>
            <a:gdLst/>
            <a:ahLst/>
            <a:cxnLst/>
            <a:rect l="l" t="t" r="r" b="b"/>
            <a:pathLst>
              <a:path w="3954779" h="978535">
                <a:moveTo>
                  <a:pt x="3954786" y="815340"/>
                </a:moveTo>
                <a:lnTo>
                  <a:pt x="3954786" y="163068"/>
                </a:lnTo>
                <a:lnTo>
                  <a:pt x="3948951" y="119768"/>
                </a:lnTo>
                <a:lnTo>
                  <a:pt x="3932490" y="80828"/>
                </a:lnTo>
                <a:lnTo>
                  <a:pt x="3906970" y="47815"/>
                </a:lnTo>
                <a:lnTo>
                  <a:pt x="3873957" y="22295"/>
                </a:lnTo>
                <a:lnTo>
                  <a:pt x="3835018" y="5834"/>
                </a:lnTo>
                <a:lnTo>
                  <a:pt x="3791718" y="0"/>
                </a:lnTo>
                <a:lnTo>
                  <a:pt x="163068" y="0"/>
                </a:lnTo>
                <a:lnTo>
                  <a:pt x="119768" y="5834"/>
                </a:lnTo>
                <a:lnTo>
                  <a:pt x="80828" y="22295"/>
                </a:lnTo>
                <a:lnTo>
                  <a:pt x="47815" y="47815"/>
                </a:lnTo>
                <a:lnTo>
                  <a:pt x="22295" y="80828"/>
                </a:lnTo>
                <a:lnTo>
                  <a:pt x="5834" y="119768"/>
                </a:lnTo>
                <a:lnTo>
                  <a:pt x="0" y="163068"/>
                </a:lnTo>
                <a:lnTo>
                  <a:pt x="0" y="815340"/>
                </a:lnTo>
                <a:lnTo>
                  <a:pt x="5834" y="858639"/>
                </a:lnTo>
                <a:lnTo>
                  <a:pt x="22295" y="897579"/>
                </a:lnTo>
                <a:lnTo>
                  <a:pt x="47815" y="930592"/>
                </a:lnTo>
                <a:lnTo>
                  <a:pt x="80828" y="956112"/>
                </a:lnTo>
                <a:lnTo>
                  <a:pt x="119768" y="972573"/>
                </a:lnTo>
                <a:lnTo>
                  <a:pt x="163068" y="978408"/>
                </a:lnTo>
                <a:lnTo>
                  <a:pt x="3791718" y="978408"/>
                </a:lnTo>
                <a:lnTo>
                  <a:pt x="3835018" y="972573"/>
                </a:lnTo>
                <a:lnTo>
                  <a:pt x="3873957" y="956112"/>
                </a:lnTo>
                <a:lnTo>
                  <a:pt x="3906970" y="930592"/>
                </a:lnTo>
                <a:lnTo>
                  <a:pt x="3932490" y="897579"/>
                </a:lnTo>
                <a:lnTo>
                  <a:pt x="3948951" y="858639"/>
                </a:lnTo>
                <a:lnTo>
                  <a:pt x="3954786" y="8153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5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73912" y="1617257"/>
            <a:ext cx="5506676" cy="973543"/>
          </a:xfrm>
          <a:custGeom>
            <a:avLst/>
            <a:gdLst/>
            <a:ahLst/>
            <a:cxnLst/>
            <a:rect l="l" t="t" r="r" b="b"/>
            <a:pathLst>
              <a:path w="3979545" h="1004570">
                <a:moveTo>
                  <a:pt x="3979170" y="845820"/>
                </a:moveTo>
                <a:lnTo>
                  <a:pt x="3979170" y="175260"/>
                </a:lnTo>
                <a:lnTo>
                  <a:pt x="3976122" y="140208"/>
                </a:lnTo>
                <a:lnTo>
                  <a:pt x="3957834" y="91440"/>
                </a:lnTo>
                <a:lnTo>
                  <a:pt x="3927354" y="51816"/>
                </a:lnTo>
                <a:lnTo>
                  <a:pt x="3886206" y="21336"/>
                </a:lnTo>
                <a:lnTo>
                  <a:pt x="3838962" y="4572"/>
                </a:lnTo>
                <a:lnTo>
                  <a:pt x="3803910" y="0"/>
                </a:lnTo>
                <a:lnTo>
                  <a:pt x="175260" y="0"/>
                </a:lnTo>
                <a:lnTo>
                  <a:pt x="123444" y="9144"/>
                </a:lnTo>
                <a:lnTo>
                  <a:pt x="77724" y="30480"/>
                </a:lnTo>
                <a:lnTo>
                  <a:pt x="39624" y="65532"/>
                </a:lnTo>
                <a:lnTo>
                  <a:pt x="13716" y="108204"/>
                </a:lnTo>
                <a:lnTo>
                  <a:pt x="0" y="176784"/>
                </a:lnTo>
                <a:lnTo>
                  <a:pt x="0" y="829056"/>
                </a:lnTo>
                <a:lnTo>
                  <a:pt x="7620" y="882396"/>
                </a:lnTo>
                <a:lnTo>
                  <a:pt x="25908" y="920496"/>
                </a:lnTo>
                <a:lnTo>
                  <a:pt x="25908" y="160020"/>
                </a:lnTo>
                <a:lnTo>
                  <a:pt x="28956" y="144780"/>
                </a:lnTo>
                <a:lnTo>
                  <a:pt x="44196" y="103632"/>
                </a:lnTo>
                <a:lnTo>
                  <a:pt x="70104" y="70104"/>
                </a:lnTo>
                <a:lnTo>
                  <a:pt x="105156" y="44196"/>
                </a:lnTo>
                <a:lnTo>
                  <a:pt x="146304" y="28956"/>
                </a:lnTo>
                <a:lnTo>
                  <a:pt x="3803910" y="25908"/>
                </a:lnTo>
                <a:lnTo>
                  <a:pt x="3834390" y="28956"/>
                </a:lnTo>
                <a:lnTo>
                  <a:pt x="3875538" y="44196"/>
                </a:lnTo>
                <a:lnTo>
                  <a:pt x="3910590" y="70104"/>
                </a:lnTo>
                <a:lnTo>
                  <a:pt x="3936498" y="105156"/>
                </a:lnTo>
                <a:lnTo>
                  <a:pt x="3950214" y="146304"/>
                </a:lnTo>
                <a:lnTo>
                  <a:pt x="3953262" y="161544"/>
                </a:lnTo>
                <a:lnTo>
                  <a:pt x="3953262" y="921105"/>
                </a:lnTo>
                <a:lnTo>
                  <a:pt x="3957834" y="912876"/>
                </a:lnTo>
                <a:lnTo>
                  <a:pt x="3965454" y="896112"/>
                </a:lnTo>
                <a:lnTo>
                  <a:pt x="3971550" y="880872"/>
                </a:lnTo>
                <a:lnTo>
                  <a:pt x="3976122" y="864108"/>
                </a:lnTo>
                <a:lnTo>
                  <a:pt x="3979170" y="845820"/>
                </a:lnTo>
                <a:close/>
              </a:path>
              <a:path w="3979545" h="1004570">
                <a:moveTo>
                  <a:pt x="3953262" y="921105"/>
                </a:moveTo>
                <a:lnTo>
                  <a:pt x="3953262" y="844296"/>
                </a:lnTo>
                <a:lnTo>
                  <a:pt x="3947166" y="874776"/>
                </a:lnTo>
                <a:lnTo>
                  <a:pt x="3942594" y="888492"/>
                </a:lnTo>
                <a:lnTo>
                  <a:pt x="3919734" y="925068"/>
                </a:lnTo>
                <a:lnTo>
                  <a:pt x="3887730" y="954024"/>
                </a:lnTo>
                <a:lnTo>
                  <a:pt x="3848106" y="972312"/>
                </a:lnTo>
                <a:lnTo>
                  <a:pt x="3802386" y="979932"/>
                </a:lnTo>
                <a:lnTo>
                  <a:pt x="175260" y="979932"/>
                </a:lnTo>
                <a:lnTo>
                  <a:pt x="117348" y="967740"/>
                </a:lnTo>
                <a:lnTo>
                  <a:pt x="79248" y="944880"/>
                </a:lnTo>
                <a:lnTo>
                  <a:pt x="50292" y="912876"/>
                </a:lnTo>
                <a:lnTo>
                  <a:pt x="32004" y="873252"/>
                </a:lnTo>
                <a:lnTo>
                  <a:pt x="28956" y="858012"/>
                </a:lnTo>
                <a:lnTo>
                  <a:pt x="25908" y="844296"/>
                </a:lnTo>
                <a:lnTo>
                  <a:pt x="25908" y="920496"/>
                </a:lnTo>
                <a:lnTo>
                  <a:pt x="30480" y="928116"/>
                </a:lnTo>
                <a:lnTo>
                  <a:pt x="64008" y="964692"/>
                </a:lnTo>
                <a:lnTo>
                  <a:pt x="108204" y="990600"/>
                </a:lnTo>
                <a:lnTo>
                  <a:pt x="158496" y="1004316"/>
                </a:lnTo>
                <a:lnTo>
                  <a:pt x="3822198" y="1004316"/>
                </a:lnTo>
                <a:lnTo>
                  <a:pt x="3872490" y="990600"/>
                </a:lnTo>
                <a:lnTo>
                  <a:pt x="3915162" y="964692"/>
                </a:lnTo>
                <a:lnTo>
                  <a:pt x="3950214" y="926592"/>
                </a:lnTo>
                <a:lnTo>
                  <a:pt x="3953262" y="92110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5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txBox="1"/>
          <p:nvPr/>
        </p:nvSpPr>
        <p:spPr>
          <a:xfrm>
            <a:off x="412012" y="1727387"/>
            <a:ext cx="5430476" cy="719202"/>
          </a:xfrm>
          <a:prstGeom prst="rect">
            <a:avLst/>
          </a:prstGeom>
        </p:spPr>
        <p:txBody>
          <a:bodyPr vert="horz" wrap="square" lIns="0" tIns="11206" rIns="0" bIns="0" rtlCol="0">
            <a:spAutoFit/>
          </a:bodyPr>
          <a:lstStyle/>
          <a:p>
            <a:r>
              <a:rPr kumimoji="0" sz="1590" b="0" i="0" u="heavy" strike="noStrike" kern="1200" cap="none" spc="0" normalizeH="0" baseline="0" noProof="0" dirty="0">
                <a:ln>
                  <a:noFill/>
                </a:ln>
                <a:solidFill>
                  <a:srgbClr val="FF0000"/>
                </a:solidFill>
                <a:effectLst/>
                <a:uLnTx/>
                <a:uFill>
                  <a:solidFill>
                    <a:srgbClr val="FF0000"/>
                  </a:solidFill>
                </a:uFill>
                <a:latin typeface="Tahoma" panose="020B0604030504040204"/>
                <a:ea typeface="+mn-ea"/>
                <a:cs typeface="Tahoma" panose="020B0604030504040204"/>
              </a:rPr>
              <a:t>FTS 1 – </a:t>
            </a:r>
            <a:r>
              <a:rPr kumimoji="0" sz="1590" b="0" i="0" u="heavy" strike="noStrike" kern="1200" cap="none" spc="-9" normalizeH="0" baseline="0" noProof="0" dirty="0">
                <a:ln>
                  <a:noFill/>
                </a:ln>
                <a:solidFill>
                  <a:srgbClr val="FF0000"/>
                </a:solidFill>
                <a:effectLst/>
                <a:uLnTx/>
                <a:uFill>
                  <a:solidFill>
                    <a:srgbClr val="FF0000"/>
                  </a:solidFill>
                </a:uFill>
                <a:latin typeface="Tahoma" panose="020B0604030504040204"/>
                <a:ea typeface="+mn-ea"/>
                <a:cs typeface="Tahoma" panose="020B0604030504040204"/>
              </a:rPr>
              <a:t>Ore</a:t>
            </a:r>
            <a:r>
              <a:rPr kumimoji="0" sz="1590" b="0" i="0" u="heavy" strike="noStrike" kern="1200" cap="none" spc="-13" normalizeH="0" baseline="0" noProof="0" dirty="0">
                <a:ln>
                  <a:noFill/>
                </a:ln>
                <a:solidFill>
                  <a:srgbClr val="FF0000"/>
                </a:solidFill>
                <a:effectLst/>
                <a:uLnTx/>
                <a:uFill>
                  <a:solidFill>
                    <a:srgbClr val="FF0000"/>
                  </a:solidFill>
                </a:uFill>
                <a:latin typeface="Tahoma" panose="020B0604030504040204"/>
                <a:ea typeface="+mn-ea"/>
                <a:cs typeface="Tahoma" panose="020B0604030504040204"/>
              </a:rPr>
              <a:t> Fabrica</a:t>
            </a:r>
            <a:endParaRPr kumimoji="0" lang="en-US" sz="1590" b="0" i="0" u="heavy" strike="noStrike" kern="1200" cap="none" spc="-13" normalizeH="0" baseline="0" noProof="0" dirty="0">
              <a:ln>
                <a:noFill/>
              </a:ln>
              <a:solidFill>
                <a:srgbClr val="FF0000"/>
              </a:solidFill>
              <a:effectLst/>
              <a:uLnTx/>
              <a:uFill>
                <a:solidFill>
                  <a:srgbClr val="FF0000"/>
                </a:solidFill>
              </a:uFill>
              <a:latin typeface="Tahoma" panose="020B0604030504040204"/>
              <a:ea typeface="+mn-ea"/>
              <a:cs typeface="Tahoma" panose="020B0604030504040204"/>
            </a:endParaRPr>
          </a:p>
          <a:p>
            <a:r>
              <a:rPr lang="zh-CN" altLang="en-US" sz="1600" dirty="0">
                <a:cs typeface="Tahoma" panose="020B0604030504040204" pitchFamily="34" charset="0"/>
              </a:rPr>
              <a:t>自</a:t>
            </a:r>
            <a:r>
              <a:rPr lang="en-US" altLang="zh-CN" sz="1600" dirty="0">
                <a:cs typeface="Tahoma" panose="020B0604030504040204" pitchFamily="34" charset="0"/>
              </a:rPr>
              <a:t>2012</a:t>
            </a:r>
            <a:r>
              <a:rPr lang="zh-CN" altLang="en-US" sz="1600" dirty="0">
                <a:cs typeface="Tahoma" panose="020B0604030504040204" pitchFamily="34" charset="0"/>
              </a:rPr>
              <a:t>年</a:t>
            </a:r>
            <a:r>
              <a:rPr lang="en-US" altLang="zh-CN" sz="1600" dirty="0">
                <a:cs typeface="Tahoma" panose="020B0604030504040204" pitchFamily="34" charset="0"/>
              </a:rPr>
              <a:t>2</a:t>
            </a:r>
            <a:r>
              <a:rPr lang="zh-CN" altLang="en-US" sz="1600" dirty="0">
                <a:cs typeface="Tahoma" panose="020B0604030504040204" pitchFamily="34" charset="0"/>
              </a:rPr>
              <a:t>月开始运作起重机右舷侧及可移动船用装载机</a:t>
            </a:r>
            <a:endParaRPr lang="en-US" altLang="zh-CN" sz="1600" dirty="0">
              <a:cs typeface="Tahoma" panose="020B0604030504040204" pitchFamily="34" charset="0"/>
            </a:endParaRPr>
          </a:p>
          <a:p>
            <a:pPr marL="11430" marR="0" lvl="0" indent="0" algn="l" defTabSz="914400" rtl="0" eaLnBrk="1" fontAlgn="auto" latinLnBrk="0" hangingPunct="1">
              <a:lnSpc>
                <a:spcPct val="100000"/>
              </a:lnSpc>
              <a:spcBef>
                <a:spcPts val="5"/>
              </a:spcBef>
              <a:spcAft>
                <a:spcPts val="0"/>
              </a:spcAft>
              <a:buClrTx/>
              <a:buSzTx/>
              <a:buFontTx/>
              <a:buNone/>
              <a:defRPr/>
            </a:pPr>
            <a:r>
              <a:rPr kumimoji="0" sz="1410" b="0" i="0" u="none" strike="noStrike" kern="1200" cap="none" spc="-9" normalizeH="0" baseline="0" noProof="0" dirty="0">
                <a:ln>
                  <a:noFill/>
                </a:ln>
                <a:solidFill>
                  <a:prstClr val="black"/>
                </a:solidFill>
                <a:effectLst/>
                <a:uLnTx/>
                <a:uFillTx/>
                <a:latin typeface="Tahoma" panose="020B0604030504040204"/>
                <a:ea typeface="+mn-ea"/>
                <a:cs typeface="Tahoma" panose="020B0604030504040204"/>
              </a:rPr>
              <a:t>In Operation Since </a:t>
            </a:r>
            <a:r>
              <a:rPr kumimoji="0" sz="1410" b="0" i="0" u="none" strike="noStrike" kern="1200" cap="none" spc="-18" normalizeH="0" baseline="0" noProof="0" dirty="0">
                <a:ln>
                  <a:noFill/>
                </a:ln>
                <a:solidFill>
                  <a:prstClr val="black"/>
                </a:solidFill>
                <a:effectLst/>
                <a:uLnTx/>
                <a:uFillTx/>
                <a:latin typeface="Tahoma" panose="020B0604030504040204"/>
                <a:ea typeface="+mn-ea"/>
                <a:cs typeface="Tahoma" panose="020B0604030504040204"/>
              </a:rPr>
              <a:t>Feb</a:t>
            </a:r>
            <a:r>
              <a:rPr kumimoji="0" sz="1410" b="0" i="0" u="none" strike="noStrike" kern="1200" cap="none" spc="49" normalizeH="0" baseline="0" noProof="0" dirty="0">
                <a:ln>
                  <a:noFill/>
                </a:ln>
                <a:solidFill>
                  <a:prstClr val="black"/>
                </a:solidFill>
                <a:effectLst/>
                <a:uLnTx/>
                <a:uFillTx/>
                <a:latin typeface="Tahoma" panose="020B0604030504040204"/>
                <a:ea typeface="+mn-ea"/>
                <a:cs typeface="Tahoma" panose="020B0604030504040204"/>
              </a:rPr>
              <a:t> </a:t>
            </a:r>
            <a:r>
              <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2012</a:t>
            </a:r>
            <a:r>
              <a:rPr kumimoji="0" lang="en-US"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 </a:t>
            </a:r>
            <a:r>
              <a:rPr kumimoji="0" sz="1410" b="0" i="0" u="none" strike="noStrike" kern="1200" cap="none" spc="-9" normalizeH="0" baseline="0" noProof="0" dirty="0">
                <a:ln>
                  <a:noFill/>
                </a:ln>
                <a:solidFill>
                  <a:prstClr val="black"/>
                </a:solidFill>
                <a:effectLst/>
                <a:uLnTx/>
                <a:uFillTx/>
                <a:latin typeface="Tahoma" panose="020B0604030504040204"/>
                <a:ea typeface="+mn-ea"/>
                <a:cs typeface="Tahoma" panose="020B0604030504040204"/>
              </a:rPr>
              <a:t>Cranes </a:t>
            </a:r>
            <a:r>
              <a:rPr kumimoji="0" sz="1410" b="0" i="0" u="none" strike="noStrike" kern="1200" cap="none" spc="-4" normalizeH="0" baseline="0" noProof="0" dirty="0">
                <a:ln>
                  <a:noFill/>
                </a:ln>
                <a:solidFill>
                  <a:prstClr val="black"/>
                </a:solidFill>
                <a:effectLst/>
                <a:uLnTx/>
                <a:uFillTx/>
                <a:latin typeface="Tahoma" panose="020B0604030504040204"/>
                <a:ea typeface="+mn-ea"/>
                <a:cs typeface="Tahoma" panose="020B0604030504040204"/>
              </a:rPr>
              <a:t>stbd side </a:t>
            </a:r>
            <a:r>
              <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&amp; </a:t>
            </a:r>
            <a:r>
              <a:rPr kumimoji="0" sz="1410" b="0" i="0" u="none" strike="noStrike" kern="1200" cap="none" spc="-13" normalizeH="0" baseline="0" noProof="0" dirty="0">
                <a:ln>
                  <a:noFill/>
                </a:ln>
                <a:solidFill>
                  <a:prstClr val="black"/>
                </a:solidFill>
                <a:effectLst/>
                <a:uLnTx/>
                <a:uFillTx/>
                <a:latin typeface="Tahoma" panose="020B0604030504040204"/>
                <a:ea typeface="+mn-ea"/>
                <a:cs typeface="Tahoma" panose="020B0604030504040204"/>
              </a:rPr>
              <a:t>movable </a:t>
            </a:r>
            <a:r>
              <a:rPr kumimoji="0" sz="1410" b="0" i="0" u="none" strike="noStrike" kern="1200" cap="none" spc="-4" normalizeH="0" baseline="0" noProof="0" dirty="0" err="1">
                <a:ln>
                  <a:noFill/>
                </a:ln>
                <a:solidFill>
                  <a:prstClr val="black"/>
                </a:solidFill>
                <a:effectLst/>
                <a:uLnTx/>
                <a:uFillTx/>
                <a:latin typeface="Tahoma" panose="020B0604030504040204"/>
                <a:ea typeface="+mn-ea"/>
                <a:cs typeface="Tahoma" panose="020B0604030504040204"/>
              </a:rPr>
              <a:t>shiploader</a:t>
            </a:r>
            <a:endPar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endParaRPr>
          </a:p>
        </p:txBody>
      </p:sp>
      <p:sp>
        <p:nvSpPr>
          <p:cNvPr id="9" name="object 9"/>
          <p:cNvSpPr/>
          <p:nvPr/>
        </p:nvSpPr>
        <p:spPr>
          <a:xfrm>
            <a:off x="6011394" y="5410200"/>
            <a:ext cx="5723405" cy="886384"/>
          </a:xfrm>
          <a:custGeom>
            <a:avLst/>
            <a:gdLst/>
            <a:ahLst/>
            <a:cxnLst/>
            <a:rect l="l" t="t" r="r" b="b"/>
            <a:pathLst>
              <a:path w="4064634" h="1004570">
                <a:moveTo>
                  <a:pt x="4064508" y="827532"/>
                </a:moveTo>
                <a:lnTo>
                  <a:pt x="4064508" y="175260"/>
                </a:lnTo>
                <a:lnTo>
                  <a:pt x="4062984" y="156972"/>
                </a:lnTo>
                <a:lnTo>
                  <a:pt x="4050792" y="106680"/>
                </a:lnTo>
                <a:lnTo>
                  <a:pt x="4023360" y="64008"/>
                </a:lnTo>
                <a:lnTo>
                  <a:pt x="4012692" y="50292"/>
                </a:lnTo>
                <a:lnTo>
                  <a:pt x="3998976" y="39624"/>
                </a:lnTo>
                <a:lnTo>
                  <a:pt x="3986784" y="28956"/>
                </a:lnTo>
                <a:lnTo>
                  <a:pt x="3956304" y="13716"/>
                </a:lnTo>
                <a:lnTo>
                  <a:pt x="3939540" y="7620"/>
                </a:lnTo>
                <a:lnTo>
                  <a:pt x="3922776" y="3048"/>
                </a:lnTo>
                <a:lnTo>
                  <a:pt x="3906012" y="0"/>
                </a:lnTo>
                <a:lnTo>
                  <a:pt x="175260" y="0"/>
                </a:lnTo>
                <a:lnTo>
                  <a:pt x="123444" y="7620"/>
                </a:lnTo>
                <a:lnTo>
                  <a:pt x="77724" y="30480"/>
                </a:lnTo>
                <a:lnTo>
                  <a:pt x="39624" y="64008"/>
                </a:lnTo>
                <a:lnTo>
                  <a:pt x="13716" y="108204"/>
                </a:lnTo>
                <a:lnTo>
                  <a:pt x="0" y="175260"/>
                </a:lnTo>
                <a:lnTo>
                  <a:pt x="0" y="829056"/>
                </a:lnTo>
                <a:lnTo>
                  <a:pt x="7620" y="880872"/>
                </a:lnTo>
                <a:lnTo>
                  <a:pt x="25908" y="919734"/>
                </a:lnTo>
                <a:lnTo>
                  <a:pt x="25908" y="160020"/>
                </a:lnTo>
                <a:lnTo>
                  <a:pt x="28956" y="144780"/>
                </a:lnTo>
                <a:lnTo>
                  <a:pt x="44196" y="103632"/>
                </a:lnTo>
                <a:lnTo>
                  <a:pt x="70104" y="68580"/>
                </a:lnTo>
                <a:lnTo>
                  <a:pt x="105156" y="42672"/>
                </a:lnTo>
                <a:lnTo>
                  <a:pt x="146304" y="28956"/>
                </a:lnTo>
                <a:lnTo>
                  <a:pt x="3904488" y="25908"/>
                </a:lnTo>
                <a:lnTo>
                  <a:pt x="3919728" y="28956"/>
                </a:lnTo>
                <a:lnTo>
                  <a:pt x="3960876" y="44196"/>
                </a:lnTo>
                <a:lnTo>
                  <a:pt x="3995928" y="70104"/>
                </a:lnTo>
                <a:lnTo>
                  <a:pt x="4020312" y="105156"/>
                </a:lnTo>
                <a:lnTo>
                  <a:pt x="4027932" y="117348"/>
                </a:lnTo>
                <a:lnTo>
                  <a:pt x="4032504" y="131064"/>
                </a:lnTo>
                <a:lnTo>
                  <a:pt x="4038600" y="161544"/>
                </a:lnTo>
                <a:lnTo>
                  <a:pt x="4038600" y="918972"/>
                </a:lnTo>
                <a:lnTo>
                  <a:pt x="4043172" y="911352"/>
                </a:lnTo>
                <a:lnTo>
                  <a:pt x="4050792" y="896112"/>
                </a:lnTo>
                <a:lnTo>
                  <a:pt x="4056888" y="879348"/>
                </a:lnTo>
                <a:lnTo>
                  <a:pt x="4061460" y="862584"/>
                </a:lnTo>
                <a:lnTo>
                  <a:pt x="4064508" y="827532"/>
                </a:lnTo>
                <a:close/>
              </a:path>
              <a:path w="4064634" h="1004570">
                <a:moveTo>
                  <a:pt x="4038600" y="918972"/>
                </a:moveTo>
                <a:lnTo>
                  <a:pt x="4038600" y="844296"/>
                </a:lnTo>
                <a:lnTo>
                  <a:pt x="4035552" y="859536"/>
                </a:lnTo>
                <a:lnTo>
                  <a:pt x="4032504" y="873252"/>
                </a:lnTo>
                <a:lnTo>
                  <a:pt x="4012692" y="912876"/>
                </a:lnTo>
                <a:lnTo>
                  <a:pt x="3983736" y="944880"/>
                </a:lnTo>
                <a:lnTo>
                  <a:pt x="3947160" y="967740"/>
                </a:lnTo>
                <a:lnTo>
                  <a:pt x="3902964" y="978408"/>
                </a:lnTo>
                <a:lnTo>
                  <a:pt x="160020" y="978408"/>
                </a:lnTo>
                <a:lnTo>
                  <a:pt x="144780" y="975360"/>
                </a:lnTo>
                <a:lnTo>
                  <a:pt x="103632" y="960120"/>
                </a:lnTo>
                <a:lnTo>
                  <a:pt x="68580" y="934212"/>
                </a:lnTo>
                <a:lnTo>
                  <a:pt x="44196" y="899160"/>
                </a:lnTo>
                <a:lnTo>
                  <a:pt x="36576" y="886968"/>
                </a:lnTo>
                <a:lnTo>
                  <a:pt x="32004" y="871728"/>
                </a:lnTo>
                <a:lnTo>
                  <a:pt x="28956" y="858012"/>
                </a:lnTo>
                <a:lnTo>
                  <a:pt x="25908" y="842772"/>
                </a:lnTo>
                <a:lnTo>
                  <a:pt x="25908" y="919734"/>
                </a:lnTo>
                <a:lnTo>
                  <a:pt x="51816" y="952500"/>
                </a:lnTo>
                <a:lnTo>
                  <a:pt x="92964" y="982980"/>
                </a:lnTo>
                <a:lnTo>
                  <a:pt x="141732" y="1001268"/>
                </a:lnTo>
                <a:lnTo>
                  <a:pt x="3889248" y="1004316"/>
                </a:lnTo>
                <a:lnTo>
                  <a:pt x="3907536" y="1002792"/>
                </a:lnTo>
                <a:lnTo>
                  <a:pt x="3957828" y="990600"/>
                </a:lnTo>
                <a:lnTo>
                  <a:pt x="4000500" y="963168"/>
                </a:lnTo>
                <a:lnTo>
                  <a:pt x="4034028" y="926592"/>
                </a:lnTo>
                <a:lnTo>
                  <a:pt x="4038600" y="91897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5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6110453" y="5439994"/>
            <a:ext cx="5624347" cy="720740"/>
          </a:xfrm>
          <a:prstGeom prst="rect">
            <a:avLst/>
          </a:prstGeom>
        </p:spPr>
        <p:txBody>
          <a:bodyPr vert="horz" wrap="square" lIns="0" tIns="11206" rIns="0" bIns="0" rtlCol="0">
            <a:spAutoFit/>
          </a:bodyPr>
          <a:lstStyle/>
          <a:p>
            <a:r>
              <a:rPr lang="en-US" altLang="zh-CN" sz="1600" u="sng" dirty="0">
                <a:solidFill>
                  <a:srgbClr val="FF0000"/>
                </a:solidFill>
                <a:cs typeface="Tahoma" panose="020B0604030504040204" pitchFamily="34" charset="0"/>
              </a:rPr>
              <a:t>FTS 2 – Ore </a:t>
            </a:r>
            <a:r>
              <a:rPr lang="en-US" altLang="zh-CN" sz="1600" u="sng" dirty="0" err="1">
                <a:solidFill>
                  <a:srgbClr val="FF0000"/>
                </a:solidFill>
                <a:cs typeface="Tahoma" panose="020B0604030504040204" pitchFamily="34" charset="0"/>
              </a:rPr>
              <a:t>Sossego</a:t>
            </a:r>
            <a:r>
              <a:rPr lang="en-US" altLang="zh-CN" sz="1600" u="sng" dirty="0">
                <a:solidFill>
                  <a:srgbClr val="FF0000"/>
                </a:solidFill>
                <a:cs typeface="Tahoma" panose="020B0604030504040204" pitchFamily="34" charset="0"/>
              </a:rPr>
              <a:t> </a:t>
            </a:r>
          </a:p>
          <a:p>
            <a:pPr algn="l"/>
            <a:r>
              <a:rPr lang="zh-CN" altLang="en-US" sz="1600" dirty="0">
                <a:cs typeface="Tahoma" panose="020B0604030504040204" pitchFamily="34" charset="0"/>
              </a:rPr>
              <a:t>自</a:t>
            </a:r>
            <a:r>
              <a:rPr lang="en-US" altLang="zh-CN" sz="1600" dirty="0">
                <a:cs typeface="Tahoma" panose="020B0604030504040204" pitchFamily="34" charset="0"/>
              </a:rPr>
              <a:t>2013</a:t>
            </a:r>
            <a:r>
              <a:rPr lang="zh-CN" altLang="en-US" sz="1600" dirty="0">
                <a:cs typeface="Tahoma" panose="020B0604030504040204" pitchFamily="34" charset="0"/>
              </a:rPr>
              <a:t>年</a:t>
            </a:r>
            <a:r>
              <a:rPr lang="en-US" altLang="zh-CN" sz="1600" dirty="0">
                <a:cs typeface="Tahoma" panose="020B0604030504040204" pitchFamily="34" charset="0"/>
              </a:rPr>
              <a:t>4</a:t>
            </a:r>
            <a:r>
              <a:rPr lang="zh-CN" altLang="en-US" sz="1600" dirty="0">
                <a:cs typeface="Tahoma" panose="020B0604030504040204" pitchFamily="34" charset="0"/>
              </a:rPr>
              <a:t>月开始运作起重机左舷侧及</a:t>
            </a:r>
            <a:r>
              <a:rPr lang="en-US" altLang="zh-CN" sz="1600" dirty="0">
                <a:cs typeface="Tahoma" panose="020B0604030504040204" pitchFamily="34" charset="0"/>
              </a:rPr>
              <a:t>2</a:t>
            </a:r>
            <a:r>
              <a:rPr lang="zh-CN" altLang="en-US" sz="1600" dirty="0">
                <a:cs typeface="Tahoma" panose="020B0604030504040204" pitchFamily="34" charset="0"/>
              </a:rPr>
              <a:t>个固定的船用装载</a:t>
            </a:r>
            <a:endParaRPr lang="en-US" altLang="zh-CN" sz="1600" dirty="0">
              <a:cs typeface="Tahoma" panose="020B0604030504040204" pitchFamily="34" charset="0"/>
            </a:endParaRPr>
          </a:p>
          <a:p>
            <a:pPr marL="11430" marR="0" lvl="0" indent="0" algn="l" defTabSz="914400" rtl="0" eaLnBrk="1" fontAlgn="auto" latinLnBrk="0" hangingPunct="1">
              <a:lnSpc>
                <a:spcPct val="100000"/>
              </a:lnSpc>
              <a:spcBef>
                <a:spcPts val="5"/>
              </a:spcBef>
              <a:spcAft>
                <a:spcPts val="0"/>
              </a:spcAft>
              <a:buClrTx/>
              <a:buSzTx/>
              <a:buFontTx/>
              <a:buNone/>
              <a:defRPr/>
            </a:pPr>
            <a:r>
              <a:rPr kumimoji="0" sz="1410" b="0" i="0" u="none" strike="noStrike" kern="1200" cap="none" spc="-9" normalizeH="0" baseline="0" noProof="0" dirty="0">
                <a:ln>
                  <a:noFill/>
                </a:ln>
                <a:solidFill>
                  <a:prstClr val="black"/>
                </a:solidFill>
                <a:effectLst/>
                <a:uLnTx/>
                <a:uFillTx/>
                <a:latin typeface="Tahoma" panose="020B0604030504040204"/>
                <a:ea typeface="+mn-ea"/>
                <a:cs typeface="Tahoma" panose="020B0604030504040204"/>
              </a:rPr>
              <a:t>In Operation Since </a:t>
            </a:r>
            <a:r>
              <a:rPr kumimoji="0" sz="1410" b="0" i="0" u="none" strike="noStrike" kern="1200" cap="none" spc="-4" normalizeH="0" baseline="0" noProof="0" dirty="0">
                <a:ln>
                  <a:noFill/>
                </a:ln>
                <a:solidFill>
                  <a:prstClr val="black"/>
                </a:solidFill>
                <a:effectLst/>
                <a:uLnTx/>
                <a:uFillTx/>
                <a:latin typeface="Tahoma" panose="020B0604030504040204"/>
                <a:ea typeface="+mn-ea"/>
                <a:cs typeface="Tahoma" panose="020B0604030504040204"/>
              </a:rPr>
              <a:t>April</a:t>
            </a:r>
            <a:r>
              <a:rPr kumimoji="0" sz="1410" b="0" i="0" u="none" strike="noStrike" kern="1200" cap="none" spc="53" normalizeH="0" baseline="0" noProof="0" dirty="0">
                <a:ln>
                  <a:noFill/>
                </a:ln>
                <a:solidFill>
                  <a:prstClr val="black"/>
                </a:solidFill>
                <a:effectLst/>
                <a:uLnTx/>
                <a:uFillTx/>
                <a:latin typeface="Tahoma" panose="020B0604030504040204"/>
                <a:ea typeface="+mn-ea"/>
                <a:cs typeface="Tahoma" panose="020B0604030504040204"/>
              </a:rPr>
              <a:t> </a:t>
            </a:r>
            <a:r>
              <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2013</a:t>
            </a:r>
            <a:r>
              <a:rPr kumimoji="0" lang="en-US"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 </a:t>
            </a:r>
            <a:r>
              <a:rPr kumimoji="0" sz="1410" b="0" i="0" u="none" strike="noStrike" kern="1200" cap="none" spc="-9" normalizeH="0" baseline="0" noProof="0" dirty="0">
                <a:ln>
                  <a:noFill/>
                </a:ln>
                <a:solidFill>
                  <a:prstClr val="black"/>
                </a:solidFill>
                <a:effectLst/>
                <a:uLnTx/>
                <a:uFillTx/>
                <a:latin typeface="Tahoma" panose="020B0604030504040204"/>
                <a:ea typeface="+mn-ea"/>
                <a:cs typeface="Tahoma" panose="020B0604030504040204"/>
              </a:rPr>
              <a:t>Cranes </a:t>
            </a:r>
            <a:r>
              <a:rPr kumimoji="0" sz="1410" b="0" i="0" u="none" strike="noStrike" kern="1200" cap="none" spc="-13" normalizeH="0" baseline="0" noProof="0" dirty="0">
                <a:ln>
                  <a:noFill/>
                </a:ln>
                <a:solidFill>
                  <a:prstClr val="black"/>
                </a:solidFill>
                <a:effectLst/>
                <a:uLnTx/>
                <a:uFillTx/>
                <a:latin typeface="Tahoma" panose="020B0604030504040204"/>
                <a:ea typeface="+mn-ea"/>
                <a:cs typeface="Tahoma" panose="020B0604030504040204"/>
              </a:rPr>
              <a:t>Port </a:t>
            </a:r>
            <a:r>
              <a:rPr kumimoji="0" sz="1410" b="0" i="0" u="none" strike="noStrike" kern="1200" cap="none" spc="-4" normalizeH="0" baseline="0" noProof="0" dirty="0">
                <a:ln>
                  <a:noFill/>
                </a:ln>
                <a:solidFill>
                  <a:prstClr val="black"/>
                </a:solidFill>
                <a:effectLst/>
                <a:uLnTx/>
                <a:uFillTx/>
                <a:latin typeface="Tahoma" panose="020B0604030504040204"/>
                <a:ea typeface="+mn-ea"/>
                <a:cs typeface="Tahoma" panose="020B0604030504040204"/>
              </a:rPr>
              <a:t>side </a:t>
            </a:r>
            <a:r>
              <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rPr>
              <a:t>&amp; </a:t>
            </a:r>
            <a:r>
              <a:rPr kumimoji="0" sz="1410" b="0" i="0" u="none" strike="noStrike" kern="1200" cap="none" spc="-9" normalizeH="0" baseline="0" noProof="0" dirty="0">
                <a:ln>
                  <a:noFill/>
                </a:ln>
                <a:solidFill>
                  <a:prstClr val="black"/>
                </a:solidFill>
                <a:effectLst/>
                <a:uLnTx/>
                <a:uFillTx/>
                <a:latin typeface="Tahoma" panose="020B0604030504040204"/>
                <a:ea typeface="+mn-ea"/>
                <a:cs typeface="Tahoma" panose="020B0604030504040204"/>
              </a:rPr>
              <a:t>two fixed </a:t>
            </a:r>
            <a:r>
              <a:rPr kumimoji="0" sz="1410" b="0" i="0" u="none" strike="noStrike" kern="1200" cap="none" spc="-4" normalizeH="0" baseline="0" noProof="0" dirty="0">
                <a:ln>
                  <a:noFill/>
                </a:ln>
                <a:solidFill>
                  <a:prstClr val="black"/>
                </a:solidFill>
                <a:effectLst/>
                <a:uLnTx/>
                <a:uFillTx/>
                <a:latin typeface="Tahoma" panose="020B0604030504040204"/>
                <a:ea typeface="+mn-ea"/>
                <a:cs typeface="Tahoma" panose="020B0604030504040204"/>
              </a:rPr>
              <a:t>ship</a:t>
            </a:r>
            <a:r>
              <a:rPr kumimoji="0" sz="1410" b="0" i="0" u="none" strike="noStrike" kern="1200" cap="none" spc="44" normalizeH="0" baseline="0" noProof="0" dirty="0">
                <a:ln>
                  <a:noFill/>
                </a:ln>
                <a:solidFill>
                  <a:prstClr val="black"/>
                </a:solidFill>
                <a:effectLst/>
                <a:uLnTx/>
                <a:uFillTx/>
                <a:latin typeface="Tahoma" panose="020B0604030504040204"/>
                <a:ea typeface="+mn-ea"/>
                <a:cs typeface="Tahoma" panose="020B0604030504040204"/>
              </a:rPr>
              <a:t> </a:t>
            </a:r>
            <a:r>
              <a:rPr kumimoji="0" sz="1410" b="0" i="0" u="none" strike="noStrike" kern="1200" cap="none" spc="-4" normalizeH="0" baseline="0" noProof="0" dirty="0">
                <a:ln>
                  <a:noFill/>
                </a:ln>
                <a:solidFill>
                  <a:prstClr val="black"/>
                </a:solidFill>
                <a:effectLst/>
                <a:uLnTx/>
                <a:uFillTx/>
                <a:latin typeface="Tahoma" panose="020B0604030504040204"/>
                <a:ea typeface="+mn-ea"/>
                <a:cs typeface="Tahoma" panose="020B0604030504040204"/>
              </a:rPr>
              <a:t>loader</a:t>
            </a:r>
            <a:endParaRPr kumimoji="0" sz="1410" b="0" i="0" u="none" strike="noStrike" kern="1200" cap="none" spc="0" normalizeH="0" baseline="0" noProof="0" dirty="0">
              <a:ln>
                <a:noFill/>
              </a:ln>
              <a:solidFill>
                <a:prstClr val="black"/>
              </a:solidFill>
              <a:effectLst/>
              <a:uLnTx/>
              <a:uFillTx/>
              <a:latin typeface="Tahoma" panose="020B0604030504040204"/>
              <a:ea typeface="+mn-ea"/>
              <a:cs typeface="Tahoma" panose="020B0604030504040204"/>
            </a:endParaRPr>
          </a:p>
        </p:txBody>
      </p:sp>
      <p:sp>
        <p:nvSpPr>
          <p:cNvPr id="20" name="TextBox 19"/>
          <p:cNvSpPr txBox="1"/>
          <p:nvPr/>
        </p:nvSpPr>
        <p:spPr>
          <a:xfrm>
            <a:off x="608400" y="1047690"/>
            <a:ext cx="8535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517E95"/>
                </a:solidFill>
                <a:effectLst/>
                <a:uLnTx/>
                <a:uFillTx/>
                <a:latin typeface="Calibri" panose="020F0502020204030204"/>
                <a:ea typeface="+mn-ea"/>
                <a:cs typeface="+mn-cs"/>
              </a:rPr>
              <a:t>Subic Bay, Philippines – Iron ore – 2 Floating Transfer Stations</a:t>
            </a:r>
            <a:endParaRPr kumimoji="0" lang="en-SG" sz="2000" b="0" i="0" u="none" strike="noStrike" kern="1200" cap="none" spc="0" normalizeH="0" baseline="0" noProof="0" dirty="0">
              <a:ln>
                <a:noFill/>
              </a:ln>
              <a:solidFill>
                <a:srgbClr val="517E95"/>
              </a:solidFill>
              <a:effectLst/>
              <a:uLnTx/>
              <a:uFillTx/>
              <a:latin typeface="Calibri" panose="020F0502020204030204"/>
              <a:ea typeface="+mn-ea"/>
              <a:cs typeface="+mn-cs"/>
            </a:endParaRPr>
          </a:p>
        </p:txBody>
      </p:sp>
      <p:sp>
        <p:nvSpPr>
          <p:cNvPr id="2" name="文本框 1"/>
          <p:cNvSpPr txBox="1"/>
          <p:nvPr/>
        </p:nvSpPr>
        <p:spPr>
          <a:xfrm>
            <a:off x="608400" y="532800"/>
            <a:ext cx="7535693" cy="4356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IMC Transshipment at Subic Bay of </a:t>
            </a:r>
            <a:r>
              <a:rPr lang="en-US" altLang="zh-CN" dirty="0" err="1"/>
              <a:t>Philippins</a:t>
            </a:r>
            <a:endParaRPr lang="en-US" altLang="zh-CN"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0267" y="1524000"/>
            <a:ext cx="10788347" cy="1676400"/>
          </a:xfrm>
        </p:spPr>
        <p:txBody>
          <a:bodyPr vert="horz" lIns="90000" tIns="90000" rIns="90000" bIns="90000" rtlCol="0" anchor="t">
            <a:normAutofit/>
          </a:bodyPr>
          <a:lstStyle/>
          <a:p>
            <a:pPr indent="447675">
              <a:lnSpc>
                <a:spcPct val="114000"/>
              </a:lnSpc>
              <a:spcBef>
                <a:spcPct val="0"/>
              </a:spcBef>
              <a:spcAft>
                <a:spcPts val="600"/>
              </a:spcAft>
            </a:pPr>
            <a:r>
              <a:rPr lang="en-US" altLang="zh-CN" sz="2000" b="0" kern="1200" dirty="0">
                <a:solidFill>
                  <a:srgbClr val="000000"/>
                </a:solidFill>
                <a:ea typeface="+mj-ea"/>
              </a:rPr>
              <a:t>2024</a:t>
            </a:r>
            <a:r>
              <a:rPr lang="zh-CN" altLang="en-US" sz="2000" b="0" kern="1200" dirty="0">
                <a:solidFill>
                  <a:srgbClr val="000000"/>
                </a:solidFill>
                <a:ea typeface="+mj-ea"/>
              </a:rPr>
              <a:t>年万邦成功打入几内亚铝土矿过驳市场，和几家中外大型铝土矿矿主签订了铝土矿过驳合同。目前共有</a:t>
            </a:r>
            <a:r>
              <a:rPr lang="en-US" altLang="zh-CN" sz="2000" b="0" kern="1200" dirty="0">
                <a:solidFill>
                  <a:srgbClr val="000000"/>
                </a:solidFill>
                <a:ea typeface="+mj-ea"/>
              </a:rPr>
              <a:t>3</a:t>
            </a:r>
            <a:r>
              <a:rPr lang="zh-CN" altLang="en-US" sz="2000" b="0" kern="1200" dirty="0">
                <a:solidFill>
                  <a:srgbClr val="000000"/>
                </a:solidFill>
                <a:ea typeface="+mj-ea"/>
              </a:rPr>
              <a:t>艘浮吊船</a:t>
            </a:r>
            <a:r>
              <a:rPr lang="zh-CN" altLang="zh-CN" sz="2000" b="0" kern="1200" dirty="0">
                <a:solidFill>
                  <a:srgbClr val="000000"/>
                </a:solidFill>
                <a:ea typeface="+mj-ea"/>
              </a:rPr>
              <a:t>、</a:t>
            </a:r>
            <a:r>
              <a:rPr lang="en-US" altLang="zh-CN" sz="2000" b="0" kern="1200" dirty="0">
                <a:solidFill>
                  <a:srgbClr val="000000"/>
                </a:solidFill>
                <a:ea typeface="+mj-ea"/>
              </a:rPr>
              <a:t>1</a:t>
            </a:r>
            <a:r>
              <a:rPr lang="zh-CN" altLang="en-US" sz="2000" b="0" kern="1200" dirty="0">
                <a:solidFill>
                  <a:srgbClr val="000000"/>
                </a:solidFill>
                <a:ea typeface="+mj-ea"/>
              </a:rPr>
              <a:t>艘</a:t>
            </a:r>
            <a:r>
              <a:rPr lang="zh-CN" altLang="zh-CN" sz="2000" b="0" kern="1200" dirty="0">
                <a:solidFill>
                  <a:srgbClr val="000000"/>
                </a:solidFill>
                <a:ea typeface="+mj-ea"/>
              </a:rPr>
              <a:t>过驳平台</a:t>
            </a:r>
            <a:r>
              <a:rPr lang="en-US" altLang="zh-CN" sz="2000" b="0" kern="1200" dirty="0">
                <a:solidFill>
                  <a:srgbClr val="000000"/>
                </a:solidFill>
                <a:ea typeface="+mj-ea"/>
              </a:rPr>
              <a:t>FLF</a:t>
            </a:r>
            <a:r>
              <a:rPr lang="zh-CN" altLang="zh-CN" sz="2000" b="0" kern="1200" dirty="0">
                <a:solidFill>
                  <a:srgbClr val="000000"/>
                </a:solidFill>
                <a:ea typeface="+mj-ea"/>
              </a:rPr>
              <a:t> 、</a:t>
            </a:r>
            <a:r>
              <a:rPr lang="en-US" altLang="zh-CN" sz="2000" b="0" kern="1200" dirty="0">
                <a:solidFill>
                  <a:srgbClr val="000000"/>
                </a:solidFill>
                <a:ea typeface="+mj-ea"/>
              </a:rPr>
              <a:t>12</a:t>
            </a:r>
            <a:r>
              <a:rPr lang="zh-CN" altLang="en-US" sz="2000" b="0" kern="1200" dirty="0">
                <a:solidFill>
                  <a:srgbClr val="000000"/>
                </a:solidFill>
                <a:ea typeface="+mj-ea"/>
              </a:rPr>
              <a:t>艘驳船以及配套港作拖轮， 形成年过驳运力</a:t>
            </a:r>
            <a:r>
              <a:rPr lang="en-US" altLang="zh-CN" sz="2000" b="0" kern="1200" dirty="0">
                <a:solidFill>
                  <a:srgbClr val="000000"/>
                </a:solidFill>
                <a:ea typeface="+mj-ea"/>
              </a:rPr>
              <a:t>20mtpa</a:t>
            </a:r>
            <a:r>
              <a:rPr lang="zh-CN" altLang="en-US" sz="2000" b="0" kern="1200" dirty="0">
                <a:solidFill>
                  <a:srgbClr val="000000"/>
                </a:solidFill>
                <a:ea typeface="+mj-ea"/>
              </a:rPr>
              <a:t>。</a:t>
            </a:r>
          </a:p>
        </p:txBody>
      </p:sp>
      <p:sp>
        <p:nvSpPr>
          <p:cNvPr id="3" name="Rectangle 32"/>
          <p:cNvSpPr txBox="1">
            <a:spLocks noChangeArrowheads="1"/>
          </p:cNvSpPr>
          <p:nvPr/>
        </p:nvSpPr>
        <p:spPr>
          <a:xfrm>
            <a:off x="608400" y="532800"/>
            <a:ext cx="7129462" cy="763200"/>
          </a:xfrm>
          <a:prstGeom prst="rect">
            <a:avLst/>
          </a:prstGeom>
          <a:noFill/>
          <a:ln w="9525">
            <a:noFill/>
            <a:miter lim="800000"/>
          </a:ln>
        </p:spPr>
        <p:txBody>
          <a:bodyPr vert="horz" wrap="square" lIns="91440" tIns="45720" rIns="91440" bIns="45720" numCol="1" anchor="b" anchorCtr="0" compatLnSpc="1"/>
          <a:lstStyle>
            <a:lvl1pPr algn="l" eaLnBrk="1" hangingPunct="1">
              <a:spcBef>
                <a:spcPct val="50000"/>
              </a:spcBef>
              <a:defRPr sz="2400" b="1">
                <a:solidFill>
                  <a:srgbClr val="C00000"/>
                </a:solidFill>
                <a:latin typeface="Helvetica" pitchFamily="34" charset="0"/>
                <a:cs typeface="+mj-cs"/>
              </a:defRPr>
            </a:lvl1pPr>
            <a:lvl2pPr algn="l" eaLnBrk="1" hangingPunct="1">
              <a:spcBef>
                <a:spcPct val="50000"/>
              </a:spcBef>
              <a:defRPr sz="2400" b="1">
                <a:solidFill>
                  <a:srgbClr val="C00000"/>
                </a:solidFill>
                <a:latin typeface="Helvetica" pitchFamily="34" charset="0"/>
              </a:defRPr>
            </a:lvl2pPr>
            <a:lvl3pPr algn="l" eaLnBrk="1" hangingPunct="1">
              <a:spcBef>
                <a:spcPct val="50000"/>
              </a:spcBef>
              <a:defRPr sz="2400" b="1">
                <a:solidFill>
                  <a:srgbClr val="C00000"/>
                </a:solidFill>
                <a:latin typeface="Helvetica" pitchFamily="34" charset="0"/>
              </a:defRPr>
            </a:lvl3pPr>
            <a:lvl4pPr algn="l" eaLnBrk="1" hangingPunct="1">
              <a:spcBef>
                <a:spcPct val="50000"/>
              </a:spcBef>
              <a:defRPr sz="2400" b="1">
                <a:solidFill>
                  <a:srgbClr val="C00000"/>
                </a:solidFill>
                <a:latin typeface="Helvetica" pitchFamily="34" charset="0"/>
              </a:defRPr>
            </a:lvl4pPr>
            <a:lvl5pPr algn="l" eaLnBrk="1" hangingPunct="1">
              <a:spcBef>
                <a:spcPct val="50000"/>
              </a:spcBef>
              <a:defRPr sz="2400" b="1">
                <a:solidFill>
                  <a:srgbClr val="C00000"/>
                </a:solidFill>
                <a:latin typeface="Helvetica" pitchFamily="34"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spcBef>
                <a:spcPts val="0"/>
              </a:spcBef>
            </a:pPr>
            <a:r>
              <a:rPr lang="zh-CN" altLang="en-US" dirty="0"/>
              <a:t>万邦海上过驳业务转载简介</a:t>
            </a:r>
          </a:p>
          <a:p>
            <a:pPr>
              <a:spcBef>
                <a:spcPts val="0"/>
              </a:spcBef>
            </a:pPr>
            <a:r>
              <a:rPr lang="en-US" altLang="zh-CN" dirty="0"/>
              <a:t>IMC Transshipment in Guinea</a:t>
            </a:r>
            <a:endParaRPr lang="zh-CN" altLang="en-US" dirty="0"/>
          </a:p>
        </p:txBody>
      </p:sp>
      <p:sp>
        <p:nvSpPr>
          <p:cNvPr id="4" name="标题 1"/>
          <p:cNvSpPr txBox="1"/>
          <p:nvPr/>
        </p:nvSpPr>
        <p:spPr bwMode="auto">
          <a:xfrm>
            <a:off x="701826" y="3124200"/>
            <a:ext cx="10788347" cy="2521376"/>
          </a:xfrm>
          <a:prstGeom prst="rect">
            <a:avLst/>
          </a:prstGeom>
          <a:noFill/>
          <a:ln w="9525">
            <a:noFill/>
            <a:miter lim="800000"/>
          </a:ln>
        </p:spPr>
        <p:txBody>
          <a:bodyPr vert="horz" wrap="square" lIns="90000" tIns="90000" rIns="90000" bIns="90000" numCol="1" rtlCol="0" anchor="t" anchorCtr="0" compatLnSpc="1">
            <a:normAutofit/>
          </a:bodyPr>
          <a:lstStyle>
            <a:lvl1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cs typeface="+mj-cs"/>
              </a:defRPr>
            </a:lvl1pPr>
            <a:lvl2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2pPr>
            <a:lvl3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3pPr>
            <a:lvl4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4pPr>
            <a:lvl5pPr algn="l" rtl="0" eaLnBrk="1" fontAlgn="base" hangingPunct="1">
              <a:spcBef>
                <a:spcPct val="50000"/>
              </a:spcBef>
              <a:spcAft>
                <a:spcPct val="0"/>
              </a:spcAft>
              <a:defRPr sz="2400" b="1">
                <a:solidFill>
                  <a:srgbClr val="C00000"/>
                </a:solidFill>
                <a:latin typeface="Helvetica"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just">
              <a:lnSpc>
                <a:spcPct val="114000"/>
              </a:lnSpc>
              <a:spcBef>
                <a:spcPct val="0"/>
              </a:spcBef>
              <a:spcAft>
                <a:spcPts val="600"/>
              </a:spcAft>
            </a:pPr>
            <a:r>
              <a:rPr lang="en-US" altLang="zh-CN" sz="2000" b="0" kern="1200" dirty="0">
                <a:solidFill>
                  <a:srgbClr val="000000"/>
                </a:solidFill>
                <a:ea typeface="+mj-ea"/>
              </a:rPr>
              <a:t>In 2024, IMC successfully entered the </a:t>
            </a:r>
            <a:r>
              <a:rPr lang="en-US" altLang="zh-CN" sz="2000" b="0" dirty="0">
                <a:solidFill>
                  <a:srgbClr val="000000"/>
                </a:solidFill>
                <a:ea typeface="+mj-ea"/>
              </a:rPr>
              <a:t>Guinea </a:t>
            </a:r>
            <a:r>
              <a:rPr lang="en-US" altLang="zh-CN" sz="2000" b="0" kern="1200" dirty="0">
                <a:solidFill>
                  <a:srgbClr val="000000"/>
                </a:solidFill>
                <a:ea typeface="+mj-ea"/>
              </a:rPr>
              <a:t>bauxite transshipment market in Guinea and signed bauxite transshipment contracts with several major domestic and </a:t>
            </a:r>
            <a:r>
              <a:rPr lang="en-US" altLang="zh-CN" sz="2000" b="0" dirty="0">
                <a:solidFill>
                  <a:srgbClr val="000000"/>
                </a:solidFill>
                <a:ea typeface="+mj-ea"/>
              </a:rPr>
              <a:t>international</a:t>
            </a:r>
            <a:r>
              <a:rPr lang="en-US" altLang="zh-CN" sz="2000" b="0" kern="1200" dirty="0">
                <a:solidFill>
                  <a:srgbClr val="000000"/>
                </a:solidFill>
                <a:ea typeface="+mj-ea"/>
              </a:rPr>
              <a:t> bauxite mine owners.</a:t>
            </a:r>
            <a:r>
              <a:rPr lang="en-US" altLang="zh-CN" sz="2000" b="0" dirty="0"/>
              <a:t> </a:t>
            </a:r>
            <a:r>
              <a:rPr lang="en-US" altLang="zh-CN" sz="2000" b="0" dirty="0">
                <a:solidFill>
                  <a:srgbClr val="000000"/>
                </a:solidFill>
                <a:ea typeface="+mj-ea"/>
              </a:rPr>
              <a:t>Currently, the company operates a fleet comprising 3 floating cranes, one transshipment platform (FLF), 12 barges, and supporting harbor tugs, establishing an annual transshipment capacity of 20mtpa.</a:t>
            </a:r>
            <a:endParaRPr lang="zh-CN" altLang="en-US" sz="2000" b="0" dirty="0">
              <a:solidFill>
                <a:srgbClr val="000000"/>
              </a:solidFill>
              <a:ea typeface="+mj-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5000" y="2590800"/>
            <a:ext cx="8069047" cy="1013512"/>
          </a:xfrm>
        </p:spPr>
        <p:txBody>
          <a:bodyPr>
            <a:normAutofit/>
          </a:bodyPr>
          <a:lstStyle/>
          <a:p>
            <a:pPr>
              <a:spcBef>
                <a:spcPts val="0"/>
              </a:spcBef>
            </a:pPr>
            <a:r>
              <a:rPr lang="en-US" altLang="zh-CN" sz="4800" dirty="0"/>
              <a:t>Thank You</a:t>
            </a:r>
            <a:r>
              <a:rPr lang="zh-CN" altLang="en-US" sz="4800" dirty="0"/>
              <a:t>！</a:t>
            </a:r>
          </a:p>
        </p:txBody>
      </p:sp>
      <p:pic>
        <p:nvPicPr>
          <p:cNvPr id="6" name="Picture 38" descr="bottombar_inside"/>
          <p:cNvPicPr>
            <a:picLocks noChangeAspect="1" noChangeArrowheads="1"/>
          </p:cNvPicPr>
          <p:nvPr/>
        </p:nvPicPr>
        <p:blipFill>
          <a:blip r:embed="rId2" cstate="email"/>
          <a:srcRect/>
          <a:stretch>
            <a:fillRect/>
          </a:stretch>
        </p:blipFill>
        <p:spPr bwMode="auto">
          <a:xfrm>
            <a:off x="1524000" y="6688264"/>
            <a:ext cx="9140400" cy="170671"/>
          </a:xfrm>
          <a:prstGeom prst="rect">
            <a:avLst/>
          </a:prstGeom>
          <a:noFill/>
          <a:ln w="9525">
            <a:noFill/>
            <a:miter lim="800000"/>
            <a:headEnd/>
            <a:tailEnd/>
          </a:ln>
        </p:spPr>
      </p:pic>
      <p:sp>
        <p:nvSpPr>
          <p:cNvPr id="8" name="灯片编号占位符 7"/>
          <p:cNvSpPr>
            <a:spLocks noGrp="1"/>
          </p:cNvSpPr>
          <p:nvPr>
            <p:ph type="sldNum" sz="quarter" idx="12"/>
          </p:nvPr>
        </p:nvSpPr>
        <p:spPr>
          <a:xfrm>
            <a:off x="8533200" y="6591601"/>
            <a:ext cx="2133600" cy="365125"/>
          </a:xfrm>
        </p:spPr>
        <p:txBody>
          <a:bodyPr/>
          <a:lstStyle/>
          <a:p>
            <a:fld id="{998186F3-E358-41F1-A745-4EBE27B6AF5D}" type="slidenum">
              <a:rPr lang="en-US" smtClean="0">
                <a:solidFill>
                  <a:schemeClr val="bg1"/>
                </a:solidFill>
              </a:rPr>
              <a:t>37</a:t>
            </a:fld>
            <a:endParaRPr lang="en-US"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1"/>
            <a:ext cx="11431200" cy="763200"/>
          </a:xfrm>
        </p:spPr>
        <p:txBody>
          <a:bodyPr/>
          <a:lstStyle/>
          <a:p>
            <a:r>
              <a:rPr lang="en-US" altLang="zh-CN" sz="2400" dirty="0"/>
              <a:t>2025</a:t>
            </a:r>
            <a:r>
              <a:rPr lang="zh-CN" altLang="en-US" sz="2400" dirty="0"/>
              <a:t>年铝土矿储量和产量，几内亚都独占鳌头</a:t>
            </a:r>
            <a:br>
              <a:rPr lang="en-US" altLang="zh-CN" sz="2400" dirty="0"/>
            </a:br>
            <a:r>
              <a:rPr lang="en-US" altLang="zh-CN" sz="2400" dirty="0"/>
              <a:t>In 2025, Guinea holds the</a:t>
            </a:r>
            <a:r>
              <a:rPr lang="zh-CN" altLang="en-US" sz="2400" dirty="0"/>
              <a:t> </a:t>
            </a:r>
            <a:r>
              <a:rPr lang="en-US" altLang="zh-CN" sz="2400" dirty="0"/>
              <a:t>leading position in bauxite reserves and production </a:t>
            </a:r>
            <a:endParaRPr lang="zh-CN" altLang="en-US" sz="2400" dirty="0"/>
          </a:p>
        </p:txBody>
      </p:sp>
      <p:sp>
        <p:nvSpPr>
          <p:cNvPr id="7" name="文本占位符 6"/>
          <p:cNvSpPr>
            <a:spLocks noGrp="1"/>
          </p:cNvSpPr>
          <p:nvPr>
            <p:ph type="body" sz="half" idx="2"/>
          </p:nvPr>
        </p:nvSpPr>
        <p:spPr>
          <a:xfrm>
            <a:off x="914400" y="5278967"/>
            <a:ext cx="10591801" cy="1159933"/>
          </a:xfrm>
        </p:spPr>
        <p:txBody>
          <a:bodyPr/>
          <a:lstStyle/>
          <a:p>
            <a:pPr marL="285750" indent="-285750">
              <a:spcAft>
                <a:spcPts val="600"/>
              </a:spcAft>
              <a:buClr>
                <a:srgbClr val="C00000"/>
              </a:buClr>
              <a:buSzPct val="70000"/>
              <a:buFont typeface="Arial" panose="020B0604020202020204" pitchFamily="34" charset="0"/>
              <a:buChar char="■"/>
            </a:pPr>
            <a:r>
              <a:rPr lang="zh-CN" altLang="en-US" dirty="0"/>
              <a:t>根据</a:t>
            </a:r>
            <a:r>
              <a:rPr lang="en-US" altLang="zh-CN" dirty="0"/>
              <a:t>《</a:t>
            </a:r>
            <a:r>
              <a:rPr lang="zh-CN" altLang="en-US" dirty="0"/>
              <a:t>世界矿产品摘要</a:t>
            </a:r>
            <a:r>
              <a:rPr lang="en-US" altLang="zh-CN" dirty="0"/>
              <a:t>2026》</a:t>
            </a:r>
            <a:r>
              <a:rPr lang="zh-CN" altLang="en-US" dirty="0"/>
              <a:t>数据：</a:t>
            </a:r>
            <a:r>
              <a:rPr lang="en-US" altLang="zh-CN" dirty="0"/>
              <a:t>2025</a:t>
            </a:r>
            <a:r>
              <a:rPr lang="zh-CN" altLang="en-US" dirty="0"/>
              <a:t>年全球铝土矿储量为</a:t>
            </a:r>
            <a:r>
              <a:rPr lang="en-US" altLang="zh-CN" dirty="0"/>
              <a:t>290</a:t>
            </a:r>
            <a:r>
              <a:rPr lang="zh-CN" altLang="en-US" dirty="0"/>
              <a:t>亿吨。储量排名前</a:t>
            </a:r>
            <a:r>
              <a:rPr lang="en-US" altLang="zh-CN" dirty="0"/>
              <a:t>5</a:t>
            </a:r>
            <a:r>
              <a:rPr lang="zh-CN" altLang="en-US" dirty="0"/>
              <a:t>位的国家依次为几内亚（</a:t>
            </a:r>
            <a:r>
              <a:rPr lang="en-US" altLang="zh-CN" dirty="0"/>
              <a:t>74</a:t>
            </a:r>
            <a:r>
              <a:rPr lang="zh-CN" altLang="en-US" dirty="0"/>
              <a:t>亿吨、</a:t>
            </a:r>
            <a:r>
              <a:rPr lang="en-US" altLang="zh-CN" dirty="0"/>
              <a:t>25.52%</a:t>
            </a:r>
            <a:r>
              <a:rPr lang="zh-CN" altLang="en-US" dirty="0"/>
              <a:t>）、澳大利亚（</a:t>
            </a:r>
            <a:r>
              <a:rPr lang="en-US" altLang="zh-CN" dirty="0"/>
              <a:t>37</a:t>
            </a:r>
            <a:r>
              <a:rPr lang="zh-CN" altLang="en-US" dirty="0"/>
              <a:t>亿吨、</a:t>
            </a:r>
            <a:r>
              <a:rPr lang="en-US" altLang="zh-CN" dirty="0"/>
              <a:t>12.76%</a:t>
            </a:r>
            <a:r>
              <a:rPr lang="zh-CN" altLang="en-US" dirty="0"/>
              <a:t>）、越南（</a:t>
            </a:r>
            <a:r>
              <a:rPr lang="en-US" altLang="zh-CN" dirty="0"/>
              <a:t>31</a:t>
            </a:r>
            <a:r>
              <a:rPr lang="zh-CN" altLang="en-US" dirty="0"/>
              <a:t>亿吨、</a:t>
            </a:r>
            <a:r>
              <a:rPr lang="en-US" altLang="zh-CN" dirty="0"/>
              <a:t>10.69%</a:t>
            </a:r>
            <a:r>
              <a:rPr lang="zh-CN" altLang="en-US" dirty="0"/>
              <a:t>）、印尼（</a:t>
            </a:r>
            <a:r>
              <a:rPr lang="en-US" altLang="zh-CN" dirty="0"/>
              <a:t>29</a:t>
            </a:r>
            <a:r>
              <a:rPr lang="zh-CN" altLang="en-US" dirty="0"/>
              <a:t>亿吨、</a:t>
            </a:r>
            <a:r>
              <a:rPr lang="en-US" altLang="zh-CN" dirty="0"/>
              <a:t>10%</a:t>
            </a:r>
            <a:r>
              <a:rPr lang="zh-CN" altLang="en-US" dirty="0"/>
              <a:t>）、牙买加（</a:t>
            </a:r>
            <a:r>
              <a:rPr lang="en-US" altLang="zh-CN" dirty="0"/>
              <a:t>20</a:t>
            </a:r>
            <a:r>
              <a:rPr lang="zh-CN" altLang="en-US" dirty="0"/>
              <a:t>亿吨、</a:t>
            </a:r>
            <a:r>
              <a:rPr lang="en-US" altLang="zh-CN" dirty="0"/>
              <a:t>6.90%</a:t>
            </a:r>
            <a:r>
              <a:rPr lang="zh-CN" altLang="en-US" dirty="0"/>
              <a:t>）。前五国家占比为</a:t>
            </a:r>
            <a:r>
              <a:rPr lang="en-US" altLang="zh-CN" dirty="0"/>
              <a:t>66.08%</a:t>
            </a:r>
            <a:r>
              <a:rPr lang="zh-CN" altLang="en-US" dirty="0"/>
              <a:t>，铝土矿储量集中度较高。</a:t>
            </a:r>
            <a:endParaRPr lang="en-US" altLang="zh-CN" dirty="0"/>
          </a:p>
          <a:p>
            <a:pPr marL="285750" indent="-285750">
              <a:spcAft>
                <a:spcPts val="600"/>
              </a:spcAft>
              <a:buClr>
                <a:srgbClr val="C00000"/>
              </a:buClr>
              <a:buSzPct val="70000"/>
              <a:buFont typeface="Arial" panose="020B0604020202020204" pitchFamily="34" charset="0"/>
              <a:buChar char="■"/>
            </a:pPr>
            <a:r>
              <a:rPr lang="en-US" altLang="zh-CN" dirty="0"/>
              <a:t>2025</a:t>
            </a:r>
            <a:r>
              <a:rPr lang="zh-CN" altLang="en-US" dirty="0"/>
              <a:t>年产量排名前</a:t>
            </a:r>
            <a:r>
              <a:rPr lang="en-US" altLang="zh-CN" dirty="0"/>
              <a:t>5</a:t>
            </a:r>
            <a:r>
              <a:rPr lang="zh-CN" altLang="en-US" dirty="0"/>
              <a:t>位的国家依次为几内亚、澳大利亚、中国、巴西、印度。几内亚稳居全球第一</a:t>
            </a:r>
            <a:endParaRPr lang="en-US" altLang="zh-CN" dirty="0"/>
          </a:p>
          <a:p>
            <a:pPr>
              <a:spcAft>
                <a:spcPts val="600"/>
              </a:spcAft>
              <a:buClr>
                <a:srgbClr val="C00000"/>
              </a:buClr>
              <a:buSzPct val="70000"/>
            </a:pPr>
            <a:endParaRPr lang="zh-CN" altLang="en-US" sz="1200" dirty="0"/>
          </a:p>
        </p:txBody>
      </p:sp>
      <p:graphicFrame>
        <p:nvGraphicFramePr>
          <p:cNvPr id="4" name="图表 3"/>
          <p:cNvGraphicFramePr/>
          <p:nvPr/>
        </p:nvGraphicFramePr>
        <p:xfrm>
          <a:off x="1219200" y="1600200"/>
          <a:ext cx="3225500" cy="3373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p:nvPr/>
        </p:nvGraphicFramePr>
        <p:xfrm>
          <a:off x="5029200" y="1557867"/>
          <a:ext cx="6832900" cy="369993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10897796" cy="763200"/>
          </a:xfrm>
          <a:noFill/>
          <a:ln w="9525">
            <a:noFill/>
            <a:miter lim="800000"/>
          </a:ln>
        </p:spPr>
        <p:txBody>
          <a:bodyPr vert="horz" wrap="square" lIns="91440" tIns="45720" rIns="91440" bIns="45720" numCol="1" anchor="ctr" anchorCtr="0" compatLnSpc="1">
            <a:noAutofit/>
          </a:bodyPr>
          <a:lstStyle/>
          <a:p>
            <a:pPr>
              <a:spcBef>
                <a:spcPts val="1440"/>
              </a:spcBef>
            </a:pPr>
            <a:r>
              <a:rPr lang="zh-CN" altLang="en-US" dirty="0"/>
              <a:t>几内亚铝土矿产量</a:t>
            </a:r>
            <a:br>
              <a:rPr lang="en-US" altLang="zh-CN" dirty="0"/>
            </a:br>
            <a:r>
              <a:rPr lang="en-US" altLang="zh-CN" dirty="0"/>
              <a:t>Guinea Bauxite Production</a:t>
            </a:r>
            <a:r>
              <a:rPr lang="zh-CN" altLang="en-US" dirty="0"/>
              <a:t>（</a:t>
            </a:r>
            <a:r>
              <a:rPr lang="en-US" altLang="zh-CN" dirty="0"/>
              <a:t>2015-2025</a:t>
            </a:r>
            <a:r>
              <a:rPr lang="zh-CN" altLang="en-US" dirty="0"/>
              <a:t>）</a:t>
            </a:r>
          </a:p>
        </p:txBody>
      </p:sp>
      <p:graphicFrame>
        <p:nvGraphicFramePr>
          <p:cNvPr id="8" name="内容占位符 7"/>
          <p:cNvGraphicFramePr>
            <a:graphicFrameLocks noGrp="1"/>
          </p:cNvGraphicFramePr>
          <p:nvPr>
            <p:ph idx="1"/>
          </p:nvPr>
        </p:nvGraphicFramePr>
        <p:xfrm>
          <a:off x="533399" y="1427161"/>
          <a:ext cx="10972797" cy="2459039"/>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8382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838197">
                  <a:extLst>
                    <a:ext uri="{9D8B030D-6E8A-4147-A177-3AD203B41FA5}">
                      <a16:colId xmlns:a16="http://schemas.microsoft.com/office/drawing/2014/main" val="20011"/>
                    </a:ext>
                  </a:extLst>
                </a:gridCol>
              </a:tblGrid>
              <a:tr h="401639">
                <a:tc>
                  <a:txBody>
                    <a:bodyPr/>
                    <a:lstStyle/>
                    <a:p>
                      <a:pPr algn="ctr"/>
                      <a:r>
                        <a:rPr lang="en-US" altLang="zh-CN" sz="1400" dirty="0"/>
                        <a:t>Year</a:t>
                      </a:r>
                      <a:endParaRPr lang="zh-CN" altLang="en-US" sz="1400" dirty="0"/>
                    </a:p>
                  </a:txBody>
                  <a:tcPr marL="95416" marR="95416" anchor="ctr"/>
                </a:tc>
                <a:tc>
                  <a:txBody>
                    <a:bodyPr/>
                    <a:lstStyle/>
                    <a:p>
                      <a:pPr algn="ctr"/>
                      <a:r>
                        <a:rPr lang="en-US" altLang="zh-CN" sz="1400" dirty="0"/>
                        <a:t>2015</a:t>
                      </a:r>
                      <a:endParaRPr lang="zh-CN" altLang="en-US" sz="1400" dirty="0"/>
                    </a:p>
                  </a:txBody>
                  <a:tcPr marL="95416" marR="95416" anchor="ctr"/>
                </a:tc>
                <a:tc>
                  <a:txBody>
                    <a:bodyPr/>
                    <a:lstStyle/>
                    <a:p>
                      <a:pPr algn="ctr"/>
                      <a:r>
                        <a:rPr lang="en-US" altLang="zh-CN" sz="1400" dirty="0"/>
                        <a:t>2016</a:t>
                      </a:r>
                      <a:endParaRPr lang="zh-CN" altLang="en-US" sz="1400" dirty="0"/>
                    </a:p>
                  </a:txBody>
                  <a:tcPr marL="95416" marR="95416" anchor="ctr"/>
                </a:tc>
                <a:tc>
                  <a:txBody>
                    <a:bodyPr/>
                    <a:lstStyle/>
                    <a:p>
                      <a:pPr algn="ctr"/>
                      <a:r>
                        <a:rPr lang="en-US" altLang="zh-CN" sz="1400" dirty="0"/>
                        <a:t>2017</a:t>
                      </a:r>
                      <a:endParaRPr lang="zh-CN" altLang="en-US" sz="1400" dirty="0"/>
                    </a:p>
                  </a:txBody>
                  <a:tcPr marL="95416" marR="95416" anchor="ctr"/>
                </a:tc>
                <a:tc>
                  <a:txBody>
                    <a:bodyPr/>
                    <a:lstStyle/>
                    <a:p>
                      <a:pPr algn="ctr"/>
                      <a:r>
                        <a:rPr lang="en-US" altLang="zh-CN" sz="1400" dirty="0"/>
                        <a:t>2018</a:t>
                      </a:r>
                      <a:endParaRPr lang="zh-CN" altLang="en-US" sz="1400" dirty="0"/>
                    </a:p>
                  </a:txBody>
                  <a:tcPr marL="95416" marR="95416" anchor="ctr"/>
                </a:tc>
                <a:tc>
                  <a:txBody>
                    <a:bodyPr/>
                    <a:lstStyle/>
                    <a:p>
                      <a:pPr algn="ctr"/>
                      <a:r>
                        <a:rPr lang="en-US" altLang="zh-CN" sz="1400" dirty="0"/>
                        <a:t>2019</a:t>
                      </a:r>
                      <a:endParaRPr lang="zh-CN" altLang="en-US" sz="1400" dirty="0"/>
                    </a:p>
                  </a:txBody>
                  <a:tcPr marL="95416" marR="95416" anchor="ctr"/>
                </a:tc>
                <a:tc>
                  <a:txBody>
                    <a:bodyPr/>
                    <a:lstStyle/>
                    <a:p>
                      <a:pPr algn="ctr"/>
                      <a:r>
                        <a:rPr lang="en-US" altLang="zh-CN" sz="1400" dirty="0"/>
                        <a:t>2020</a:t>
                      </a:r>
                      <a:endParaRPr lang="zh-CN" altLang="en-US" sz="1400" dirty="0"/>
                    </a:p>
                  </a:txBody>
                  <a:tcPr marL="95416" marR="95416" anchor="ctr"/>
                </a:tc>
                <a:tc>
                  <a:txBody>
                    <a:bodyPr/>
                    <a:lstStyle/>
                    <a:p>
                      <a:pPr algn="ctr"/>
                      <a:r>
                        <a:rPr lang="en-US" altLang="zh-CN" sz="1400" dirty="0"/>
                        <a:t>2021</a:t>
                      </a:r>
                      <a:endParaRPr lang="zh-CN" altLang="en-US" sz="1400" dirty="0"/>
                    </a:p>
                  </a:txBody>
                  <a:tcPr marL="95416" marR="95416" anchor="ctr"/>
                </a:tc>
                <a:tc>
                  <a:txBody>
                    <a:bodyPr/>
                    <a:lstStyle/>
                    <a:p>
                      <a:pPr algn="ctr"/>
                      <a:r>
                        <a:rPr lang="en-US" altLang="zh-CN" sz="1400" dirty="0"/>
                        <a:t>2022</a:t>
                      </a:r>
                      <a:endParaRPr lang="zh-CN" altLang="en-US" sz="1400" dirty="0"/>
                    </a:p>
                  </a:txBody>
                  <a:tcPr marL="95416" marR="95416" anchor="ctr"/>
                </a:tc>
                <a:tc>
                  <a:txBody>
                    <a:bodyPr/>
                    <a:lstStyle/>
                    <a:p>
                      <a:pPr algn="ctr"/>
                      <a:r>
                        <a:rPr lang="en-US" altLang="zh-CN" sz="1400" dirty="0"/>
                        <a:t>2023</a:t>
                      </a:r>
                      <a:endParaRPr lang="zh-CN" altLang="en-US" sz="1400" dirty="0"/>
                    </a:p>
                  </a:txBody>
                  <a:tcPr marL="95416" marR="95416" anchor="ctr"/>
                </a:tc>
                <a:tc>
                  <a:txBody>
                    <a:bodyPr/>
                    <a:lstStyle/>
                    <a:p>
                      <a:pPr algn="ctr"/>
                      <a:r>
                        <a:rPr lang="en-US" altLang="zh-CN" sz="1400" dirty="0"/>
                        <a:t>2024</a:t>
                      </a:r>
                      <a:endParaRPr lang="zh-CN" altLang="en-US" sz="1400" dirty="0"/>
                    </a:p>
                  </a:txBody>
                  <a:tcPr marL="95416" marR="95416" anchor="ctr"/>
                </a:tc>
                <a:tc>
                  <a:txBody>
                    <a:bodyPr/>
                    <a:lstStyle/>
                    <a:p>
                      <a:pPr algn="ctr"/>
                      <a:r>
                        <a:rPr lang="en-US" altLang="zh-CN" sz="1400" dirty="0"/>
                        <a:t>2025</a:t>
                      </a:r>
                      <a:endParaRPr lang="zh-CN" altLang="en-US" sz="1400" dirty="0"/>
                    </a:p>
                  </a:txBody>
                  <a:tcPr marL="95416" marR="95416" anchor="ctr"/>
                </a:tc>
                <a:extLst>
                  <a:ext uri="{0D108BD9-81ED-4DB2-BD59-A6C34878D82A}">
                    <a16:rowId xmlns:a16="http://schemas.microsoft.com/office/drawing/2014/main" val="10000"/>
                  </a:ext>
                </a:extLst>
              </a:tr>
              <a:tr h="685800">
                <a:tc>
                  <a:txBody>
                    <a:bodyPr/>
                    <a:lstStyle/>
                    <a:p>
                      <a:pPr algn="ctr"/>
                      <a:r>
                        <a:rPr lang="en-US" altLang="zh-CN" sz="1400" b="1" i="0" kern="1200" dirty="0">
                          <a:solidFill>
                            <a:schemeClr val="dk1"/>
                          </a:solidFill>
                          <a:effectLst/>
                          <a:latin typeface="+mn-lt"/>
                          <a:ea typeface="+mn-ea"/>
                          <a:cs typeface="+mn-cs"/>
                        </a:rPr>
                        <a:t>World  Production</a:t>
                      </a:r>
                      <a:r>
                        <a:rPr lang="zh-CN" altLang="en-US" sz="1400" dirty="0"/>
                        <a:t>（</a:t>
                      </a:r>
                      <a:r>
                        <a:rPr lang="en-US" altLang="zh-CN" sz="1400" dirty="0" err="1"/>
                        <a:t>mtpa</a:t>
                      </a:r>
                      <a:r>
                        <a:rPr lang="zh-CN" altLang="en-US" sz="1400" dirty="0"/>
                        <a:t>）</a:t>
                      </a:r>
                    </a:p>
                  </a:txBody>
                  <a:tcPr marL="95416" marR="95416" anchor="ctr"/>
                </a:tc>
                <a:tc>
                  <a:txBody>
                    <a:bodyPr/>
                    <a:lstStyle/>
                    <a:p>
                      <a:pPr algn="ctr"/>
                      <a:r>
                        <a:rPr lang="en-US" altLang="zh-CN" sz="1400" dirty="0"/>
                        <a:t>270</a:t>
                      </a:r>
                      <a:endParaRPr lang="zh-CN" altLang="en-US" sz="1400" dirty="0"/>
                    </a:p>
                  </a:txBody>
                  <a:tcPr marL="95416" marR="95416" anchor="ctr"/>
                </a:tc>
                <a:tc>
                  <a:txBody>
                    <a:bodyPr/>
                    <a:lstStyle/>
                    <a:p>
                      <a:pPr algn="ctr"/>
                      <a:r>
                        <a:rPr lang="en-US" altLang="zh-CN" sz="1400" dirty="0"/>
                        <a:t>280</a:t>
                      </a:r>
                      <a:endParaRPr lang="zh-CN" altLang="en-US" sz="1400" dirty="0"/>
                    </a:p>
                  </a:txBody>
                  <a:tcPr marL="95416" marR="95416" anchor="ctr"/>
                </a:tc>
                <a:tc>
                  <a:txBody>
                    <a:bodyPr/>
                    <a:lstStyle/>
                    <a:p>
                      <a:pPr algn="ctr"/>
                      <a:r>
                        <a:rPr lang="en-US" altLang="zh-CN" sz="1400" dirty="0"/>
                        <a:t>300</a:t>
                      </a:r>
                      <a:endParaRPr lang="zh-CN" altLang="en-US" sz="1400" dirty="0"/>
                    </a:p>
                  </a:txBody>
                  <a:tcPr marL="95416" marR="95416" anchor="ctr"/>
                </a:tc>
                <a:tc>
                  <a:txBody>
                    <a:bodyPr/>
                    <a:lstStyle/>
                    <a:p>
                      <a:pPr algn="ctr"/>
                      <a:r>
                        <a:rPr lang="en-US" altLang="zh-CN" sz="1400" dirty="0"/>
                        <a:t>328</a:t>
                      </a:r>
                      <a:endParaRPr lang="zh-CN" altLang="en-US" sz="1400" dirty="0"/>
                    </a:p>
                  </a:txBody>
                  <a:tcPr marL="95416" marR="95416" anchor="ctr"/>
                </a:tc>
                <a:tc>
                  <a:txBody>
                    <a:bodyPr/>
                    <a:lstStyle/>
                    <a:p>
                      <a:pPr algn="ctr"/>
                      <a:r>
                        <a:rPr lang="en-US" altLang="zh-CN" sz="1400" dirty="0"/>
                        <a:t>355</a:t>
                      </a:r>
                      <a:endParaRPr lang="zh-CN" altLang="en-US" sz="1400" dirty="0"/>
                    </a:p>
                  </a:txBody>
                  <a:tcPr marL="95416" marR="95416" anchor="ctr"/>
                </a:tc>
                <a:tc>
                  <a:txBody>
                    <a:bodyPr/>
                    <a:lstStyle/>
                    <a:p>
                      <a:pPr algn="ctr"/>
                      <a:r>
                        <a:rPr lang="en-US" altLang="zh-CN" sz="1400" dirty="0"/>
                        <a:t>359</a:t>
                      </a:r>
                      <a:endParaRPr lang="zh-CN" altLang="en-US" sz="1400" dirty="0"/>
                    </a:p>
                  </a:txBody>
                  <a:tcPr marL="95416" marR="95416" anchor="ctr"/>
                </a:tc>
                <a:tc>
                  <a:txBody>
                    <a:bodyPr/>
                    <a:lstStyle/>
                    <a:p>
                      <a:pPr algn="ctr"/>
                      <a:r>
                        <a:rPr lang="en-US" altLang="zh-CN" sz="1400" dirty="0"/>
                        <a:t>368</a:t>
                      </a:r>
                      <a:endParaRPr lang="zh-CN" altLang="en-US" sz="1400" dirty="0"/>
                    </a:p>
                  </a:txBody>
                  <a:tcPr marL="95416" marR="95416" anchor="ctr"/>
                </a:tc>
                <a:tc>
                  <a:txBody>
                    <a:bodyPr/>
                    <a:lstStyle/>
                    <a:p>
                      <a:pPr algn="ctr"/>
                      <a:r>
                        <a:rPr lang="en-US" altLang="zh-CN" sz="1400" dirty="0"/>
                        <a:t>383</a:t>
                      </a:r>
                      <a:endParaRPr lang="zh-CN" altLang="en-US" sz="1400" dirty="0"/>
                    </a:p>
                  </a:txBody>
                  <a:tcPr marL="95416" marR="95416" anchor="ctr"/>
                </a:tc>
                <a:tc>
                  <a:txBody>
                    <a:bodyPr/>
                    <a:lstStyle/>
                    <a:p>
                      <a:pPr algn="ctr"/>
                      <a:r>
                        <a:rPr lang="en-US" altLang="zh-CN" sz="1400" dirty="0"/>
                        <a:t>400</a:t>
                      </a:r>
                      <a:endParaRPr lang="zh-CN" altLang="en-US" sz="1400" dirty="0"/>
                    </a:p>
                  </a:txBody>
                  <a:tcPr marL="95416" marR="95416" anchor="ctr"/>
                </a:tc>
                <a:tc>
                  <a:txBody>
                    <a:bodyPr/>
                    <a:lstStyle/>
                    <a:p>
                      <a:pPr algn="ctr"/>
                      <a:r>
                        <a:rPr lang="en-US" altLang="zh-CN" sz="1400" dirty="0"/>
                        <a:t>450</a:t>
                      </a:r>
                      <a:endParaRPr lang="zh-CN" altLang="en-US" sz="1400" dirty="0"/>
                    </a:p>
                  </a:txBody>
                  <a:tcPr marL="95416" marR="95416" anchor="ctr"/>
                </a:tc>
                <a:tc>
                  <a:txBody>
                    <a:bodyPr/>
                    <a:lstStyle/>
                    <a:p>
                      <a:pPr algn="ctr"/>
                      <a:r>
                        <a:rPr lang="en-US" altLang="zh-CN" sz="1400" dirty="0"/>
                        <a:t>532</a:t>
                      </a:r>
                      <a:endParaRPr lang="zh-CN" altLang="en-US" sz="1400" dirty="0"/>
                    </a:p>
                  </a:txBody>
                  <a:tcPr marL="95416" marR="95416" anchor="ctr"/>
                </a:tc>
                <a:extLst>
                  <a:ext uri="{0D108BD9-81ED-4DB2-BD59-A6C34878D82A}">
                    <a16:rowId xmlns:a16="http://schemas.microsoft.com/office/drawing/2014/main" val="10001"/>
                  </a:ext>
                </a:extLst>
              </a:tr>
              <a:tr h="685800">
                <a:tc>
                  <a:txBody>
                    <a:bodyPr/>
                    <a:lstStyle/>
                    <a:p>
                      <a:pPr algn="ctr"/>
                      <a:r>
                        <a:rPr lang="en-US" altLang="zh-CN" sz="1400" b="1" i="0" kern="1200" dirty="0">
                          <a:solidFill>
                            <a:schemeClr val="dk1"/>
                          </a:solidFill>
                          <a:effectLst/>
                          <a:latin typeface="+mn-lt"/>
                          <a:ea typeface="+mn-ea"/>
                          <a:cs typeface="+mn-cs"/>
                        </a:rPr>
                        <a:t>Guinea  Production</a:t>
                      </a:r>
                      <a:r>
                        <a:rPr lang="zh-CN" altLang="en-US" sz="1400" dirty="0"/>
                        <a:t>（</a:t>
                      </a:r>
                      <a:r>
                        <a:rPr lang="en-US" altLang="zh-CN" sz="1400" dirty="0" err="1"/>
                        <a:t>mtpa</a:t>
                      </a:r>
                      <a:r>
                        <a:rPr lang="zh-CN" altLang="en-US" sz="1400" dirty="0"/>
                        <a:t>）</a:t>
                      </a:r>
                    </a:p>
                  </a:txBody>
                  <a:tcPr marL="95416" marR="95416" anchor="ctr"/>
                </a:tc>
                <a:tc>
                  <a:txBody>
                    <a:bodyPr/>
                    <a:lstStyle/>
                    <a:p>
                      <a:pPr algn="ctr"/>
                      <a:r>
                        <a:rPr lang="en-US" altLang="zh-CN" sz="1400" dirty="0"/>
                        <a:t>21</a:t>
                      </a:r>
                      <a:endParaRPr lang="zh-CN" altLang="en-US" sz="1400" dirty="0"/>
                    </a:p>
                  </a:txBody>
                  <a:tcPr marL="95416" marR="95416" anchor="ctr"/>
                </a:tc>
                <a:tc>
                  <a:txBody>
                    <a:bodyPr/>
                    <a:lstStyle/>
                    <a:p>
                      <a:pPr algn="ctr"/>
                      <a:r>
                        <a:rPr lang="en-US" altLang="zh-CN" sz="1400" dirty="0"/>
                        <a:t>32</a:t>
                      </a:r>
                      <a:endParaRPr lang="zh-CN" altLang="en-US" sz="1400" dirty="0"/>
                    </a:p>
                  </a:txBody>
                  <a:tcPr marL="95416" marR="95416" anchor="ctr"/>
                </a:tc>
                <a:tc>
                  <a:txBody>
                    <a:bodyPr/>
                    <a:lstStyle/>
                    <a:p>
                      <a:pPr algn="ctr"/>
                      <a:r>
                        <a:rPr lang="en-US" altLang="zh-CN" sz="1400" dirty="0"/>
                        <a:t>52</a:t>
                      </a:r>
                      <a:endParaRPr lang="zh-CN" altLang="en-US" sz="1400" dirty="0"/>
                    </a:p>
                  </a:txBody>
                  <a:tcPr marL="95416" marR="95416" anchor="ctr"/>
                </a:tc>
                <a:tc>
                  <a:txBody>
                    <a:bodyPr/>
                    <a:lstStyle/>
                    <a:p>
                      <a:pPr algn="ctr"/>
                      <a:r>
                        <a:rPr lang="en-US" altLang="zh-CN" sz="1400" dirty="0"/>
                        <a:t>60</a:t>
                      </a:r>
                      <a:endParaRPr lang="zh-CN" altLang="en-US" sz="1400" dirty="0"/>
                    </a:p>
                  </a:txBody>
                  <a:tcPr marL="95416" marR="95416" anchor="ctr"/>
                </a:tc>
                <a:tc>
                  <a:txBody>
                    <a:bodyPr/>
                    <a:lstStyle/>
                    <a:p>
                      <a:pPr algn="ctr"/>
                      <a:r>
                        <a:rPr lang="en-US" altLang="zh-CN" sz="1400" dirty="0"/>
                        <a:t>70</a:t>
                      </a:r>
                      <a:endParaRPr lang="zh-CN" altLang="en-US" sz="1400" dirty="0"/>
                    </a:p>
                  </a:txBody>
                  <a:tcPr marL="95416" marR="95416" anchor="ctr"/>
                </a:tc>
                <a:tc>
                  <a:txBody>
                    <a:bodyPr/>
                    <a:lstStyle/>
                    <a:p>
                      <a:pPr algn="ctr"/>
                      <a:r>
                        <a:rPr lang="en-US" altLang="zh-CN" sz="1400" dirty="0"/>
                        <a:t>88</a:t>
                      </a:r>
                      <a:endParaRPr lang="zh-CN" altLang="en-US" sz="1400" dirty="0"/>
                    </a:p>
                  </a:txBody>
                  <a:tcPr marL="95416" marR="95416" anchor="ctr"/>
                </a:tc>
                <a:tc>
                  <a:txBody>
                    <a:bodyPr/>
                    <a:lstStyle/>
                    <a:p>
                      <a:pPr algn="ctr"/>
                      <a:r>
                        <a:rPr lang="en-US" altLang="zh-CN" sz="1400" dirty="0"/>
                        <a:t>86</a:t>
                      </a:r>
                      <a:endParaRPr lang="zh-CN" altLang="en-US" sz="1400" dirty="0"/>
                    </a:p>
                  </a:txBody>
                  <a:tcPr marL="95416" marR="95416" anchor="ctr"/>
                </a:tc>
                <a:tc>
                  <a:txBody>
                    <a:bodyPr/>
                    <a:lstStyle/>
                    <a:p>
                      <a:pPr algn="ctr"/>
                      <a:r>
                        <a:rPr lang="en-US" altLang="zh-CN" sz="1400" dirty="0"/>
                        <a:t>102</a:t>
                      </a:r>
                      <a:endParaRPr lang="zh-CN" altLang="en-US" sz="1400" dirty="0"/>
                    </a:p>
                  </a:txBody>
                  <a:tcPr marL="95416" marR="95416" anchor="ctr"/>
                </a:tc>
                <a:tc>
                  <a:txBody>
                    <a:bodyPr/>
                    <a:lstStyle/>
                    <a:p>
                      <a:pPr algn="ctr"/>
                      <a:r>
                        <a:rPr lang="en-US" altLang="zh-CN" sz="1400" dirty="0"/>
                        <a:t>127</a:t>
                      </a:r>
                      <a:endParaRPr lang="zh-CN" altLang="en-US" sz="1400" dirty="0"/>
                    </a:p>
                  </a:txBody>
                  <a:tcPr marL="95416" marR="95416" anchor="ctr"/>
                </a:tc>
                <a:tc>
                  <a:txBody>
                    <a:bodyPr/>
                    <a:lstStyle/>
                    <a:p>
                      <a:pPr algn="ctr"/>
                      <a:r>
                        <a:rPr lang="en-US" altLang="zh-CN" sz="1400" dirty="0"/>
                        <a:t>146</a:t>
                      </a:r>
                      <a:endParaRPr lang="zh-CN" altLang="en-US" sz="1400" dirty="0"/>
                    </a:p>
                  </a:txBody>
                  <a:tcPr marL="95416" marR="95416" anchor="ctr"/>
                </a:tc>
                <a:tc>
                  <a:txBody>
                    <a:bodyPr/>
                    <a:lstStyle/>
                    <a:p>
                      <a:pPr algn="ctr"/>
                      <a:r>
                        <a:rPr lang="en-US" altLang="zh-CN" sz="1400" dirty="0"/>
                        <a:t>183</a:t>
                      </a:r>
                      <a:endParaRPr lang="zh-CN" altLang="en-US" sz="1400" dirty="0"/>
                    </a:p>
                  </a:txBody>
                  <a:tcPr marL="95416" marR="95416" anchor="ctr"/>
                </a:tc>
                <a:extLst>
                  <a:ext uri="{0D108BD9-81ED-4DB2-BD59-A6C34878D82A}">
                    <a16:rowId xmlns:a16="http://schemas.microsoft.com/office/drawing/2014/main" val="10002"/>
                  </a:ext>
                </a:extLst>
              </a:tr>
              <a:tr h="685800">
                <a:tc>
                  <a:txBody>
                    <a:bodyPr/>
                    <a:lstStyle/>
                    <a:p>
                      <a:pPr algn="ctr"/>
                      <a:r>
                        <a:rPr lang="en-US" altLang="zh-CN" sz="1400" b="1" i="0" kern="1200" dirty="0">
                          <a:solidFill>
                            <a:schemeClr val="dk1"/>
                          </a:solidFill>
                          <a:effectLst/>
                          <a:latin typeface="+mn-lt"/>
                          <a:ea typeface="+mn-ea"/>
                          <a:cs typeface="+mn-cs"/>
                        </a:rPr>
                        <a:t>Export to China from Guinea</a:t>
                      </a:r>
                      <a:r>
                        <a:rPr lang="zh-CN" altLang="en-US" sz="1400" dirty="0"/>
                        <a:t>（</a:t>
                      </a:r>
                      <a:r>
                        <a:rPr lang="en-US" altLang="zh-CN" sz="1400" dirty="0" err="1"/>
                        <a:t>mtpa</a:t>
                      </a:r>
                      <a:r>
                        <a:rPr lang="zh-CN" altLang="en-US" sz="1400" dirty="0"/>
                        <a:t>）</a:t>
                      </a:r>
                    </a:p>
                  </a:txBody>
                  <a:tcPr marL="95416" marR="95416" anchor="ctr"/>
                </a:tc>
                <a:tc>
                  <a:txBody>
                    <a:bodyPr/>
                    <a:lstStyle/>
                    <a:p>
                      <a:pPr algn="ctr"/>
                      <a:r>
                        <a:rPr lang="en-US" altLang="zh-CN" sz="1400" dirty="0"/>
                        <a:t>0.3</a:t>
                      </a:r>
                      <a:endParaRPr lang="zh-CN" altLang="en-US" sz="1400" dirty="0"/>
                    </a:p>
                  </a:txBody>
                  <a:tcPr marL="95416" marR="95416" anchor="ctr"/>
                </a:tc>
                <a:tc>
                  <a:txBody>
                    <a:bodyPr/>
                    <a:lstStyle/>
                    <a:p>
                      <a:pPr algn="ctr"/>
                      <a:r>
                        <a:rPr lang="en-US" altLang="zh-CN" sz="1400" dirty="0"/>
                        <a:t>12</a:t>
                      </a:r>
                      <a:endParaRPr lang="zh-CN" altLang="en-US" sz="1400" dirty="0"/>
                    </a:p>
                  </a:txBody>
                  <a:tcPr marL="95416" marR="95416" anchor="ctr"/>
                </a:tc>
                <a:tc>
                  <a:txBody>
                    <a:bodyPr/>
                    <a:lstStyle/>
                    <a:p>
                      <a:pPr algn="ctr"/>
                      <a:r>
                        <a:rPr lang="en-US" altLang="zh-CN" sz="1400" dirty="0"/>
                        <a:t>28</a:t>
                      </a:r>
                      <a:endParaRPr lang="zh-CN" altLang="en-US" sz="1400" dirty="0"/>
                    </a:p>
                  </a:txBody>
                  <a:tcPr marL="95416" marR="95416" anchor="ctr"/>
                </a:tc>
                <a:tc>
                  <a:txBody>
                    <a:bodyPr/>
                    <a:lstStyle/>
                    <a:p>
                      <a:pPr algn="ctr"/>
                      <a:r>
                        <a:rPr lang="en-US" altLang="zh-CN" sz="1400" dirty="0"/>
                        <a:t>38</a:t>
                      </a:r>
                      <a:endParaRPr lang="zh-CN" altLang="en-US" sz="1400" dirty="0"/>
                    </a:p>
                  </a:txBody>
                  <a:tcPr marL="95416" marR="95416" anchor="ctr"/>
                </a:tc>
                <a:tc>
                  <a:txBody>
                    <a:bodyPr/>
                    <a:lstStyle/>
                    <a:p>
                      <a:pPr algn="ctr"/>
                      <a:r>
                        <a:rPr lang="en-US" altLang="zh-CN" sz="1400" dirty="0"/>
                        <a:t>44</a:t>
                      </a:r>
                      <a:endParaRPr lang="zh-CN" altLang="en-US" sz="1400" dirty="0"/>
                    </a:p>
                  </a:txBody>
                  <a:tcPr marL="95416" marR="95416" anchor="ctr"/>
                </a:tc>
                <a:tc>
                  <a:txBody>
                    <a:bodyPr/>
                    <a:lstStyle/>
                    <a:p>
                      <a:pPr algn="ctr"/>
                      <a:r>
                        <a:rPr lang="en-US" altLang="zh-CN" sz="1400" dirty="0"/>
                        <a:t>53</a:t>
                      </a:r>
                      <a:endParaRPr lang="zh-CN" altLang="en-US" sz="1400" dirty="0"/>
                    </a:p>
                  </a:txBody>
                  <a:tcPr marL="95416" marR="95416" anchor="ctr"/>
                </a:tc>
                <a:tc>
                  <a:txBody>
                    <a:bodyPr/>
                    <a:lstStyle/>
                    <a:p>
                      <a:pPr algn="ctr"/>
                      <a:r>
                        <a:rPr lang="en-US" altLang="zh-CN" sz="1400" dirty="0"/>
                        <a:t>55</a:t>
                      </a:r>
                      <a:endParaRPr lang="zh-CN" altLang="en-US" sz="1400" dirty="0"/>
                    </a:p>
                  </a:txBody>
                  <a:tcPr marL="95416" marR="95416" anchor="ctr"/>
                </a:tc>
                <a:tc>
                  <a:txBody>
                    <a:bodyPr/>
                    <a:lstStyle/>
                    <a:p>
                      <a:pPr algn="ctr"/>
                      <a:r>
                        <a:rPr lang="en-US" altLang="zh-CN" sz="1400" dirty="0"/>
                        <a:t>70</a:t>
                      </a:r>
                      <a:endParaRPr lang="zh-CN" altLang="en-US" sz="1400" dirty="0"/>
                    </a:p>
                  </a:txBody>
                  <a:tcPr marL="95416" marR="95416" anchor="ctr"/>
                </a:tc>
                <a:tc>
                  <a:txBody>
                    <a:bodyPr/>
                    <a:lstStyle/>
                    <a:p>
                      <a:pPr algn="ctr"/>
                      <a:r>
                        <a:rPr lang="en-US" altLang="zh-CN" sz="1400" dirty="0"/>
                        <a:t>99</a:t>
                      </a:r>
                      <a:endParaRPr lang="zh-CN" altLang="en-US" sz="1400" dirty="0"/>
                    </a:p>
                  </a:txBody>
                  <a:tcPr marL="95416" marR="95416" anchor="ctr"/>
                </a:tc>
                <a:tc>
                  <a:txBody>
                    <a:bodyPr/>
                    <a:lstStyle/>
                    <a:p>
                      <a:pPr algn="ctr"/>
                      <a:r>
                        <a:rPr lang="en-US" altLang="zh-CN" sz="1400" dirty="0"/>
                        <a:t>110</a:t>
                      </a:r>
                      <a:endParaRPr lang="zh-CN" altLang="en-US" sz="1400" dirty="0"/>
                    </a:p>
                  </a:txBody>
                  <a:tcPr marL="95416" marR="95416" anchor="ctr"/>
                </a:tc>
                <a:tc>
                  <a:txBody>
                    <a:bodyPr/>
                    <a:lstStyle/>
                    <a:p>
                      <a:pPr algn="ctr"/>
                      <a:r>
                        <a:rPr lang="en-US" altLang="zh-CN" sz="1400" dirty="0"/>
                        <a:t>149.5</a:t>
                      </a:r>
                      <a:endParaRPr lang="zh-CN" altLang="en-US" sz="1400" dirty="0"/>
                    </a:p>
                  </a:txBody>
                  <a:tcPr marL="95416" marR="95416" anchor="ctr"/>
                </a:tc>
                <a:extLst>
                  <a:ext uri="{0D108BD9-81ED-4DB2-BD59-A6C34878D82A}">
                    <a16:rowId xmlns:a16="http://schemas.microsoft.com/office/drawing/2014/main" val="10003"/>
                  </a:ext>
                </a:extLst>
              </a:tr>
            </a:tbl>
          </a:graphicData>
        </a:graphic>
      </p:graphicFrame>
      <p:sp>
        <p:nvSpPr>
          <p:cNvPr id="4" name="文本框 3"/>
          <p:cNvSpPr txBox="1"/>
          <p:nvPr/>
        </p:nvSpPr>
        <p:spPr>
          <a:xfrm>
            <a:off x="516466" y="4495800"/>
            <a:ext cx="10515596" cy="1064907"/>
          </a:xfrm>
          <a:prstGeom prst="rect">
            <a:avLst/>
          </a:prstGeom>
          <a:noFill/>
        </p:spPr>
        <p:txBody>
          <a:bodyPr wrap="square">
            <a:spAutoFit/>
          </a:bodyPr>
          <a:lstStyle/>
          <a:p>
            <a:pPr algn="l" eaLnBrk="0" hangingPunct="0">
              <a:lnSpc>
                <a:spcPct val="114000"/>
              </a:lnSpc>
              <a:spcAft>
                <a:spcPts val="1200"/>
              </a:spcAft>
            </a:pPr>
            <a:r>
              <a:rPr lang="en-US" altLang="zh-CN" sz="1600" dirty="0">
                <a:ea typeface="宋体" panose="02010600030101010101" pitchFamily="2" charset="-122"/>
              </a:rPr>
              <a:t>2025</a:t>
            </a:r>
            <a:r>
              <a:rPr lang="zh-CN" altLang="en-US" sz="1600" dirty="0">
                <a:ea typeface="宋体" panose="02010600030101010101" pitchFamily="2" charset="-122"/>
              </a:rPr>
              <a:t>年，几内亚铝土矿年产量约</a:t>
            </a:r>
            <a:r>
              <a:rPr lang="en-US" altLang="zh-CN" sz="1600" dirty="0">
                <a:ea typeface="宋体" panose="02010600030101010101" pitchFamily="2" charset="-122"/>
              </a:rPr>
              <a:t>1.83</a:t>
            </a:r>
            <a:r>
              <a:rPr lang="zh-CN" altLang="en-US" sz="1600" dirty="0">
                <a:ea typeface="宋体" panose="02010600030101010101" pitchFamily="2" charset="-122"/>
              </a:rPr>
              <a:t>亿吨，</a:t>
            </a:r>
            <a:r>
              <a:rPr lang="en-US" altLang="zh-CN" sz="1600" dirty="0"/>
              <a:t>74%</a:t>
            </a:r>
            <a:r>
              <a:rPr lang="zh-CN" altLang="en-US" sz="1600" dirty="0"/>
              <a:t>运往中国，</a:t>
            </a:r>
            <a:r>
              <a:rPr lang="zh-CN" altLang="en-US" sz="1600" dirty="0">
                <a:ea typeface="宋体" panose="02010600030101010101" pitchFamily="2" charset="-122"/>
              </a:rPr>
              <a:t>稳居全球最大铝土矿生产和出口国。</a:t>
            </a:r>
            <a:endParaRPr lang="en-US" altLang="zh-CN" sz="1600" dirty="0">
              <a:ea typeface="宋体" panose="02010600030101010101" pitchFamily="2" charset="-122"/>
            </a:endParaRPr>
          </a:p>
          <a:p>
            <a:pPr algn="l" eaLnBrk="0" hangingPunct="0">
              <a:lnSpc>
                <a:spcPct val="114000"/>
              </a:lnSpc>
              <a:spcAft>
                <a:spcPts val="1200"/>
              </a:spcAft>
            </a:pPr>
            <a:r>
              <a:rPr lang="en-US" altLang="zh-CN" sz="1600" dirty="0"/>
              <a:t>In 2025, Guinea's annual bauxite production was approximately 183 million tons, with 74% shipped to China, solidifying its position as the world's largest producer and exporter of bauxite.</a:t>
            </a:r>
            <a:endParaRPr lang="zh-CN" alt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11045825" cy="762600"/>
          </a:xfrm>
        </p:spPr>
        <p:txBody>
          <a:bodyPr/>
          <a:lstStyle/>
          <a:p>
            <a:r>
              <a:rPr lang="zh-CN" altLang="en-US" sz="2400" dirty="0"/>
              <a:t>铝土矿供应端前景（几内亚）</a:t>
            </a:r>
            <a:br>
              <a:rPr lang="en-US" altLang="zh-CN" sz="2400" dirty="0"/>
            </a:br>
            <a:r>
              <a:rPr lang="en-US" altLang="zh-CN" sz="2400" dirty="0"/>
              <a:t>Bauxite Supply Prospect (Guinea)</a:t>
            </a:r>
          </a:p>
        </p:txBody>
      </p:sp>
      <p:sp>
        <p:nvSpPr>
          <p:cNvPr id="7" name="文本占位符 6"/>
          <p:cNvSpPr>
            <a:spLocks noGrp="1"/>
          </p:cNvSpPr>
          <p:nvPr>
            <p:ph type="body" sz="half" idx="2"/>
          </p:nvPr>
        </p:nvSpPr>
        <p:spPr>
          <a:xfrm>
            <a:off x="608400" y="1451787"/>
            <a:ext cx="10515601" cy="4876800"/>
          </a:xfrm>
        </p:spPr>
        <p:txBody>
          <a:bodyPr/>
          <a:lstStyle/>
          <a:p>
            <a:pPr marL="457200" indent="-457200">
              <a:spcBef>
                <a:spcPts val="0"/>
              </a:spcBef>
              <a:spcAft>
                <a:spcPts val="0"/>
              </a:spcAft>
              <a:buFont typeface="+mj-lt"/>
              <a:buAutoNum type="arabicPeriod"/>
            </a:pPr>
            <a:r>
              <a:rPr lang="zh-CN" altLang="en-US" sz="1800" dirty="0"/>
              <a:t>政府矿业政策的调整或影响出口量</a:t>
            </a:r>
            <a:r>
              <a:rPr lang="en-US" altLang="zh-CN" sz="1800" dirty="0"/>
              <a:t> – </a:t>
            </a:r>
            <a:r>
              <a:rPr lang="zh-CN" altLang="en-US" sz="1800" dirty="0"/>
              <a:t>限产；</a:t>
            </a:r>
            <a:endParaRPr lang="en-US" altLang="zh-CN" sz="1800" dirty="0"/>
          </a:p>
          <a:p>
            <a:pPr marL="450850">
              <a:spcBef>
                <a:spcPts val="0"/>
              </a:spcBef>
              <a:spcAft>
                <a:spcPts val="0"/>
              </a:spcAft>
            </a:pPr>
            <a:r>
              <a:rPr lang="en-US" altLang="zh-CN" sz="1800" b="1" dirty="0">
                <a:sym typeface="+mn-ea"/>
              </a:rPr>
              <a:t>A</a:t>
            </a:r>
            <a:r>
              <a:rPr lang="en-US" altLang="zh-CN" sz="1800" dirty="0">
                <a:sym typeface="+mn-ea"/>
              </a:rPr>
              <a:t>djustments to government mining policies may affect export volumes--production restrictions;</a:t>
            </a:r>
          </a:p>
          <a:p>
            <a:pPr marL="450850">
              <a:spcBef>
                <a:spcPts val="0"/>
              </a:spcBef>
              <a:spcAft>
                <a:spcPts val="600"/>
              </a:spcAft>
            </a:pPr>
            <a:endParaRPr lang="en-US" altLang="zh-CN" sz="600" dirty="0"/>
          </a:p>
          <a:p>
            <a:pPr marL="457200" indent="-457200">
              <a:spcBef>
                <a:spcPts val="0"/>
              </a:spcBef>
              <a:spcAft>
                <a:spcPts val="0"/>
              </a:spcAft>
              <a:buFont typeface="+mj-lt"/>
              <a:buAutoNum type="arabicPeriod" startAt="2"/>
            </a:pPr>
            <a:r>
              <a:rPr lang="zh-CN" altLang="en-US" sz="1800" dirty="0"/>
              <a:t>铝土矿本土深加工产业化的推进；</a:t>
            </a:r>
            <a:endParaRPr lang="en-US" altLang="zh-CN" sz="1800" dirty="0"/>
          </a:p>
          <a:p>
            <a:pPr marL="450850">
              <a:spcBef>
                <a:spcPts val="0"/>
              </a:spcBef>
              <a:spcAft>
                <a:spcPts val="0"/>
              </a:spcAft>
            </a:pPr>
            <a:r>
              <a:rPr lang="en-US" altLang="zh-CN" sz="1800" b="1" dirty="0"/>
              <a:t>A</a:t>
            </a:r>
            <a:r>
              <a:rPr lang="en-US" altLang="zh-CN" sz="1800" dirty="0">
                <a:sym typeface="+mn-ea"/>
              </a:rPr>
              <a:t>dvancement of domestic deep-processing industrialization for bauxite; </a:t>
            </a:r>
          </a:p>
          <a:p>
            <a:pPr marL="450850">
              <a:spcBef>
                <a:spcPts val="0"/>
              </a:spcBef>
              <a:spcAft>
                <a:spcPts val="600"/>
              </a:spcAft>
            </a:pPr>
            <a:endParaRPr lang="en-US" altLang="zh-CN" sz="600" dirty="0">
              <a:sym typeface="+mn-ea"/>
            </a:endParaRPr>
          </a:p>
          <a:p>
            <a:pPr>
              <a:spcBef>
                <a:spcPts val="0"/>
              </a:spcBef>
              <a:spcAft>
                <a:spcPts val="0"/>
              </a:spcAft>
            </a:pPr>
            <a:r>
              <a:rPr lang="en-US" altLang="zh-CN" sz="1800" dirty="0">
                <a:sym typeface="+mn-ea"/>
              </a:rPr>
              <a:t>3.    </a:t>
            </a:r>
            <a:r>
              <a:rPr lang="zh-CN" altLang="en-US" sz="1800" dirty="0"/>
              <a:t>新的采矿许可证的审批更加艰难，时间更长；</a:t>
            </a:r>
            <a:endParaRPr lang="en-US" altLang="zh-CN" sz="1800" dirty="0"/>
          </a:p>
          <a:p>
            <a:pPr indent="450850">
              <a:spcBef>
                <a:spcPts val="0"/>
              </a:spcBef>
              <a:spcAft>
                <a:spcPts val="0"/>
              </a:spcAft>
            </a:pPr>
            <a:r>
              <a:rPr lang="en-US" altLang="zh-CN" sz="1800" b="1" dirty="0"/>
              <a:t>S</a:t>
            </a:r>
            <a:r>
              <a:rPr lang="en-US" altLang="zh-CN" sz="1800" dirty="0">
                <a:sym typeface="+mn-ea"/>
              </a:rPr>
              <a:t>tricter and longer approval processes for new mining licenses; </a:t>
            </a:r>
          </a:p>
          <a:p>
            <a:pPr indent="450850">
              <a:spcBef>
                <a:spcPts val="0"/>
              </a:spcBef>
              <a:spcAft>
                <a:spcPts val="600"/>
              </a:spcAft>
            </a:pPr>
            <a:endParaRPr lang="en-US" altLang="zh-CN" sz="600" b="1" dirty="0"/>
          </a:p>
          <a:p>
            <a:pPr>
              <a:spcBef>
                <a:spcPts val="0"/>
              </a:spcBef>
              <a:spcAft>
                <a:spcPts val="0"/>
              </a:spcAft>
            </a:pPr>
            <a:r>
              <a:rPr lang="en-US" altLang="zh-CN" sz="1800" dirty="0"/>
              <a:t>4.    </a:t>
            </a:r>
            <a:r>
              <a:rPr lang="zh-CN" altLang="en-US" sz="1800" dirty="0"/>
              <a:t>成立国家航运公司，对港口、码头、河道运输更多制约；</a:t>
            </a:r>
            <a:endParaRPr lang="en-US" altLang="zh-CN" sz="1800" dirty="0"/>
          </a:p>
          <a:p>
            <a:pPr marL="450850">
              <a:spcBef>
                <a:spcPts val="0"/>
              </a:spcBef>
              <a:spcAft>
                <a:spcPts val="0"/>
              </a:spcAft>
            </a:pPr>
            <a:r>
              <a:rPr lang="en-US" altLang="zh-CN" sz="1800" b="1" dirty="0"/>
              <a:t>E</a:t>
            </a:r>
            <a:r>
              <a:rPr lang="en-US" altLang="zh-CN" sz="1800" dirty="0">
                <a:sym typeface="+mn-ea"/>
              </a:rPr>
              <a:t>stablishment of a national shipping company imposing stricter regulations on ports, docks, and river transport; </a:t>
            </a:r>
          </a:p>
          <a:p>
            <a:pPr marL="450850">
              <a:spcBef>
                <a:spcPts val="0"/>
              </a:spcBef>
              <a:spcAft>
                <a:spcPts val="600"/>
              </a:spcAft>
            </a:pPr>
            <a:endParaRPr lang="en-US" altLang="zh-CN" sz="600" b="1" dirty="0"/>
          </a:p>
          <a:p>
            <a:pPr>
              <a:spcBef>
                <a:spcPts val="0"/>
              </a:spcBef>
              <a:spcAft>
                <a:spcPts val="0"/>
              </a:spcAft>
            </a:pPr>
            <a:r>
              <a:rPr lang="en-US" altLang="zh-CN" sz="1800" dirty="0"/>
              <a:t>5.</a:t>
            </a:r>
            <a:r>
              <a:rPr lang="zh-CN" altLang="en-US" sz="1800" dirty="0"/>
              <a:t>    河道水运趋向饱和；</a:t>
            </a:r>
            <a:endParaRPr lang="en-US" altLang="zh-CN" sz="1800" dirty="0"/>
          </a:p>
          <a:p>
            <a:pPr indent="450850">
              <a:spcBef>
                <a:spcPts val="0"/>
              </a:spcBef>
              <a:spcAft>
                <a:spcPts val="0"/>
              </a:spcAft>
            </a:pPr>
            <a:r>
              <a:rPr lang="en-US" altLang="zh-CN" sz="1800" b="1" dirty="0"/>
              <a:t>R</a:t>
            </a:r>
            <a:r>
              <a:rPr lang="en-US" altLang="zh-CN" sz="1800" dirty="0"/>
              <a:t>iver transport is approaching saturation;</a:t>
            </a:r>
          </a:p>
          <a:p>
            <a:pPr marL="450850">
              <a:spcBef>
                <a:spcPts val="0"/>
              </a:spcBef>
              <a:spcAft>
                <a:spcPts val="600"/>
              </a:spcAft>
            </a:pPr>
            <a:endParaRPr lang="en-US" altLang="zh-CN" sz="600" b="1" dirty="0"/>
          </a:p>
          <a:p>
            <a:pPr>
              <a:spcBef>
                <a:spcPts val="0"/>
              </a:spcBef>
              <a:spcAft>
                <a:spcPts val="0"/>
              </a:spcAft>
            </a:pPr>
            <a:r>
              <a:rPr lang="en-US" altLang="zh-CN" sz="1800" dirty="0"/>
              <a:t>6.</a:t>
            </a:r>
            <a:r>
              <a:rPr lang="zh-CN" altLang="en-US" sz="1800" dirty="0"/>
              <a:t>    价格因素（海运）。</a:t>
            </a:r>
            <a:endParaRPr lang="en-US" altLang="zh-CN" sz="1800" dirty="0"/>
          </a:p>
          <a:p>
            <a:pPr indent="450850">
              <a:spcBef>
                <a:spcPts val="0"/>
              </a:spcBef>
              <a:spcAft>
                <a:spcPts val="0"/>
              </a:spcAft>
            </a:pPr>
            <a:r>
              <a:rPr lang="en-US" altLang="zh-CN" sz="1800" b="1" dirty="0"/>
              <a:t>P</a:t>
            </a:r>
            <a:r>
              <a:rPr lang="en-US" altLang="zh-CN" sz="1800" dirty="0"/>
              <a:t>ricing factors (Shipping).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8400" y="532800"/>
            <a:ext cx="10825200" cy="763200"/>
          </a:xfrm>
        </p:spPr>
        <p:txBody>
          <a:bodyPr/>
          <a:lstStyle/>
          <a:p>
            <a:r>
              <a:rPr lang="zh-CN" altLang="en-US" sz="2400" dirty="0"/>
              <a:t>铝土矿需求端前景（中国）</a:t>
            </a:r>
            <a:br>
              <a:rPr lang="en-US" altLang="zh-CN" sz="2400" dirty="0"/>
            </a:br>
            <a:r>
              <a:rPr lang="en-US" altLang="zh-CN" sz="2400" dirty="0"/>
              <a:t>Bauxite Demand Prospect (China)</a:t>
            </a:r>
          </a:p>
        </p:txBody>
      </p:sp>
      <p:sp>
        <p:nvSpPr>
          <p:cNvPr id="7" name="文本占位符 6"/>
          <p:cNvSpPr>
            <a:spLocks noGrp="1"/>
          </p:cNvSpPr>
          <p:nvPr>
            <p:ph type="body" sz="half" idx="2"/>
          </p:nvPr>
        </p:nvSpPr>
        <p:spPr>
          <a:xfrm>
            <a:off x="609600" y="1450799"/>
            <a:ext cx="10515600" cy="4878000"/>
          </a:xfrm>
        </p:spPr>
        <p:txBody>
          <a:bodyPr/>
          <a:lstStyle/>
          <a:p>
            <a:pPr marL="457200" indent="-457200">
              <a:spcBef>
                <a:spcPts val="0"/>
              </a:spcBef>
              <a:spcAft>
                <a:spcPts val="0"/>
              </a:spcAft>
              <a:buAutoNum type="arabicPeriod"/>
            </a:pPr>
            <a:r>
              <a:rPr lang="en-US" altLang="zh-CN" sz="1800" dirty="0"/>
              <a:t>2025</a:t>
            </a:r>
            <a:r>
              <a:rPr lang="zh-CN" altLang="en-US" sz="1800" dirty="0"/>
              <a:t>年铝土矿总产量（进口</a:t>
            </a:r>
            <a:r>
              <a:rPr lang="en-US" altLang="zh-CN" sz="1800" dirty="0"/>
              <a:t>+</a:t>
            </a:r>
            <a:r>
              <a:rPr lang="zh-CN" altLang="en-US" sz="1800" dirty="0"/>
              <a:t>本土）</a:t>
            </a:r>
            <a:r>
              <a:rPr lang="en-US" altLang="zh-CN" sz="1800" dirty="0"/>
              <a:t>2.874</a:t>
            </a:r>
            <a:r>
              <a:rPr lang="zh-CN" altLang="en-US" sz="1800" dirty="0"/>
              <a:t>亿吨，进口</a:t>
            </a:r>
            <a:r>
              <a:rPr lang="en-US" altLang="zh-CN" sz="1800" dirty="0"/>
              <a:t>2.012</a:t>
            </a:r>
            <a:r>
              <a:rPr lang="zh-CN" altLang="en-US" sz="1800" dirty="0"/>
              <a:t>亿吨，进口占总量的</a:t>
            </a:r>
            <a:r>
              <a:rPr lang="en-US" altLang="zh-CN" sz="1800" dirty="0"/>
              <a:t>70%</a:t>
            </a:r>
            <a:r>
              <a:rPr lang="zh-CN" altLang="en-US" sz="1800" dirty="0"/>
              <a:t>，其中几内亚</a:t>
            </a:r>
            <a:r>
              <a:rPr lang="en-US" altLang="zh-CN" sz="1800" dirty="0"/>
              <a:t>1.5</a:t>
            </a:r>
            <a:r>
              <a:rPr lang="zh-CN" altLang="en-US" sz="1800" dirty="0"/>
              <a:t>亿吨，占</a:t>
            </a:r>
            <a:r>
              <a:rPr lang="en-US" altLang="zh-CN" sz="1800" dirty="0"/>
              <a:t>74%</a:t>
            </a:r>
            <a:r>
              <a:rPr lang="zh-CN" altLang="en-US" sz="1800" dirty="0"/>
              <a:t>；</a:t>
            </a:r>
            <a:endParaRPr lang="en-US" altLang="zh-CN" sz="1800" dirty="0"/>
          </a:p>
          <a:p>
            <a:pPr marL="447675">
              <a:spcBef>
                <a:spcPts val="0"/>
              </a:spcBef>
              <a:spcAft>
                <a:spcPts val="0"/>
              </a:spcAft>
            </a:pPr>
            <a:r>
              <a:rPr lang="en-US" altLang="zh-CN" sz="1800" dirty="0">
                <a:sym typeface="+mn-ea"/>
              </a:rPr>
              <a:t>In 2025, total bauxite production (imported + domestic) reached 287.4 million tons, with imports accounting for 201.2 million tons (70% of the total), including 150 million tons from Guinea (74%). </a:t>
            </a:r>
          </a:p>
          <a:p>
            <a:pPr marL="447675">
              <a:spcBef>
                <a:spcPts val="0"/>
              </a:spcBef>
              <a:spcAft>
                <a:spcPts val="0"/>
              </a:spcAft>
            </a:pPr>
            <a:endParaRPr lang="en-US" altLang="zh-CN" sz="800" dirty="0">
              <a:sym typeface="+mn-ea"/>
            </a:endParaRPr>
          </a:p>
          <a:p>
            <a:pPr marL="342900" indent="-342900">
              <a:spcBef>
                <a:spcPts val="0"/>
              </a:spcBef>
              <a:spcAft>
                <a:spcPts val="0"/>
              </a:spcAft>
              <a:buAutoNum type="arabicPeriod" startAt="2"/>
            </a:pPr>
            <a:r>
              <a:rPr lang="zh-CN" altLang="en-US" sz="1800" dirty="0"/>
              <a:t> 电解铝产能的天花板</a:t>
            </a:r>
            <a:r>
              <a:rPr lang="en-US" altLang="zh-CN" sz="1800" dirty="0"/>
              <a:t>; </a:t>
            </a:r>
          </a:p>
          <a:p>
            <a:pPr>
              <a:spcBef>
                <a:spcPts val="0"/>
              </a:spcBef>
              <a:spcAft>
                <a:spcPts val="0"/>
              </a:spcAft>
            </a:pPr>
            <a:r>
              <a:rPr lang="en-US" altLang="zh-CN" sz="1800" dirty="0">
                <a:sym typeface="+mn-ea"/>
              </a:rPr>
              <a:t>       The ceiling for electrolytic aluminum production capacity remains ; </a:t>
            </a:r>
          </a:p>
          <a:p>
            <a:pPr>
              <a:spcBef>
                <a:spcPts val="0"/>
              </a:spcBef>
              <a:spcAft>
                <a:spcPts val="0"/>
              </a:spcAft>
            </a:pPr>
            <a:endParaRPr lang="en-US" altLang="zh-CN" sz="800" dirty="0"/>
          </a:p>
          <a:p>
            <a:pPr marL="342900" indent="-342900">
              <a:spcBef>
                <a:spcPts val="0"/>
              </a:spcBef>
              <a:spcAft>
                <a:spcPts val="0"/>
              </a:spcAft>
              <a:buAutoNum type="arabicPeriod" startAt="3"/>
            </a:pPr>
            <a:r>
              <a:rPr lang="zh-CN" altLang="en-US" sz="1800" dirty="0"/>
              <a:t>  氧化铝的产能及开工率，</a:t>
            </a:r>
            <a:r>
              <a:rPr lang="en-US" altLang="zh-CN" sz="1800" dirty="0"/>
              <a:t>2026</a:t>
            </a:r>
            <a:r>
              <a:rPr lang="zh-CN" altLang="en-US" sz="1800" dirty="0"/>
              <a:t>年预计达到</a:t>
            </a:r>
            <a:r>
              <a:rPr lang="en-US" altLang="zh-CN" sz="1800" dirty="0"/>
              <a:t>1.2</a:t>
            </a:r>
            <a:r>
              <a:rPr lang="zh-CN" altLang="en-US" sz="1800" dirty="0"/>
              <a:t>亿吨，开工可能小于</a:t>
            </a:r>
            <a:r>
              <a:rPr lang="en-US" altLang="zh-CN" sz="1800" dirty="0"/>
              <a:t>1</a:t>
            </a:r>
            <a:r>
              <a:rPr lang="zh-CN" altLang="en-US" sz="1800" dirty="0"/>
              <a:t>亿吨；</a:t>
            </a:r>
            <a:endParaRPr lang="en-US" altLang="zh-CN" sz="1800" dirty="0"/>
          </a:p>
          <a:p>
            <a:pPr marL="447675" indent="-447675">
              <a:spcBef>
                <a:spcPts val="0"/>
              </a:spcBef>
              <a:spcAft>
                <a:spcPts val="0"/>
              </a:spcAft>
            </a:pPr>
            <a:r>
              <a:rPr lang="en-US" altLang="zh-CN" sz="1800" dirty="0"/>
              <a:t>       A</a:t>
            </a:r>
            <a:r>
              <a:rPr lang="en-US" altLang="zh-CN" sz="1800" dirty="0">
                <a:sym typeface="+mn-ea"/>
              </a:rPr>
              <a:t>lumina production capacity and utilization rate are projected to reach 120 million tons in 2026, though actual operation may fall below 100 million tons. </a:t>
            </a:r>
          </a:p>
          <a:p>
            <a:pPr marL="447675" indent="-447675">
              <a:spcBef>
                <a:spcPts val="0"/>
              </a:spcBef>
              <a:spcAft>
                <a:spcPts val="0"/>
              </a:spcAft>
            </a:pPr>
            <a:endParaRPr lang="en-US" altLang="zh-CN" sz="800" dirty="0"/>
          </a:p>
          <a:p>
            <a:pPr marL="342900" indent="-342900">
              <a:spcBef>
                <a:spcPts val="0"/>
              </a:spcBef>
              <a:spcAft>
                <a:spcPts val="0"/>
              </a:spcAft>
              <a:buAutoNum type="arabicPeriod" startAt="4"/>
            </a:pPr>
            <a:r>
              <a:rPr lang="zh-CN" altLang="en-US" sz="1800" dirty="0"/>
              <a:t> 地缘冲突，国际贸易的不确定性（美税反复无常）等等带来供应链稳定性下降；</a:t>
            </a:r>
            <a:endParaRPr lang="en-US" altLang="zh-CN" sz="1800" dirty="0"/>
          </a:p>
          <a:p>
            <a:pPr marL="447675" indent="-447675">
              <a:spcBef>
                <a:spcPts val="0"/>
              </a:spcBef>
              <a:spcAft>
                <a:spcPts val="0"/>
              </a:spcAft>
            </a:pPr>
            <a:r>
              <a:rPr lang="en-US" altLang="zh-CN" sz="1800" dirty="0">
                <a:sym typeface="+mn-ea"/>
              </a:rPr>
              <a:t>       Geopolitical conflicts and uncertainties in international trade (particularly volatile U.S. tariffs) have undermined supply chain stability;</a:t>
            </a:r>
          </a:p>
          <a:p>
            <a:pPr marL="447675" indent="-447675">
              <a:spcBef>
                <a:spcPts val="0"/>
              </a:spcBef>
              <a:spcAft>
                <a:spcPts val="0"/>
              </a:spcAft>
            </a:pPr>
            <a:endParaRPr lang="en-US" altLang="zh-CN" sz="800" dirty="0"/>
          </a:p>
          <a:p>
            <a:pPr marL="342900" indent="-342900">
              <a:spcBef>
                <a:spcPts val="0"/>
              </a:spcBef>
              <a:spcAft>
                <a:spcPts val="0"/>
              </a:spcAft>
              <a:buAutoNum type="arabicPeriod" startAt="5"/>
            </a:pPr>
            <a:r>
              <a:rPr lang="zh-CN" altLang="en-US" sz="1800" dirty="0"/>
              <a:t> 价格因素。</a:t>
            </a:r>
            <a:endParaRPr lang="en-US" altLang="zh-CN" sz="1800" dirty="0"/>
          </a:p>
          <a:p>
            <a:pPr>
              <a:spcBef>
                <a:spcPts val="0"/>
              </a:spcBef>
              <a:spcAft>
                <a:spcPts val="0"/>
              </a:spcAft>
            </a:pPr>
            <a:r>
              <a:rPr lang="en-US" altLang="zh-CN" sz="1800" dirty="0"/>
              <a:t>       Compounded by price factors.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0" indent="0" algn="ctr">
              <a:buNone/>
            </a:pPr>
            <a:r>
              <a:rPr lang="en-US" altLang="zh-CN" sz="4400" b="1" kern="1200" dirty="0">
                <a:solidFill>
                  <a:srgbClr val="C00000"/>
                </a:solidFill>
              </a:rPr>
              <a:t>2. </a:t>
            </a:r>
            <a:r>
              <a:rPr lang="zh-CN" altLang="en-US" sz="4400" b="1" kern="1200" dirty="0">
                <a:solidFill>
                  <a:srgbClr val="C00000"/>
                </a:solidFill>
              </a:rPr>
              <a:t>几内亚铝土矿驳运现状及前景</a:t>
            </a:r>
            <a:endParaRPr lang="en-US" altLang="zh-CN" sz="4400" b="1" kern="1200" dirty="0">
              <a:solidFill>
                <a:srgbClr val="C00000"/>
              </a:solidFill>
            </a:endParaRPr>
          </a:p>
          <a:p>
            <a:pPr marL="0" indent="0" algn="ctr">
              <a:buNone/>
            </a:pPr>
            <a:endParaRPr lang="zh-CN" altLang="en-US" sz="1050" dirty="0">
              <a:solidFill>
                <a:srgbClr val="C00000"/>
              </a:solidFill>
            </a:endParaRPr>
          </a:p>
          <a:p>
            <a:pPr marL="0" indent="0" algn="ctr">
              <a:buNone/>
            </a:pPr>
            <a:r>
              <a:rPr lang="en-US" altLang="en-US" sz="4400" b="1" kern="1200" dirty="0">
                <a:solidFill>
                  <a:srgbClr val="C00000"/>
                </a:solidFill>
              </a:rPr>
              <a:t>2. Situation and Prospects</a:t>
            </a:r>
            <a:endParaRPr lang="zh-CN" altLang="en-US" sz="4400" dirty="0">
              <a:solidFill>
                <a:srgbClr val="C00000"/>
              </a:solidFill>
            </a:endParaRPr>
          </a:p>
          <a:p>
            <a:pPr marL="0" indent="0" algn="ctr">
              <a:buNone/>
            </a:pPr>
            <a:r>
              <a:rPr lang="en-US" altLang="en-US" sz="4400" b="1" kern="1200" dirty="0">
                <a:solidFill>
                  <a:srgbClr val="C00000"/>
                </a:solidFill>
              </a:rPr>
              <a:t>Of</a:t>
            </a:r>
            <a:r>
              <a:rPr lang="zh-CN" altLang="en-US" sz="4400" b="1" kern="1200" dirty="0">
                <a:solidFill>
                  <a:srgbClr val="C00000"/>
                </a:solidFill>
              </a:rPr>
              <a:t> </a:t>
            </a:r>
            <a:r>
              <a:rPr lang="en-US" altLang="en-US" sz="4400" b="1" kern="1200" dirty="0">
                <a:solidFill>
                  <a:srgbClr val="C00000"/>
                </a:solidFill>
              </a:rPr>
              <a:t>Guinea Bauxite Transshipment </a:t>
            </a:r>
          </a:p>
          <a:p>
            <a:pPr marL="0" indent="0" algn="ctr">
              <a:buNone/>
            </a:pPr>
            <a:endParaRPr lang="zh-CN" altLang="en-US" sz="4400" dirty="0">
              <a:solidFill>
                <a:srgbClr val="C00000"/>
              </a:solidFill>
            </a:endParaRPr>
          </a:p>
          <a:p>
            <a:endParaRPr lang="zh-CN" altLang="en-US" sz="4400"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532800"/>
            <a:ext cx="3506400" cy="435600"/>
          </a:xfrm>
          <a:noFill/>
          <a:ln w="9525">
            <a:noFill/>
            <a:miter lim="800000"/>
          </a:ln>
        </p:spPr>
        <p:txBody>
          <a:bodyPr vert="horz" wrap="square" lIns="91440" tIns="45720" rIns="91440" bIns="45720" numCol="1" anchor="b" anchorCtr="0" compatLnSpc="1"/>
          <a:lstStyle/>
          <a:p>
            <a:r>
              <a:rPr lang="zh-CN" altLang="en-US" dirty="0"/>
              <a:t>几内亚铝土矿运输方式</a:t>
            </a:r>
          </a:p>
        </p:txBody>
      </p:sp>
      <p:graphicFrame>
        <p:nvGraphicFramePr>
          <p:cNvPr id="6" name="内容占位符 5"/>
          <p:cNvGraphicFramePr>
            <a:graphicFrameLocks noGrp="1"/>
          </p:cNvGraphicFramePr>
          <p:nvPr>
            <p:ph idx="1"/>
          </p:nvPr>
        </p:nvGraphicFramePr>
        <p:xfrm>
          <a:off x="351303" y="1248371"/>
          <a:ext cx="11558994" cy="4934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图片 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3000"/>
                    </a14:imgEffect>
                  </a14:imgLayer>
                </a14:imgProps>
              </a:ext>
              <a:ext uri="{28A0092B-C50C-407E-A947-70E740481C1C}">
                <a14:useLocalDpi xmlns:a14="http://schemas.microsoft.com/office/drawing/2010/main" val="0"/>
              </a:ext>
            </a:extLst>
          </a:blip>
          <a:srcRect l="1018" t="-1" r="1525" b="671"/>
          <a:stretch>
            <a:fillRect/>
          </a:stretch>
        </p:blipFill>
        <p:spPr>
          <a:xfrm>
            <a:off x="533400" y="3939267"/>
            <a:ext cx="1825625" cy="1331595"/>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2845" y="3925570"/>
            <a:ext cx="1994535" cy="1331595"/>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9992" y="3925459"/>
            <a:ext cx="2361739" cy="1328478"/>
          </a:xfrm>
          <a:prstGeom prst="rect">
            <a:avLst/>
          </a:prstGeom>
        </p:spPr>
      </p:pic>
      <p:pic>
        <p:nvPicPr>
          <p:cNvPr id="5" name="图片 4"/>
          <p:cNvPicPr>
            <a:picLocks noChangeAspect="1"/>
          </p:cNvPicPr>
          <p:nvPr/>
        </p:nvPicPr>
        <p:blipFill>
          <a:blip r:embed="rId11"/>
          <a:stretch>
            <a:fillRect/>
          </a:stretch>
        </p:blipFill>
        <p:spPr>
          <a:xfrm>
            <a:off x="4520991" y="3925459"/>
            <a:ext cx="2369161" cy="1332653"/>
          </a:xfrm>
          <a:prstGeom prst="rect">
            <a:avLst/>
          </a:prstGeom>
        </p:spPr>
      </p:pic>
      <p:pic>
        <p:nvPicPr>
          <p:cNvPr id="8" name="图片 7"/>
          <p:cNvPicPr>
            <a:picLocks noChangeAspect="1"/>
          </p:cNvPicPr>
          <p:nvPr/>
        </p:nvPicPr>
        <p:blipFill>
          <a:blip r:embed="rId12"/>
          <a:stretch>
            <a:fillRect/>
          </a:stretch>
        </p:blipFill>
        <p:spPr>
          <a:xfrm>
            <a:off x="6973972" y="3927546"/>
            <a:ext cx="2362200" cy="132847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753*370"/>
  <p:tag name="TABLE_ENDDRAG_RECT" val="66*86*753*37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3428</Words>
  <Application>Microsoft Office PowerPoint</Application>
  <PresentationFormat>宽屏</PresentationFormat>
  <Paragraphs>391</Paragraphs>
  <Slides>37</Slides>
  <Notes>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37</vt:i4>
      </vt:variant>
    </vt:vector>
  </HeadingPairs>
  <TitlesOfParts>
    <vt:vector size="46" baseType="lpstr">
      <vt:lpstr>等线</vt:lpstr>
      <vt:lpstr>宋体</vt:lpstr>
      <vt:lpstr>Arial</vt:lpstr>
      <vt:lpstr>Calibri</vt:lpstr>
      <vt:lpstr>Helvetica</vt:lpstr>
      <vt:lpstr>Tahoma</vt:lpstr>
      <vt:lpstr>Times New Roman</vt:lpstr>
      <vt:lpstr>Wingdings</vt:lpstr>
      <vt:lpstr>1_Default Design</vt:lpstr>
      <vt:lpstr>PowerPoint 演示文稿</vt:lpstr>
      <vt:lpstr>目    录</vt:lpstr>
      <vt:lpstr>PowerPoint 演示文稿</vt:lpstr>
      <vt:lpstr>2025年铝土矿储量和产量，几内亚都独占鳌头 In 2025, Guinea holds the leading position in bauxite reserves and production </vt:lpstr>
      <vt:lpstr>几内亚铝土矿产量 Guinea Bauxite Production（2015-2025）</vt:lpstr>
      <vt:lpstr>铝土矿供应端前景（几内亚） Bauxite Supply Prospect (Guinea)</vt:lpstr>
      <vt:lpstr>铝土矿需求端前景（中国） Bauxite Demand Prospect (China)</vt:lpstr>
      <vt:lpstr>PowerPoint 演示文稿</vt:lpstr>
      <vt:lpstr>几内亚铝土矿运输方式</vt:lpstr>
      <vt:lpstr>几内亚铝土矿采用驳运不是可选项， 而是”刚需” Guinea Bauxite Transportation is not an optional matter, but a necessity</vt:lpstr>
      <vt:lpstr>CBG Kamsar Terminal</vt:lpstr>
      <vt:lpstr>几内亚铝土矿开发现状  Status of Bauxite Development in Guinea</vt:lpstr>
      <vt:lpstr>几内亚港口 Guinea Ports 奴涅兹河 Nunez River</vt:lpstr>
      <vt:lpstr>几内亚港口 Guinea Ports Fatala River</vt:lpstr>
      <vt:lpstr>几内亚港口 Guinea Ports</vt:lpstr>
      <vt:lpstr>几内亚港口 Guinea Ports Conakry &amp; Konta River</vt:lpstr>
      <vt:lpstr>PowerPoint 演示文稿</vt:lpstr>
      <vt:lpstr>河道运输趋向饱和 River transport approaching saturation.</vt:lpstr>
      <vt:lpstr>几内亚锚地过驳运力 Transshipment Capacity  at Anchorage </vt:lpstr>
      <vt:lpstr>几内亚过驳运力前景  Guinea transshipment capacity prospects</vt:lpstr>
      <vt:lpstr>PowerPoint 演示文稿</vt:lpstr>
      <vt:lpstr>PowerPoint 演示文稿</vt:lpstr>
      <vt:lpstr>PowerPoint 演示文稿</vt:lpstr>
      <vt:lpstr>PowerPoint 演示文稿</vt:lpstr>
      <vt:lpstr>PowerPoint 演示文稿</vt:lpstr>
      <vt:lpstr>3.万邦集团驳运业务简介  3. Introduction of IMC’s Transshipment Business </vt:lpstr>
      <vt:lpstr>万邦集团简介 Introduction to IMC</vt:lpstr>
      <vt:lpstr>万邦集团简介 Introduction to IMC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2024年万邦成功打入几内亚铝土矿过驳市场，和几家中外大型铝土矿矿主签订了铝土矿过驳合同。目前共有3艘浮吊船、1艘过驳平台FLF 、12艘驳船以及配套港作拖轮， 形成年过驳运力20mtpa。</vt:lpstr>
      <vt:lpstr>Thank You！</vt:lpstr>
    </vt:vector>
  </TitlesOfParts>
  <Company>IMC Shipping Co Pte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dc:title>
  <dc:creator>janzho</dc:creator>
  <cp:lastModifiedBy>friday Gao</cp:lastModifiedBy>
  <cp:revision>254</cp:revision>
  <cp:lastPrinted>2012-09-24T08:39:00Z</cp:lastPrinted>
  <dcterms:created xsi:type="dcterms:W3CDTF">2010-08-05T08:55:00Z</dcterms:created>
  <dcterms:modified xsi:type="dcterms:W3CDTF">2026-05-28T13:17:14Z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f60f09-0569-4b45-9873-2c9c1ef9f1e0_Enabled">
    <vt:lpwstr>true</vt:lpwstr>
  </property>
  <property fmtid="{D5CDD505-2E9C-101B-9397-08002B2CF9AE}" pid="3" name="MSIP_Label_3cf60f09-0569-4b45-9873-2c9c1ef9f1e0_SetDate">
    <vt:lpwstr>2025-07-28T06:31:31Z</vt:lpwstr>
  </property>
  <property fmtid="{D5CDD505-2E9C-101B-9397-08002B2CF9AE}" pid="4" name="MSIP_Label_3cf60f09-0569-4b45-9873-2c9c1ef9f1e0_Method">
    <vt:lpwstr>Standard</vt:lpwstr>
  </property>
  <property fmtid="{D5CDD505-2E9C-101B-9397-08002B2CF9AE}" pid="5" name="MSIP_Label_3cf60f09-0569-4b45-9873-2c9c1ef9f1e0_Name">
    <vt:lpwstr>General</vt:lpwstr>
  </property>
  <property fmtid="{D5CDD505-2E9C-101B-9397-08002B2CF9AE}" pid="6" name="MSIP_Label_3cf60f09-0569-4b45-9873-2c9c1ef9f1e0_SiteId">
    <vt:lpwstr>2311a55c-d508-4e3a-aeb8-47a08b156aa5</vt:lpwstr>
  </property>
  <property fmtid="{D5CDD505-2E9C-101B-9397-08002B2CF9AE}" pid="7" name="MSIP_Label_3cf60f09-0569-4b45-9873-2c9c1ef9f1e0_ActionId">
    <vt:lpwstr>66ef2970-c539-49c6-84ee-8874465304df</vt:lpwstr>
  </property>
  <property fmtid="{D5CDD505-2E9C-101B-9397-08002B2CF9AE}" pid="8" name="MSIP_Label_3cf60f09-0569-4b45-9873-2c9c1ef9f1e0_ContentBits">
    <vt:lpwstr>0</vt:lpwstr>
  </property>
  <property fmtid="{D5CDD505-2E9C-101B-9397-08002B2CF9AE}" pid="9" name="MSIP_Label_3cf60f09-0569-4b45-9873-2c9c1ef9f1e0_Tag">
    <vt:lpwstr>10, 3, 0, 1</vt:lpwstr>
  </property>
  <property fmtid="{D5CDD505-2E9C-101B-9397-08002B2CF9AE}" pid="10" name="KSOProductBuildVer">
    <vt:lpwstr>2052-12.1.0.26375</vt:lpwstr>
  </property>
  <property fmtid="{D5CDD505-2E9C-101B-9397-08002B2CF9AE}" pid="11" name="ICV">
    <vt:lpwstr>CA0D48933BA94A9F95D58577ACAD28C0_13</vt:lpwstr>
  </property>
</Properties>
</file>