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20.jpg" ContentType="image/jpg"/>
  <Override PartName="/ppt/media/image21.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4" r:id="rId5"/>
  </p:sldMasterIdLst>
  <p:notesMasterIdLst>
    <p:notesMasterId r:id="rId39"/>
  </p:notesMasterIdLst>
  <p:handoutMasterIdLst>
    <p:handoutMasterId r:id="rId40"/>
  </p:handoutMasterIdLst>
  <p:sldIdLst>
    <p:sldId id="305" r:id="rId6"/>
    <p:sldId id="323" r:id="rId7"/>
    <p:sldId id="327" r:id="rId8"/>
    <p:sldId id="328" r:id="rId9"/>
    <p:sldId id="329" r:id="rId10"/>
    <p:sldId id="330" r:id="rId11"/>
    <p:sldId id="331" r:id="rId12"/>
    <p:sldId id="332" r:id="rId13"/>
    <p:sldId id="333" r:id="rId14"/>
    <p:sldId id="335" r:id="rId15"/>
    <p:sldId id="336" r:id="rId16"/>
    <p:sldId id="337" r:id="rId17"/>
    <p:sldId id="338" r:id="rId18"/>
    <p:sldId id="334" r:id="rId19"/>
    <p:sldId id="339" r:id="rId20"/>
    <p:sldId id="340" r:id="rId21"/>
    <p:sldId id="341" r:id="rId22"/>
    <p:sldId id="342" r:id="rId23"/>
    <p:sldId id="256" r:id="rId24"/>
    <p:sldId id="257" r:id="rId25"/>
    <p:sldId id="259" r:id="rId26"/>
    <p:sldId id="258" r:id="rId27"/>
    <p:sldId id="260" r:id="rId28"/>
    <p:sldId id="262" r:id="rId29"/>
    <p:sldId id="263" r:id="rId30"/>
    <p:sldId id="264" r:id="rId31"/>
    <p:sldId id="265" r:id="rId32"/>
    <p:sldId id="266" r:id="rId33"/>
    <p:sldId id="267" r:id="rId34"/>
    <p:sldId id="268" r:id="rId35"/>
    <p:sldId id="343" r:id="rId36"/>
    <p:sldId id="270" r:id="rId37"/>
    <p:sldId id="2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3792" userDrawn="1">
          <p15:clr>
            <a:srgbClr val="A4A3A4"/>
          </p15:clr>
        </p15:guide>
        <p15:guide id="3" pos="528" userDrawn="1">
          <p15:clr>
            <a:srgbClr val="A4A3A4"/>
          </p15:clr>
        </p15:guide>
        <p15:guide id="4" pos="7128" userDrawn="1">
          <p15:clr>
            <a:srgbClr val="A4A3A4"/>
          </p15:clr>
        </p15:guide>
        <p15:guide id="5" orient="horz" pos="2808" userDrawn="1">
          <p15:clr>
            <a:srgbClr val="A4A3A4"/>
          </p15:clr>
        </p15:guide>
        <p15:guide id="6" pos="2976" userDrawn="1">
          <p15:clr>
            <a:srgbClr val="A4A3A4"/>
          </p15:clr>
        </p15:guide>
        <p15:guide id="7"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8D230F3-CF80-4859-8CE7-A43EE81993B5}">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82"/>
  </p:normalViewPr>
  <p:slideViewPr>
    <p:cSldViewPr snapToGrid="0">
      <p:cViewPr varScale="1">
        <p:scale>
          <a:sx n="81" d="100"/>
          <a:sy n="81" d="100"/>
        </p:scale>
        <p:origin x="754" y="48"/>
      </p:cViewPr>
      <p:guideLst>
        <p:guide orient="horz" pos="3792"/>
        <p:guide pos="528"/>
        <p:guide pos="7128"/>
        <p:guide orient="horz" pos="2808"/>
        <p:guide pos="2976"/>
        <p:guide orient="horz" pos="960"/>
      </p:guideLst>
    </p:cSldViewPr>
  </p:slideViewPr>
  <p:notesTextViewPr>
    <p:cViewPr>
      <p:scale>
        <a:sx n="1" d="1"/>
        <a:sy n="1" d="1"/>
      </p:scale>
      <p:origin x="0" y="0"/>
    </p:cViewPr>
  </p:notesTextViewPr>
  <p:sorterViewPr>
    <p:cViewPr varScale="1">
      <p:scale>
        <a:sx n="100" d="100"/>
        <a:sy n="100" d="100"/>
      </p:scale>
      <p:origin x="0" y="-7589"/>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5/18/2026</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5/18/2026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92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6">
            <a:lumMod val="50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10FBCDE-EE59-33A6-32CA-9F6279AA43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700"/>
            <a:ext cx="12192000" cy="6858000"/>
          </a:xfrm>
          <a:prstGeom prst="rect">
            <a:avLst/>
          </a:prstGeom>
        </p:spPr>
      </p:pic>
      <p:pic>
        <p:nvPicPr>
          <p:cNvPr id="6" name="Graphic 5">
            <a:extLst>
              <a:ext uri="{FF2B5EF4-FFF2-40B4-BE49-F238E27FC236}">
                <a16:creationId xmlns:a16="http://schemas.microsoft.com/office/drawing/2014/main" id="{E45A58EF-738C-B1BA-F49A-84ADB68F8A8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49858"/>
          <a:stretch/>
        </p:blipFill>
        <p:spPr>
          <a:xfrm>
            <a:off x="8401354" y="9452"/>
            <a:ext cx="2286000" cy="1146248"/>
          </a:xfrm>
          <a:prstGeom prst="rect">
            <a:avLst/>
          </a:prstGeom>
        </p:spPr>
      </p:pic>
      <p:pic>
        <p:nvPicPr>
          <p:cNvPr id="7" name="Graphic 6">
            <a:extLst>
              <a:ext uri="{FF2B5EF4-FFF2-40B4-BE49-F238E27FC236}">
                <a16:creationId xmlns:a16="http://schemas.microsoft.com/office/drawing/2014/main" id="{37F78E2C-6843-1373-E993-79393D85843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49858"/>
          <a:stretch/>
        </p:blipFill>
        <p:spPr>
          <a:xfrm>
            <a:off x="10687351" y="9452"/>
            <a:ext cx="1504649" cy="1146248"/>
          </a:xfrm>
          <a:prstGeom prst="rect">
            <a:avLst/>
          </a:prstGeom>
        </p:spPr>
      </p:pic>
      <p:pic>
        <p:nvPicPr>
          <p:cNvPr id="8" name="Graphic 7">
            <a:extLst>
              <a:ext uri="{FF2B5EF4-FFF2-40B4-BE49-F238E27FC236}">
                <a16:creationId xmlns:a16="http://schemas.microsoft.com/office/drawing/2014/main" id="{9559DD38-C8CC-7B28-F492-ACB263A8147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b="50186"/>
          <a:stretch/>
        </p:blipFill>
        <p:spPr>
          <a:xfrm rot="10800000">
            <a:off x="1504646" y="5731981"/>
            <a:ext cx="2286000" cy="1138718"/>
          </a:xfrm>
          <a:prstGeom prst="rect">
            <a:avLst/>
          </a:prstGeom>
        </p:spPr>
      </p:pic>
      <p:pic>
        <p:nvPicPr>
          <p:cNvPr id="9" name="Graphic 8">
            <a:extLst>
              <a:ext uri="{FF2B5EF4-FFF2-40B4-BE49-F238E27FC236}">
                <a16:creationId xmlns:a16="http://schemas.microsoft.com/office/drawing/2014/main" id="{8DEFF3B2-90E8-5D9B-CEA8-00B05000BF0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50186"/>
          <a:stretch/>
        </p:blipFill>
        <p:spPr>
          <a:xfrm rot="10800000">
            <a:off x="-3" y="5731980"/>
            <a:ext cx="1504649" cy="1138720"/>
          </a:xfrm>
          <a:prstGeom prst="rect">
            <a:avLst/>
          </a:prstGeom>
        </p:spPr>
      </p:pic>
      <p:sp>
        <p:nvSpPr>
          <p:cNvPr id="2" name="Title 1">
            <a:extLst>
              <a:ext uri="{FF2B5EF4-FFF2-40B4-BE49-F238E27FC236}">
                <a16:creationId xmlns:a16="http://schemas.microsoft.com/office/drawing/2014/main" id="{9BAE121A-5259-1180-7385-CE2C03431052}"/>
              </a:ext>
            </a:extLst>
          </p:cNvPr>
          <p:cNvSpPr>
            <a:spLocks noGrp="1"/>
          </p:cNvSpPr>
          <p:nvPr>
            <p:ph type="title"/>
          </p:nvPr>
        </p:nvSpPr>
        <p:spPr>
          <a:xfrm>
            <a:off x="841248" y="841248"/>
            <a:ext cx="10479024" cy="557784"/>
          </a:xfrm>
        </p:spPr>
        <p:txBody>
          <a:bodyPr anchor="t"/>
          <a:lstStyle>
            <a:lvl1pPr>
              <a:defRPr sz="2000" b="1" cap="all" spc="300" baseline="0">
                <a:solidFill>
                  <a:schemeClr val="bg1">
                    <a:lumMod val="95000"/>
                  </a:schemeClr>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B810682D-F26A-B1BF-CD97-BB8BD31B2F32}"/>
              </a:ext>
            </a:extLst>
          </p:cNvPr>
          <p:cNvSpPr>
            <a:spLocks noGrp="1"/>
          </p:cNvSpPr>
          <p:nvPr>
            <p:ph type="body" sz="quarter" idx="10"/>
          </p:nvPr>
        </p:nvSpPr>
        <p:spPr>
          <a:xfrm>
            <a:off x="841247" y="1536192"/>
            <a:ext cx="10479215" cy="4480560"/>
          </a:xfrm>
        </p:spPr>
        <p:txBody>
          <a:bodyPr/>
          <a:lstStyle>
            <a:lvl1pPr marL="0" indent="0">
              <a:lnSpc>
                <a:spcPct val="75000"/>
              </a:lnSpc>
              <a:buNone/>
              <a:defRPr sz="8000">
                <a:solidFill>
                  <a:schemeClr val="bg1">
                    <a:lumMod val="95000"/>
                  </a:schemeClr>
                </a:solidFill>
              </a:defRPr>
            </a:lvl1pPr>
          </a:lstStyle>
          <a:p>
            <a:pPr lvl="0"/>
            <a:r>
              <a:rPr lang="en-US"/>
              <a:t>Click to edit Master text styles</a:t>
            </a:r>
          </a:p>
        </p:txBody>
      </p:sp>
    </p:spTree>
    <p:extLst>
      <p:ext uri="{BB962C8B-B14F-4D97-AF65-F5344CB8AC3E}">
        <p14:creationId xmlns:p14="http://schemas.microsoft.com/office/powerpoint/2010/main" val="3358800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C5788EE-4EDA-20FA-8EB9-2F0639E8A2B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000" t="1" b="49999"/>
          <a:stretch/>
        </p:blipFill>
        <p:spPr>
          <a:xfrm>
            <a:off x="6096000" y="0"/>
            <a:ext cx="6095999" cy="3429000"/>
          </a:xfrm>
          <a:prstGeom prst="rect">
            <a:avLst/>
          </a:prstGeom>
        </p:spPr>
      </p:pic>
      <p:pic>
        <p:nvPicPr>
          <p:cNvPr id="8" name="Graphic 7">
            <a:extLst>
              <a:ext uri="{FF2B5EF4-FFF2-40B4-BE49-F238E27FC236}">
                <a16:creationId xmlns:a16="http://schemas.microsoft.com/office/drawing/2014/main" id="{9D053CA0-7A9F-FC49-AD3F-F3280344D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83283" r="50000"/>
          <a:stretch/>
        </p:blipFill>
        <p:spPr>
          <a:xfrm>
            <a:off x="0" y="5731979"/>
            <a:ext cx="6096000" cy="1146408"/>
          </a:xfrm>
          <a:prstGeom prst="rect">
            <a:avLst/>
          </a:prstGeom>
        </p:spPr>
      </p:pic>
      <p:pic>
        <p:nvPicPr>
          <p:cNvPr id="10" name="Graphic 9">
            <a:extLst>
              <a:ext uri="{FF2B5EF4-FFF2-40B4-BE49-F238E27FC236}">
                <a16:creationId xmlns:a16="http://schemas.microsoft.com/office/drawing/2014/main" id="{767F6939-7B7E-F49F-8219-DC8CDAC85D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1354" y="9452"/>
            <a:ext cx="2286000" cy="2286000"/>
          </a:xfrm>
          <a:prstGeom prst="rect">
            <a:avLst/>
          </a:prstGeom>
        </p:spPr>
      </p:pic>
      <p:pic>
        <p:nvPicPr>
          <p:cNvPr id="11" name="Graphic 10">
            <a:extLst>
              <a:ext uri="{FF2B5EF4-FFF2-40B4-BE49-F238E27FC236}">
                <a16:creationId xmlns:a16="http://schemas.microsoft.com/office/drawing/2014/main" id="{FACCA700-291A-CD50-0CF3-749300C8D7A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9452"/>
            <a:ext cx="1504649" cy="2286000"/>
          </a:xfrm>
          <a:prstGeom prst="rect">
            <a:avLst/>
          </a:prstGeom>
        </p:spPr>
      </p:pic>
      <p:pic>
        <p:nvPicPr>
          <p:cNvPr id="12" name="Graphic 11">
            <a:extLst>
              <a:ext uri="{FF2B5EF4-FFF2-40B4-BE49-F238E27FC236}">
                <a16:creationId xmlns:a16="http://schemas.microsoft.com/office/drawing/2014/main" id="{0EFADD4D-8EF2-3DF8-F5F4-9459752D546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b="50186"/>
          <a:stretch/>
        </p:blipFill>
        <p:spPr>
          <a:xfrm rot="10800000">
            <a:off x="1504646" y="5731981"/>
            <a:ext cx="2286000" cy="1138718"/>
          </a:xfrm>
          <a:prstGeom prst="rect">
            <a:avLst/>
          </a:prstGeom>
        </p:spPr>
      </p:pic>
      <p:pic>
        <p:nvPicPr>
          <p:cNvPr id="13" name="Graphic 12">
            <a:extLst>
              <a:ext uri="{FF2B5EF4-FFF2-40B4-BE49-F238E27FC236}">
                <a16:creationId xmlns:a16="http://schemas.microsoft.com/office/drawing/2014/main" id="{B5B36F67-81DA-36AC-5D17-0172FF5A70C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50186"/>
          <a:stretch/>
        </p:blipFill>
        <p:spPr>
          <a:xfrm rot="10800000">
            <a:off x="-3" y="5731980"/>
            <a:ext cx="1504649" cy="113872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841248" y="841248"/>
            <a:ext cx="10479024" cy="557784"/>
          </a:xfrm>
        </p:spPr>
        <p:txBody>
          <a:bodyPr anchor="t"/>
          <a:lstStyle>
            <a:lvl1pPr>
              <a:defRPr sz="2000" cap="all" spc="300" baseline="0"/>
            </a:lvl1pPr>
          </a:lstStyle>
          <a:p>
            <a:r>
              <a:rPr lang="en-US"/>
              <a:t>Click to edit Master title style</a:t>
            </a:r>
            <a:endParaRPr lang="en-US" dirty="0"/>
          </a:p>
        </p:txBody>
      </p:sp>
      <p:sp>
        <p:nvSpPr>
          <p:cNvPr id="9" name="Content Placeholder 12">
            <a:extLst>
              <a:ext uri="{FF2B5EF4-FFF2-40B4-BE49-F238E27FC236}">
                <a16:creationId xmlns:a16="http://schemas.microsoft.com/office/drawing/2014/main" id="{4D580F1D-9A19-7B41-1ACE-62B7B5444253}"/>
              </a:ext>
            </a:extLst>
          </p:cNvPr>
          <p:cNvSpPr>
            <a:spLocks noGrp="1"/>
          </p:cNvSpPr>
          <p:nvPr>
            <p:ph sz="quarter" idx="14"/>
          </p:nvPr>
        </p:nvSpPr>
        <p:spPr>
          <a:xfrm>
            <a:off x="841248" y="1527048"/>
            <a:ext cx="10479024" cy="4498848"/>
          </a:xfrm>
        </p:spPr>
        <p:txBody>
          <a:bodyPr>
            <a:normAutofit/>
          </a:bodyPr>
          <a:lstStyle>
            <a:lvl1pPr marL="0" indent="0">
              <a:lnSpc>
                <a:spcPct val="90000"/>
              </a:lnSpc>
              <a:spcBef>
                <a:spcPts val="1000"/>
              </a:spcBef>
              <a:spcAft>
                <a:spcPts val="1800"/>
              </a:spcAft>
              <a:buSzPct val="100000"/>
              <a:buNone/>
              <a:defRPr sz="2000"/>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endParaRPr lang="en-US" noProof="0" dirty="0"/>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dirty="0"/>
          </a:p>
        </p:txBody>
      </p:sp>
    </p:spTree>
    <p:extLst>
      <p:ext uri="{BB962C8B-B14F-4D97-AF65-F5344CB8AC3E}">
        <p14:creationId xmlns:p14="http://schemas.microsoft.com/office/powerpoint/2010/main" val="3163463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with image 03">
    <p:bg>
      <p:bgPr>
        <a:solidFill>
          <a:schemeClr val="accent6">
            <a:lumMod val="50000"/>
          </a:schemeClr>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E35C9AB-B94F-CACD-3F8A-C5FE3B695994}"/>
              </a:ext>
            </a:extLst>
          </p:cNvPr>
          <p:cNvSpPr>
            <a:spLocks noGrp="1"/>
          </p:cNvSpPr>
          <p:nvPr>
            <p:ph type="pic" sz="quarter" idx="11"/>
          </p:nvPr>
        </p:nvSpPr>
        <p:spPr>
          <a:xfrm>
            <a:off x="6092952" y="0"/>
            <a:ext cx="6099048" cy="6876288"/>
          </a:xfrm>
          <a:solidFill>
            <a:schemeClr val="accent6">
              <a:lumMod val="75000"/>
            </a:schemeClr>
          </a:solidFill>
        </p:spPr>
        <p:txBody>
          <a:bodyPr/>
          <a:lstStyle>
            <a:lvl1pPr marL="0" indent="0" algn="l">
              <a:buNone/>
              <a:defRPr>
                <a:solidFill>
                  <a:schemeClr val="bg1"/>
                </a:solidFill>
              </a:defRPr>
            </a:lvl1pPr>
          </a:lstStyle>
          <a:p>
            <a:r>
              <a:rPr lang="en-US"/>
              <a:t>Click icon to add picture</a:t>
            </a:r>
            <a:endParaRPr lang="en-US" dirty="0"/>
          </a:p>
        </p:txBody>
      </p:sp>
      <p:sp>
        <p:nvSpPr>
          <p:cNvPr id="124" name="Title 123">
            <a:extLst>
              <a:ext uri="{FF2B5EF4-FFF2-40B4-BE49-F238E27FC236}">
                <a16:creationId xmlns:a16="http://schemas.microsoft.com/office/drawing/2014/main" id="{5EF8E4BF-2FB4-FFDD-E565-805C476240FE}"/>
              </a:ext>
            </a:extLst>
          </p:cNvPr>
          <p:cNvSpPr>
            <a:spLocks noGrp="1"/>
          </p:cNvSpPr>
          <p:nvPr>
            <p:ph type="title"/>
          </p:nvPr>
        </p:nvSpPr>
        <p:spPr>
          <a:xfrm>
            <a:off x="841244" y="832104"/>
            <a:ext cx="6099048" cy="5219236"/>
          </a:xfrm>
        </p:spPr>
        <p:txBody>
          <a:bodyPr anchor="t"/>
          <a:lstStyle>
            <a:lvl1pPr>
              <a:lnSpc>
                <a:spcPct val="75000"/>
              </a:lnSpc>
              <a:defRPr sz="8000" b="0" spc="0" baseline="0">
                <a:solidFill>
                  <a:schemeClr val="bg1"/>
                </a:solidFill>
                <a:latin typeface="+mn-lt"/>
              </a:defRPr>
            </a:lvl1pPr>
          </a:lstStyle>
          <a:p>
            <a:r>
              <a:rPr lang="en-US"/>
              <a:t>Click to edit Master title style</a:t>
            </a:r>
            <a:endParaRPr lang="en-US" dirty="0"/>
          </a:p>
        </p:txBody>
      </p:sp>
      <p:sp>
        <p:nvSpPr>
          <p:cNvPr id="123" name="Text Placeholder 122">
            <a:extLst>
              <a:ext uri="{FF2B5EF4-FFF2-40B4-BE49-F238E27FC236}">
                <a16:creationId xmlns:a16="http://schemas.microsoft.com/office/drawing/2014/main" id="{25C59923-6546-AB3B-534C-22113CD9D671}"/>
              </a:ext>
            </a:extLst>
          </p:cNvPr>
          <p:cNvSpPr>
            <a:spLocks noGrp="1"/>
          </p:cNvSpPr>
          <p:nvPr>
            <p:ph type="body" sz="quarter" idx="15"/>
          </p:nvPr>
        </p:nvSpPr>
        <p:spPr>
          <a:xfrm>
            <a:off x="8401353" y="-1"/>
            <a:ext cx="3790650" cy="1155691"/>
          </a:xfrm>
          <a:custGeom>
            <a:avLst/>
            <a:gdLst>
              <a:gd name="connsiteX0" fmla="*/ 2293575 w 3790650"/>
              <a:gd name="connsiteY0" fmla="*/ 0 h 1155691"/>
              <a:gd name="connsiteX1" fmla="*/ 3790650 w 3790650"/>
              <a:gd name="connsiteY1" fmla="*/ 0 h 1155691"/>
              <a:gd name="connsiteX2" fmla="*/ 3790650 w 3790650"/>
              <a:gd name="connsiteY2" fmla="*/ 1098632 h 1155691"/>
              <a:gd name="connsiteX3" fmla="*/ 3775153 w 3790650"/>
              <a:gd name="connsiteY3" fmla="*/ 1104304 h 1155691"/>
              <a:gd name="connsiteX4" fmla="*/ 3435268 w 3790650"/>
              <a:gd name="connsiteY4" fmla="*/ 1155691 h 1155691"/>
              <a:gd name="connsiteX5" fmla="*/ 2292295 w 3790650"/>
              <a:gd name="connsiteY5" fmla="*/ 12701 h 1155691"/>
              <a:gd name="connsiteX6" fmla="*/ 1280 w 3790650"/>
              <a:gd name="connsiteY6" fmla="*/ 0 h 1155691"/>
              <a:gd name="connsiteX7" fmla="*/ 2284665 w 3790650"/>
              <a:gd name="connsiteY7" fmla="*/ 0 h 1155691"/>
              <a:gd name="connsiteX8" fmla="*/ 2285945 w 3790650"/>
              <a:gd name="connsiteY8" fmla="*/ 12701 h 1155691"/>
              <a:gd name="connsiteX9" fmla="*/ 1142973 w 3790650"/>
              <a:gd name="connsiteY9" fmla="*/ 1155691 h 1155691"/>
              <a:gd name="connsiteX10" fmla="*/ 0 w 3790650"/>
              <a:gd name="connsiteY10" fmla="*/ 12701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0650" h="1155691">
                <a:moveTo>
                  <a:pt x="2293575" y="0"/>
                </a:moveTo>
                <a:lnTo>
                  <a:pt x="3790650" y="0"/>
                </a:lnTo>
                <a:lnTo>
                  <a:pt x="3790650" y="1098632"/>
                </a:lnTo>
                <a:lnTo>
                  <a:pt x="3775153" y="1104304"/>
                </a:lnTo>
                <a:cubicBezTo>
                  <a:pt x="3667783" y="1137700"/>
                  <a:pt x="3553627" y="1155691"/>
                  <a:pt x="3435268" y="1155691"/>
                </a:cubicBezTo>
                <a:cubicBezTo>
                  <a:pt x="2804021" y="1155691"/>
                  <a:pt x="2292295" y="643957"/>
                  <a:pt x="2292295" y="12701"/>
                </a:cubicBezTo>
                <a:close/>
                <a:moveTo>
                  <a:pt x="1280" y="0"/>
                </a:moveTo>
                <a:lnTo>
                  <a:pt x="2284665" y="0"/>
                </a:lnTo>
                <a:lnTo>
                  <a:pt x="2285945" y="12701"/>
                </a:lnTo>
                <a:cubicBezTo>
                  <a:pt x="2285945" y="643957"/>
                  <a:pt x="1774219" y="1155691"/>
                  <a:pt x="1142973" y="1155691"/>
                </a:cubicBezTo>
                <a:cubicBezTo>
                  <a:pt x="511726" y="1155691"/>
                  <a:pt x="0" y="643957"/>
                  <a:pt x="0" y="12701"/>
                </a:cubicBezTo>
                <a:close/>
              </a:path>
            </a:pathLst>
          </a:custGeom>
          <a:solidFill>
            <a:schemeClr val="accent6">
              <a:lumMod val="75000"/>
              <a:alpha val="25000"/>
            </a:schemeClr>
          </a:solidFill>
        </p:spPr>
        <p:txBody>
          <a:bodyPr wrap="square">
            <a:noAutofit/>
          </a:bodyPr>
          <a:lstStyle>
            <a:lvl1pPr>
              <a:defRPr>
                <a:noFill/>
              </a:defRPr>
            </a:lvl1pPr>
          </a:lstStyle>
          <a:p>
            <a:pPr lvl="0"/>
            <a:r>
              <a:rPr lang="en-US"/>
              <a:t>Click to edit Master text styles</a:t>
            </a:r>
          </a:p>
        </p:txBody>
      </p:sp>
      <p:sp>
        <p:nvSpPr>
          <p:cNvPr id="48" name="Text Placeholder 47">
            <a:extLst>
              <a:ext uri="{FF2B5EF4-FFF2-40B4-BE49-F238E27FC236}">
                <a16:creationId xmlns:a16="http://schemas.microsoft.com/office/drawing/2014/main" id="{880C9A0C-95B8-C535-9B78-63FDB782BE10}"/>
              </a:ext>
            </a:extLst>
          </p:cNvPr>
          <p:cNvSpPr>
            <a:spLocks noGrp="1"/>
          </p:cNvSpPr>
          <p:nvPr>
            <p:ph type="body" sz="quarter" idx="12"/>
          </p:nvPr>
        </p:nvSpPr>
        <p:spPr>
          <a:xfrm>
            <a:off x="-3" y="5727700"/>
            <a:ext cx="12192003" cy="1130300"/>
          </a:xfrm>
          <a:custGeom>
            <a:avLst/>
            <a:gdLst>
              <a:gd name="connsiteX0" fmla="*/ 11823828 w 12192003"/>
              <a:gd name="connsiteY0" fmla="*/ 0 h 1130300"/>
              <a:gd name="connsiteX1" fmla="*/ 12163721 w 12192003"/>
              <a:gd name="connsiteY1" fmla="*/ 51387 h 1130300"/>
              <a:gd name="connsiteX2" fmla="*/ 12192003 w 12192003"/>
              <a:gd name="connsiteY2" fmla="*/ 61738 h 1130300"/>
              <a:gd name="connsiteX3" fmla="*/ 12192003 w 12192003"/>
              <a:gd name="connsiteY3" fmla="*/ 1130300 h 1130300"/>
              <a:gd name="connsiteX4" fmla="*/ 10681469 w 12192003"/>
              <a:gd name="connsiteY4" fmla="*/ 1130300 h 1130300"/>
              <a:gd name="connsiteX5" fmla="*/ 10686729 w 12192003"/>
              <a:gd name="connsiteY5" fmla="*/ 1026126 h 1130300"/>
              <a:gd name="connsiteX6" fmla="*/ 11823828 w 12192003"/>
              <a:gd name="connsiteY6" fmla="*/ 0 h 1130300"/>
              <a:gd name="connsiteX7" fmla="*/ 9531478 w 12192003"/>
              <a:gd name="connsiteY7" fmla="*/ 0 h 1130300"/>
              <a:gd name="connsiteX8" fmla="*/ 10668577 w 12192003"/>
              <a:gd name="connsiteY8" fmla="*/ 1026126 h 1130300"/>
              <a:gd name="connsiteX9" fmla="*/ 10673837 w 12192003"/>
              <a:gd name="connsiteY9" fmla="*/ 1130300 h 1130300"/>
              <a:gd name="connsiteX10" fmla="*/ 8389119 w 12192003"/>
              <a:gd name="connsiteY10" fmla="*/ 1130300 h 1130300"/>
              <a:gd name="connsiteX11" fmla="*/ 8394379 w 12192003"/>
              <a:gd name="connsiteY11" fmla="*/ 1026126 h 1130300"/>
              <a:gd name="connsiteX12" fmla="*/ 9531478 w 12192003"/>
              <a:gd name="connsiteY12" fmla="*/ 0 h 1130300"/>
              <a:gd name="connsiteX13" fmla="*/ 7239129 w 12192003"/>
              <a:gd name="connsiteY13" fmla="*/ 0 h 1130300"/>
              <a:gd name="connsiteX14" fmla="*/ 8376227 w 12192003"/>
              <a:gd name="connsiteY14" fmla="*/ 1026126 h 1130300"/>
              <a:gd name="connsiteX15" fmla="*/ 8381487 w 12192003"/>
              <a:gd name="connsiteY15" fmla="*/ 1130300 h 1130300"/>
              <a:gd name="connsiteX16" fmla="*/ 6096769 w 12192003"/>
              <a:gd name="connsiteY16" fmla="*/ 1130300 h 1130300"/>
              <a:gd name="connsiteX17" fmla="*/ 6102029 w 12192003"/>
              <a:gd name="connsiteY17" fmla="*/ 1026126 h 1130300"/>
              <a:gd name="connsiteX18" fmla="*/ 7239129 w 12192003"/>
              <a:gd name="connsiteY18" fmla="*/ 0 h 1130300"/>
              <a:gd name="connsiteX19" fmla="*/ 4946780 w 12192003"/>
              <a:gd name="connsiteY19" fmla="*/ 0 h 1130300"/>
              <a:gd name="connsiteX20" fmla="*/ 6083878 w 12192003"/>
              <a:gd name="connsiteY20" fmla="*/ 1026126 h 1130300"/>
              <a:gd name="connsiteX21" fmla="*/ 6089139 w 12192003"/>
              <a:gd name="connsiteY21" fmla="*/ 1130300 h 1130300"/>
              <a:gd name="connsiteX22" fmla="*/ 3804423 w 12192003"/>
              <a:gd name="connsiteY22" fmla="*/ 1130300 h 1130300"/>
              <a:gd name="connsiteX23" fmla="*/ 3809684 w 12192003"/>
              <a:gd name="connsiteY23" fmla="*/ 1026126 h 1130300"/>
              <a:gd name="connsiteX24" fmla="*/ 4946780 w 12192003"/>
              <a:gd name="connsiteY24" fmla="*/ 0 h 1130300"/>
              <a:gd name="connsiteX25" fmla="*/ 2654431 w 12192003"/>
              <a:gd name="connsiteY25" fmla="*/ 0 h 1130300"/>
              <a:gd name="connsiteX26" fmla="*/ 3791530 w 12192003"/>
              <a:gd name="connsiteY26" fmla="*/ 1026126 h 1130300"/>
              <a:gd name="connsiteX27" fmla="*/ 3796791 w 12192003"/>
              <a:gd name="connsiteY27" fmla="*/ 1130300 h 1130300"/>
              <a:gd name="connsiteX28" fmla="*/ 1512072 w 12192003"/>
              <a:gd name="connsiteY28" fmla="*/ 1130300 h 1130300"/>
              <a:gd name="connsiteX29" fmla="*/ 1517332 w 12192003"/>
              <a:gd name="connsiteY29" fmla="*/ 1026126 h 1130300"/>
              <a:gd name="connsiteX30" fmla="*/ 2654431 w 12192003"/>
              <a:gd name="connsiteY30" fmla="*/ 0 h 1130300"/>
              <a:gd name="connsiteX31" fmla="*/ 362080 w 12192003"/>
              <a:gd name="connsiteY31" fmla="*/ 0 h 1130300"/>
              <a:gd name="connsiteX32" fmla="*/ 1499179 w 12192003"/>
              <a:gd name="connsiteY32" fmla="*/ 1026126 h 1130300"/>
              <a:gd name="connsiteX33" fmla="*/ 1504439 w 12192003"/>
              <a:gd name="connsiteY33" fmla="*/ 1130300 h 1130300"/>
              <a:gd name="connsiteX34" fmla="*/ 0 w 12192003"/>
              <a:gd name="connsiteY34" fmla="*/ 1130300 h 1130300"/>
              <a:gd name="connsiteX35" fmla="*/ 0 w 12192003"/>
              <a:gd name="connsiteY35" fmla="*/ 59507 h 1130300"/>
              <a:gd name="connsiteX36" fmla="*/ 22187 w 12192003"/>
              <a:gd name="connsiteY36" fmla="*/ 51387 h 1130300"/>
              <a:gd name="connsiteX37" fmla="*/ 362080 w 12192003"/>
              <a:gd name="connsiteY37" fmla="*/ 0 h 1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92003" h="1130300">
                <a:moveTo>
                  <a:pt x="11823828" y="0"/>
                </a:moveTo>
                <a:cubicBezTo>
                  <a:pt x="11942189" y="0"/>
                  <a:pt x="12056349" y="17991"/>
                  <a:pt x="12163721" y="51387"/>
                </a:cubicBezTo>
                <a:lnTo>
                  <a:pt x="12192003" y="61738"/>
                </a:lnTo>
                <a:lnTo>
                  <a:pt x="12192003" y="1130300"/>
                </a:lnTo>
                <a:lnTo>
                  <a:pt x="10681469" y="1130300"/>
                </a:lnTo>
                <a:lnTo>
                  <a:pt x="10686729" y="1026126"/>
                </a:lnTo>
                <a:cubicBezTo>
                  <a:pt x="10745262" y="449767"/>
                  <a:pt x="11232021" y="0"/>
                  <a:pt x="11823828" y="0"/>
                </a:cubicBezTo>
                <a:close/>
                <a:moveTo>
                  <a:pt x="9531478" y="0"/>
                </a:moveTo>
                <a:cubicBezTo>
                  <a:pt x="10123285" y="0"/>
                  <a:pt x="10610044" y="449767"/>
                  <a:pt x="10668577" y="1026126"/>
                </a:cubicBezTo>
                <a:lnTo>
                  <a:pt x="10673837" y="1130300"/>
                </a:lnTo>
                <a:lnTo>
                  <a:pt x="8389119" y="1130300"/>
                </a:lnTo>
                <a:lnTo>
                  <a:pt x="8394379" y="1026126"/>
                </a:lnTo>
                <a:cubicBezTo>
                  <a:pt x="8452912" y="449767"/>
                  <a:pt x="8939671" y="0"/>
                  <a:pt x="9531478" y="0"/>
                </a:cubicBezTo>
                <a:close/>
                <a:moveTo>
                  <a:pt x="7239129" y="0"/>
                </a:moveTo>
                <a:cubicBezTo>
                  <a:pt x="7830936" y="0"/>
                  <a:pt x="8317694" y="449767"/>
                  <a:pt x="8376227" y="1026126"/>
                </a:cubicBezTo>
                <a:lnTo>
                  <a:pt x="8381487" y="1130300"/>
                </a:lnTo>
                <a:lnTo>
                  <a:pt x="6096769" y="1130300"/>
                </a:lnTo>
                <a:lnTo>
                  <a:pt x="6102029" y="1026126"/>
                </a:lnTo>
                <a:cubicBezTo>
                  <a:pt x="6160563" y="449767"/>
                  <a:pt x="6647322" y="0"/>
                  <a:pt x="7239129" y="0"/>
                </a:cubicBezTo>
                <a:close/>
                <a:moveTo>
                  <a:pt x="4946780" y="0"/>
                </a:moveTo>
                <a:cubicBezTo>
                  <a:pt x="5538587" y="0"/>
                  <a:pt x="6025345" y="449767"/>
                  <a:pt x="6083878" y="1026126"/>
                </a:cubicBezTo>
                <a:lnTo>
                  <a:pt x="6089139" y="1130300"/>
                </a:lnTo>
                <a:lnTo>
                  <a:pt x="3804423" y="1130300"/>
                </a:lnTo>
                <a:lnTo>
                  <a:pt x="3809684" y="1026126"/>
                </a:lnTo>
                <a:cubicBezTo>
                  <a:pt x="3868216" y="449767"/>
                  <a:pt x="4354972" y="0"/>
                  <a:pt x="4946780" y="0"/>
                </a:cubicBezTo>
                <a:close/>
                <a:moveTo>
                  <a:pt x="2654431" y="0"/>
                </a:moveTo>
                <a:cubicBezTo>
                  <a:pt x="3246238" y="0"/>
                  <a:pt x="3732997" y="449767"/>
                  <a:pt x="3791530" y="1026126"/>
                </a:cubicBezTo>
                <a:lnTo>
                  <a:pt x="3796791" y="1130300"/>
                </a:lnTo>
                <a:lnTo>
                  <a:pt x="1512072" y="1130300"/>
                </a:lnTo>
                <a:lnTo>
                  <a:pt x="1517332" y="1026126"/>
                </a:lnTo>
                <a:cubicBezTo>
                  <a:pt x="1575865" y="449767"/>
                  <a:pt x="2062624" y="0"/>
                  <a:pt x="2654431" y="0"/>
                </a:cubicBezTo>
                <a:close/>
                <a:moveTo>
                  <a:pt x="362080" y="0"/>
                </a:moveTo>
                <a:cubicBezTo>
                  <a:pt x="953887" y="0"/>
                  <a:pt x="1440646" y="449767"/>
                  <a:pt x="1499179" y="1026126"/>
                </a:cubicBezTo>
                <a:lnTo>
                  <a:pt x="1504439" y="1130300"/>
                </a:lnTo>
                <a:lnTo>
                  <a:pt x="0" y="1130300"/>
                </a:lnTo>
                <a:lnTo>
                  <a:pt x="0" y="59507"/>
                </a:lnTo>
                <a:lnTo>
                  <a:pt x="22187" y="51387"/>
                </a:lnTo>
                <a:cubicBezTo>
                  <a:pt x="129559" y="17991"/>
                  <a:pt x="243719" y="0"/>
                  <a:pt x="362080" y="0"/>
                </a:cubicBezTo>
                <a:close/>
              </a:path>
            </a:pathLst>
          </a:custGeom>
          <a:solidFill>
            <a:schemeClr val="accent6">
              <a:lumMod val="75000"/>
              <a:alpha val="25000"/>
            </a:schemeClr>
          </a:solidFill>
        </p:spPr>
        <p:txBody>
          <a:bodyPr wrap="square">
            <a:noAutofit/>
          </a:bodyPr>
          <a:lstStyle>
            <a:lvl1pPr>
              <a:defRPr>
                <a:noFill/>
              </a:defRPr>
            </a:lvl1pPr>
          </a:lstStyle>
          <a:p>
            <a:pPr lvl="0"/>
            <a:r>
              <a:rPr lang="en-US"/>
              <a:t>Click to edit Master text styles</a:t>
            </a:r>
          </a:p>
        </p:txBody>
      </p:sp>
      <p:sp>
        <p:nvSpPr>
          <p:cNvPr id="62" name="Text Placeholder 61">
            <a:extLst>
              <a:ext uri="{FF2B5EF4-FFF2-40B4-BE49-F238E27FC236}">
                <a16:creationId xmlns:a16="http://schemas.microsoft.com/office/drawing/2014/main" id="{70972619-C968-1257-58C9-0DC661642915}"/>
              </a:ext>
            </a:extLst>
          </p:cNvPr>
          <p:cNvSpPr>
            <a:spLocks noGrp="1"/>
          </p:cNvSpPr>
          <p:nvPr>
            <p:ph type="body" sz="quarter" idx="13"/>
          </p:nvPr>
        </p:nvSpPr>
        <p:spPr>
          <a:xfrm>
            <a:off x="0" y="5724189"/>
            <a:ext cx="1503729" cy="1133811"/>
          </a:xfrm>
          <a:custGeom>
            <a:avLst/>
            <a:gdLst>
              <a:gd name="connsiteX0" fmla="*/ 367995 w 1503729"/>
              <a:gd name="connsiteY0" fmla="*/ 19 h 1133811"/>
              <a:gd name="connsiteX1" fmla="*/ 1481576 w 1503729"/>
              <a:gd name="connsiteY1" fmla="*/ 913359 h 1133811"/>
              <a:gd name="connsiteX2" fmla="*/ 1503729 w 1503729"/>
              <a:gd name="connsiteY2" fmla="*/ 1133811 h 1133811"/>
              <a:gd name="connsiteX3" fmla="*/ 1371482 w 1503729"/>
              <a:gd name="connsiteY3" fmla="*/ 1133811 h 1133811"/>
              <a:gd name="connsiteX4" fmla="*/ 1275407 w 1503729"/>
              <a:gd name="connsiteY4" fmla="*/ 1118667 h 1133811"/>
              <a:gd name="connsiteX5" fmla="*/ 367995 w 1503729"/>
              <a:gd name="connsiteY5" fmla="*/ 19 h 1133811"/>
              <a:gd name="connsiteX6" fmla="*/ 367996 w 1503729"/>
              <a:gd name="connsiteY6" fmla="*/ 0 h 1133811"/>
              <a:gd name="connsiteX7" fmla="*/ 33218 w 1503729"/>
              <a:gd name="connsiteY7" fmla="*/ 808204 h 1133811"/>
              <a:gd name="connsiteX8" fmla="*/ 0 w 1503729"/>
              <a:gd name="connsiteY8" fmla="*/ 838393 h 1133811"/>
              <a:gd name="connsiteX9" fmla="*/ 0 w 1503729"/>
              <a:gd name="connsiteY9" fmla="*/ 61671 h 1133811"/>
              <a:gd name="connsiteX10" fmla="*/ 28102 w 1503729"/>
              <a:gd name="connsiteY10" fmla="*/ 51386 h 1133811"/>
              <a:gd name="connsiteX11" fmla="*/ 367996 w 1503729"/>
              <a:gd name="connsiteY11" fmla="*/ 0 h 113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3729" h="1133811">
                <a:moveTo>
                  <a:pt x="367995" y="19"/>
                </a:moveTo>
                <a:cubicBezTo>
                  <a:pt x="917788" y="3008"/>
                  <a:pt x="1375686" y="394157"/>
                  <a:pt x="1481576" y="913359"/>
                </a:cubicBezTo>
                <a:lnTo>
                  <a:pt x="1503729" y="1133811"/>
                </a:lnTo>
                <a:lnTo>
                  <a:pt x="1371482" y="1133811"/>
                </a:lnTo>
                <a:lnTo>
                  <a:pt x="1275407" y="1118667"/>
                </a:lnTo>
                <a:cubicBezTo>
                  <a:pt x="757177" y="1010082"/>
                  <a:pt x="368000" y="550498"/>
                  <a:pt x="367995" y="19"/>
                </a:cubicBezTo>
                <a:close/>
                <a:moveTo>
                  <a:pt x="367996" y="0"/>
                </a:moveTo>
                <a:cubicBezTo>
                  <a:pt x="367996" y="315623"/>
                  <a:pt x="240061" y="601366"/>
                  <a:pt x="33218" y="808204"/>
                </a:cubicBezTo>
                <a:lnTo>
                  <a:pt x="0" y="838393"/>
                </a:lnTo>
                <a:lnTo>
                  <a:pt x="0" y="61671"/>
                </a:lnTo>
                <a:lnTo>
                  <a:pt x="28102" y="51386"/>
                </a:lnTo>
                <a:cubicBezTo>
                  <a:pt x="135475" y="17991"/>
                  <a:pt x="249634" y="0"/>
                  <a:pt x="367996" y="0"/>
                </a:cubicBezTo>
                <a:close/>
              </a:path>
            </a:pathLst>
          </a:custGeom>
          <a:solidFill>
            <a:schemeClr val="accent6">
              <a:lumMod val="60000"/>
              <a:lumOff val="40000"/>
              <a:alpha val="20000"/>
            </a:schemeClr>
          </a:solidFill>
          <a:ln w="4154" cap="flat">
            <a:noFill/>
            <a:prstDash val="solid"/>
            <a:miter/>
          </a:ln>
        </p:spPr>
        <p:txBody>
          <a:bodyPr wrap="square">
            <a:noAutofit/>
          </a:bodyPr>
          <a:lstStyle>
            <a:lvl1pPr>
              <a:defRPr>
                <a:noFill/>
              </a:defRPr>
            </a:lvl1pPr>
          </a:lstStyle>
          <a:p>
            <a:pPr lvl="0"/>
            <a:r>
              <a:rPr lang="en-US"/>
              <a:t>Click to edit Master text styles</a:t>
            </a:r>
          </a:p>
        </p:txBody>
      </p:sp>
      <p:sp>
        <p:nvSpPr>
          <p:cNvPr id="93" name="Text Placeholder 92">
            <a:extLst>
              <a:ext uri="{FF2B5EF4-FFF2-40B4-BE49-F238E27FC236}">
                <a16:creationId xmlns:a16="http://schemas.microsoft.com/office/drawing/2014/main" id="{0A4A3873-48BC-94DF-6006-FC7F81660A5D}"/>
              </a:ext>
            </a:extLst>
          </p:cNvPr>
          <p:cNvSpPr>
            <a:spLocks noGrp="1"/>
          </p:cNvSpPr>
          <p:nvPr>
            <p:ph type="body" sz="quarter" idx="14"/>
          </p:nvPr>
        </p:nvSpPr>
        <p:spPr>
          <a:xfrm>
            <a:off x="8401353" y="0"/>
            <a:ext cx="3790647" cy="1143002"/>
          </a:xfrm>
          <a:custGeom>
            <a:avLst/>
            <a:gdLst>
              <a:gd name="connsiteX0" fmla="*/ 3790647 w 3790647"/>
              <a:gd name="connsiteY0" fmla="*/ 304585 h 1143002"/>
              <a:gd name="connsiteX1" fmla="*/ 3790647 w 3790647"/>
              <a:gd name="connsiteY1" fmla="*/ 1081329 h 1143002"/>
              <a:gd name="connsiteX2" fmla="*/ 3762543 w 3790647"/>
              <a:gd name="connsiteY2" fmla="*/ 1091615 h 1143002"/>
              <a:gd name="connsiteX3" fmla="*/ 3422649 w 3790647"/>
              <a:gd name="connsiteY3" fmla="*/ 1143002 h 1143002"/>
              <a:gd name="connsiteX4" fmla="*/ 3757427 w 3790647"/>
              <a:gd name="connsiteY4" fmla="*/ 334777 h 1143002"/>
              <a:gd name="connsiteX5" fmla="*/ 2285997 w 3790647"/>
              <a:gd name="connsiteY5" fmla="*/ 17 h 1143002"/>
              <a:gd name="connsiteX6" fmla="*/ 3422650 w 3790647"/>
              <a:gd name="connsiteY6" fmla="*/ 1142983 h 1143002"/>
              <a:gd name="connsiteX7" fmla="*/ 2285997 w 3790647"/>
              <a:gd name="connsiteY7" fmla="*/ 17 h 1143002"/>
              <a:gd name="connsiteX8" fmla="*/ 0 w 3790647"/>
              <a:gd name="connsiteY8" fmla="*/ 17 h 1143002"/>
              <a:gd name="connsiteX9" fmla="*/ 1136650 w 3790647"/>
              <a:gd name="connsiteY9" fmla="*/ 1142983 h 1143002"/>
              <a:gd name="connsiteX10" fmla="*/ 0 w 3790647"/>
              <a:gd name="connsiteY10" fmla="*/ 17 h 1143002"/>
              <a:gd name="connsiteX11" fmla="*/ 2279650 w 3790647"/>
              <a:gd name="connsiteY11" fmla="*/ 0 h 1143002"/>
              <a:gd name="connsiteX12" fmla="*/ 1136650 w 3790647"/>
              <a:gd name="connsiteY12" fmla="*/ 1143002 h 1143002"/>
              <a:gd name="connsiteX13" fmla="*/ 2279650 w 3790647"/>
              <a:gd name="connsiteY13" fmla="*/ 0 h 114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0647" h="1143002">
                <a:moveTo>
                  <a:pt x="3790647" y="304585"/>
                </a:moveTo>
                <a:lnTo>
                  <a:pt x="3790647" y="1081329"/>
                </a:lnTo>
                <a:lnTo>
                  <a:pt x="3762543" y="1091615"/>
                </a:lnTo>
                <a:cubicBezTo>
                  <a:pt x="3655170" y="1125011"/>
                  <a:pt x="3541011" y="1143002"/>
                  <a:pt x="3422649" y="1143002"/>
                </a:cubicBezTo>
                <a:cubicBezTo>
                  <a:pt x="3422649" y="827371"/>
                  <a:pt x="3550584" y="541620"/>
                  <a:pt x="3757427" y="334777"/>
                </a:cubicBezTo>
                <a:close/>
                <a:moveTo>
                  <a:pt x="2285997" y="17"/>
                </a:moveTo>
                <a:cubicBezTo>
                  <a:pt x="2914332" y="3435"/>
                  <a:pt x="3422644" y="513848"/>
                  <a:pt x="3422650" y="1142983"/>
                </a:cubicBezTo>
                <a:cubicBezTo>
                  <a:pt x="2794315" y="1139567"/>
                  <a:pt x="2286006" y="629153"/>
                  <a:pt x="2285997" y="17"/>
                </a:cubicBezTo>
                <a:close/>
                <a:moveTo>
                  <a:pt x="0" y="17"/>
                </a:moveTo>
                <a:cubicBezTo>
                  <a:pt x="628334" y="3435"/>
                  <a:pt x="1136644" y="513848"/>
                  <a:pt x="1136650" y="1142983"/>
                </a:cubicBezTo>
                <a:cubicBezTo>
                  <a:pt x="508316" y="1139567"/>
                  <a:pt x="9" y="629153"/>
                  <a:pt x="0" y="17"/>
                </a:cubicBezTo>
                <a:close/>
                <a:moveTo>
                  <a:pt x="2279650" y="0"/>
                </a:moveTo>
                <a:cubicBezTo>
                  <a:pt x="2279650" y="631263"/>
                  <a:pt x="1767910" y="1143002"/>
                  <a:pt x="1136650" y="1143002"/>
                </a:cubicBezTo>
                <a:cubicBezTo>
                  <a:pt x="1136650" y="511739"/>
                  <a:pt x="1648390" y="0"/>
                  <a:pt x="2279650" y="0"/>
                </a:cubicBezTo>
                <a:close/>
              </a:path>
            </a:pathLst>
          </a:custGeom>
          <a:solidFill>
            <a:schemeClr val="accent6">
              <a:lumMod val="60000"/>
              <a:lumOff val="40000"/>
              <a:alpha val="20000"/>
            </a:schemeClr>
          </a:solidFill>
          <a:ln w="4154" cap="flat">
            <a:noFill/>
            <a:prstDash val="solid"/>
            <a:miter/>
          </a:ln>
        </p:spPr>
        <p:txBody>
          <a:bodyPr wrap="square">
            <a:noAutofit/>
          </a:bodyPr>
          <a:lstStyle>
            <a:lvl1pPr>
              <a:defRPr>
                <a:noFill/>
              </a:defRPr>
            </a:lvl1pPr>
          </a:lstStyle>
          <a:p>
            <a:pPr lvl="0"/>
            <a:r>
              <a:rPr lang="en-US"/>
              <a:t>Click to edit Master text styles</a:t>
            </a:r>
          </a:p>
        </p:txBody>
      </p:sp>
      <p:pic>
        <p:nvPicPr>
          <p:cNvPr id="120" name="Graphic 119">
            <a:extLst>
              <a:ext uri="{FF2B5EF4-FFF2-40B4-BE49-F238E27FC236}">
                <a16:creationId xmlns:a16="http://schemas.microsoft.com/office/drawing/2014/main" id="{9C01A786-0C1A-6C4A-1466-1AE233D142A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8908" b="83148"/>
          <a:stretch/>
        </p:blipFill>
        <p:spPr>
          <a:xfrm>
            <a:off x="8401354" y="12700"/>
            <a:ext cx="3790646" cy="1155700"/>
          </a:xfrm>
          <a:prstGeom prst="rect">
            <a:avLst/>
          </a:prstGeom>
        </p:spPr>
      </p:pic>
    </p:spTree>
    <p:extLst>
      <p:ext uri="{BB962C8B-B14F-4D97-AF65-F5344CB8AC3E}">
        <p14:creationId xmlns:p14="http://schemas.microsoft.com/office/powerpoint/2010/main" val="3740971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04">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59F316-9319-477C-3BD8-C3B19F248AF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7659"/>
          <a:stretch/>
        </p:blipFill>
        <p:spPr>
          <a:xfrm>
            <a:off x="10687350" y="12700"/>
            <a:ext cx="1504649" cy="6858000"/>
          </a:xfrm>
          <a:prstGeom prst="rect">
            <a:avLst/>
          </a:prstGeom>
        </p:spPr>
      </p:pic>
      <p:pic>
        <p:nvPicPr>
          <p:cNvPr id="12" name="Graphic 11">
            <a:extLst>
              <a:ext uri="{FF2B5EF4-FFF2-40B4-BE49-F238E27FC236}">
                <a16:creationId xmlns:a16="http://schemas.microsoft.com/office/drawing/2014/main" id="{AEF98D51-D262-470D-2214-A8A0EDB7362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4584700"/>
            <a:ext cx="1504649" cy="2286000"/>
          </a:xfrm>
          <a:prstGeom prst="rect">
            <a:avLst/>
          </a:prstGeom>
        </p:spPr>
      </p:pic>
      <p:pic>
        <p:nvPicPr>
          <p:cNvPr id="13" name="Graphic 12">
            <a:extLst>
              <a:ext uri="{FF2B5EF4-FFF2-40B4-BE49-F238E27FC236}">
                <a16:creationId xmlns:a16="http://schemas.microsoft.com/office/drawing/2014/main" id="{3480B83D-EEC7-5C2D-9338-841D0054570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2297076"/>
            <a:ext cx="1504649" cy="2286000"/>
          </a:xfrm>
          <a:prstGeom prst="rect">
            <a:avLst/>
          </a:prstGeom>
        </p:spPr>
      </p:pic>
      <p:pic>
        <p:nvPicPr>
          <p:cNvPr id="14" name="Graphic 13">
            <a:extLst>
              <a:ext uri="{FF2B5EF4-FFF2-40B4-BE49-F238E27FC236}">
                <a16:creationId xmlns:a16="http://schemas.microsoft.com/office/drawing/2014/main" id="{69BE97B1-E4D2-AA2A-1E85-0D59873513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9452"/>
            <a:ext cx="1504649" cy="2286000"/>
          </a:xfrm>
          <a:prstGeom prst="rect">
            <a:avLst/>
          </a:prstGeom>
        </p:spPr>
      </p:pic>
      <p:pic>
        <p:nvPicPr>
          <p:cNvPr id="15" name="Graphic 14">
            <a:extLst>
              <a:ext uri="{FF2B5EF4-FFF2-40B4-BE49-F238E27FC236}">
                <a16:creationId xmlns:a16="http://schemas.microsoft.com/office/drawing/2014/main" id="{F227120C-DBC1-2EDA-E58C-E1DAD7E550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83283" r="50000"/>
          <a:stretch/>
        </p:blipFill>
        <p:spPr>
          <a:xfrm>
            <a:off x="0" y="5731979"/>
            <a:ext cx="6096000" cy="1146408"/>
          </a:xfrm>
          <a:prstGeom prst="rect">
            <a:avLst/>
          </a:prstGeom>
        </p:spPr>
      </p:pic>
      <p:pic>
        <p:nvPicPr>
          <p:cNvPr id="17" name="Graphic 16">
            <a:extLst>
              <a:ext uri="{FF2B5EF4-FFF2-40B4-BE49-F238E27FC236}">
                <a16:creationId xmlns:a16="http://schemas.microsoft.com/office/drawing/2014/main" id="{3FDA3437-5725-1727-4B8A-FCE59556193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b="50186"/>
          <a:stretch/>
        </p:blipFill>
        <p:spPr>
          <a:xfrm rot="10800000">
            <a:off x="1504646" y="5731981"/>
            <a:ext cx="2286000" cy="1138718"/>
          </a:xfrm>
          <a:prstGeom prst="rect">
            <a:avLst/>
          </a:prstGeom>
        </p:spPr>
      </p:pic>
      <p:pic>
        <p:nvPicPr>
          <p:cNvPr id="18" name="Graphic 17">
            <a:extLst>
              <a:ext uri="{FF2B5EF4-FFF2-40B4-BE49-F238E27FC236}">
                <a16:creationId xmlns:a16="http://schemas.microsoft.com/office/drawing/2014/main" id="{35C8D2AF-CEDF-4131-723C-91569E90C29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50186"/>
          <a:stretch/>
        </p:blipFill>
        <p:spPr>
          <a:xfrm rot="10800000">
            <a:off x="-3" y="5731980"/>
            <a:ext cx="1504649" cy="113872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841248" y="841248"/>
            <a:ext cx="10479024" cy="557784"/>
          </a:xfrm>
        </p:spPr>
        <p:txBody>
          <a:bodyPr anchor="t"/>
          <a:lstStyle>
            <a:lvl1pPr>
              <a:defRPr sz="2000" cap="all" spc="300" baseline="0"/>
            </a:lvl1pPr>
          </a:lstStyle>
          <a:p>
            <a:r>
              <a:rPr lang="en-US"/>
              <a:t>Click to edit Master title style</a:t>
            </a:r>
            <a:endParaRPr lang="en-US" dirty="0"/>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841248" y="1536827"/>
            <a:ext cx="2862072" cy="4479925"/>
          </a:xfrm>
        </p:spPr>
        <p:txBody>
          <a:bodyPr>
            <a:normAutofit/>
          </a:bodyPr>
          <a:lstStyle>
            <a:lvl1pPr marL="0" indent="0">
              <a:lnSpc>
                <a:spcPct val="90000"/>
              </a:lnSpc>
              <a:spcAft>
                <a:spcPts val="1800"/>
              </a:spcAft>
              <a:buSzPct val="100000"/>
              <a:buNone/>
              <a:defRPr sz="2000" b="1"/>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2">
            <a:extLst>
              <a:ext uri="{FF2B5EF4-FFF2-40B4-BE49-F238E27FC236}">
                <a16:creationId xmlns:a16="http://schemas.microsoft.com/office/drawing/2014/main" id="{4D580F1D-9A19-7B41-1ACE-62B7B5444253}"/>
              </a:ext>
            </a:extLst>
          </p:cNvPr>
          <p:cNvSpPr>
            <a:spLocks noGrp="1"/>
          </p:cNvSpPr>
          <p:nvPr>
            <p:ph sz="quarter" idx="14"/>
          </p:nvPr>
        </p:nvSpPr>
        <p:spPr>
          <a:xfrm>
            <a:off x="4791456" y="1536827"/>
            <a:ext cx="5650992" cy="4480560"/>
          </a:xfrm>
        </p:spPr>
        <p:txBody>
          <a:bodyPr>
            <a:normAutofit/>
          </a:bodyPr>
          <a:lstStyle>
            <a:lvl1pPr marL="457200" indent="-457200">
              <a:lnSpc>
                <a:spcPct val="90000"/>
              </a:lnSpc>
              <a:spcBef>
                <a:spcPts val="1000"/>
              </a:spcBef>
              <a:spcAft>
                <a:spcPts val="0"/>
              </a:spcAft>
              <a:buSzPct val="100000"/>
              <a:buFont typeface="+mj-lt"/>
              <a:buAutoNum type="arabicPeriod"/>
              <a:defRPr sz="2000"/>
            </a:lvl1pPr>
            <a:lvl2pPr marL="914400" indent="-457200">
              <a:buSzPct val="100000"/>
              <a:buFont typeface="+mj-lt"/>
              <a:buAutoNum type="alphaLcPeriod"/>
              <a:defRPr sz="2000"/>
            </a:lvl2pPr>
            <a:lvl3pPr marL="1371600" indent="-457200">
              <a:buSzPct val="100000"/>
              <a:buFont typeface="+mj-lt"/>
              <a:buAutoNum type="romanLcPeriod"/>
              <a:defRPr sz="1800"/>
            </a:lvl3pPr>
            <a:lvl4pPr marL="1828800" indent="-457200">
              <a:buSzPct val="100000"/>
              <a:buFont typeface="+mj-lt"/>
              <a:buAutoNum type="arabicParenR"/>
              <a:defRPr sz="1800"/>
            </a:lvl4pPr>
            <a:lvl5pPr marL="2286000" indent="-457200">
              <a:buSzPct val="100000"/>
              <a:buFont typeface="+mj-lt"/>
              <a:buAutoNum type="alphaLcParen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endParaRPr lang="en-US" noProof="0" dirty="0"/>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dirty="0"/>
          </a:p>
        </p:txBody>
      </p:sp>
    </p:spTree>
    <p:extLst>
      <p:ext uri="{BB962C8B-B14F-4D97-AF65-F5344CB8AC3E}">
        <p14:creationId xmlns:p14="http://schemas.microsoft.com/office/powerpoint/2010/main" val="2284607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lumMod val="50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10FBCDE-EE59-33A6-32CA-9F6279AA43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700"/>
            <a:ext cx="12192000" cy="6858000"/>
          </a:xfrm>
          <a:prstGeom prst="rect">
            <a:avLst/>
          </a:prstGeom>
        </p:spPr>
      </p:pic>
      <p:pic>
        <p:nvPicPr>
          <p:cNvPr id="6" name="Graphic 5">
            <a:extLst>
              <a:ext uri="{FF2B5EF4-FFF2-40B4-BE49-F238E27FC236}">
                <a16:creationId xmlns:a16="http://schemas.microsoft.com/office/drawing/2014/main" id="{E45A58EF-738C-B1BA-F49A-84ADB68F8A8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49858"/>
          <a:stretch/>
        </p:blipFill>
        <p:spPr>
          <a:xfrm>
            <a:off x="8401354" y="9452"/>
            <a:ext cx="2286000" cy="1146248"/>
          </a:xfrm>
          <a:prstGeom prst="rect">
            <a:avLst/>
          </a:prstGeom>
        </p:spPr>
      </p:pic>
      <p:pic>
        <p:nvPicPr>
          <p:cNvPr id="7" name="Graphic 6">
            <a:extLst>
              <a:ext uri="{FF2B5EF4-FFF2-40B4-BE49-F238E27FC236}">
                <a16:creationId xmlns:a16="http://schemas.microsoft.com/office/drawing/2014/main" id="{37F78E2C-6843-1373-E993-79393D85843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49858"/>
          <a:stretch/>
        </p:blipFill>
        <p:spPr>
          <a:xfrm>
            <a:off x="10687351" y="9452"/>
            <a:ext cx="1504649" cy="1146248"/>
          </a:xfrm>
          <a:prstGeom prst="rect">
            <a:avLst/>
          </a:prstGeom>
        </p:spPr>
      </p:pic>
      <p:pic>
        <p:nvPicPr>
          <p:cNvPr id="8" name="Graphic 7">
            <a:extLst>
              <a:ext uri="{FF2B5EF4-FFF2-40B4-BE49-F238E27FC236}">
                <a16:creationId xmlns:a16="http://schemas.microsoft.com/office/drawing/2014/main" id="{9559DD38-C8CC-7B28-F492-ACB263A8147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b="50186"/>
          <a:stretch/>
        </p:blipFill>
        <p:spPr>
          <a:xfrm rot="10800000">
            <a:off x="1504646" y="5731981"/>
            <a:ext cx="2286000" cy="1138718"/>
          </a:xfrm>
          <a:prstGeom prst="rect">
            <a:avLst/>
          </a:prstGeom>
        </p:spPr>
      </p:pic>
      <p:pic>
        <p:nvPicPr>
          <p:cNvPr id="9" name="Graphic 8">
            <a:extLst>
              <a:ext uri="{FF2B5EF4-FFF2-40B4-BE49-F238E27FC236}">
                <a16:creationId xmlns:a16="http://schemas.microsoft.com/office/drawing/2014/main" id="{8DEFF3B2-90E8-5D9B-CEA8-00B05000BF0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50186"/>
          <a:stretch/>
        </p:blipFill>
        <p:spPr>
          <a:xfrm rot="10800000">
            <a:off x="-3" y="5731980"/>
            <a:ext cx="1504649" cy="1138720"/>
          </a:xfrm>
          <a:prstGeom prst="rect">
            <a:avLst/>
          </a:prstGeom>
        </p:spPr>
      </p:pic>
      <p:sp>
        <p:nvSpPr>
          <p:cNvPr id="13" name="Title 123">
            <a:extLst>
              <a:ext uri="{FF2B5EF4-FFF2-40B4-BE49-F238E27FC236}">
                <a16:creationId xmlns:a16="http://schemas.microsoft.com/office/drawing/2014/main" id="{0B9C7C4B-FC2C-5D51-5679-3D5ED85185DA}"/>
              </a:ext>
            </a:extLst>
          </p:cNvPr>
          <p:cNvSpPr>
            <a:spLocks noGrp="1"/>
          </p:cNvSpPr>
          <p:nvPr>
            <p:ph type="title"/>
          </p:nvPr>
        </p:nvSpPr>
        <p:spPr>
          <a:xfrm>
            <a:off x="841243" y="832104"/>
            <a:ext cx="10479088" cy="2587625"/>
          </a:xfrm>
        </p:spPr>
        <p:txBody>
          <a:bodyPr anchor="t"/>
          <a:lstStyle>
            <a:lvl1pPr>
              <a:lnSpc>
                <a:spcPct val="75000"/>
              </a:lnSpc>
              <a:defRPr sz="8000" b="0" spc="0" baseline="0">
                <a:solidFill>
                  <a:schemeClr val="bg1"/>
                </a:solidFill>
                <a:latin typeface="+mn-lt"/>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79F5B69-7199-E3E6-5554-6CC2207D48E4}"/>
              </a:ext>
            </a:extLst>
          </p:cNvPr>
          <p:cNvSpPr>
            <a:spLocks noGrp="1"/>
          </p:cNvSpPr>
          <p:nvPr>
            <p:ph type="body" sz="quarter" idx="11"/>
          </p:nvPr>
        </p:nvSpPr>
        <p:spPr>
          <a:xfrm>
            <a:off x="841375" y="3705309"/>
            <a:ext cx="10479088" cy="2587625"/>
          </a:xfrm>
        </p:spPr>
        <p:txBody>
          <a:bodyPr/>
          <a:lstStyle>
            <a:lvl1pPr marL="0" indent="0">
              <a:lnSpc>
                <a:spcPct val="130000"/>
              </a:lnSpc>
              <a:spcAft>
                <a:spcPts val="1000"/>
              </a:spcAft>
              <a:buNone/>
              <a:defRPr b="1" i="0" cap="all" spc="300" baseline="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430931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8620" y="4039820"/>
            <a:ext cx="10994760" cy="1421137"/>
          </a:xfrm>
          <a:noFill/>
          <a:effectLst>
            <a:outerShdw blurRad="50800" dist="38100" dir="2700000" algn="tl" rotWithShape="0">
              <a:prstClr val="black">
                <a:alpha val="40000"/>
              </a:prstClr>
            </a:outerShdw>
          </a:effectLst>
        </p:spPr>
        <p:txBody>
          <a:bodyPr>
            <a:normAutofit/>
          </a:bodyPr>
          <a:lstStyle>
            <a:lvl1pPr algn="ctr">
              <a:defRPr sz="4800">
                <a:solidFill>
                  <a:srgbClr val="2D9BFF"/>
                </a:solidFill>
              </a:defRPr>
            </a:lvl1pPr>
          </a:lstStyle>
          <a:p>
            <a:r>
              <a:rPr lang="en-US" dirty="0"/>
              <a:t>Click to edit Master title style</a:t>
            </a:r>
          </a:p>
        </p:txBody>
      </p:sp>
      <p:sp>
        <p:nvSpPr>
          <p:cNvPr id="3" name="Subtitle 2"/>
          <p:cNvSpPr>
            <a:spLocks noGrp="1"/>
          </p:cNvSpPr>
          <p:nvPr>
            <p:ph type="subTitle" idx="1"/>
          </p:nvPr>
        </p:nvSpPr>
        <p:spPr>
          <a:xfrm>
            <a:off x="598620" y="5465068"/>
            <a:ext cx="10975163" cy="1018033"/>
          </a:xfrm>
        </p:spPr>
        <p:txBody>
          <a:bodyPr>
            <a:normAutofit/>
          </a:bodyPr>
          <a:lstStyle>
            <a:lvl1pPr marL="0" indent="0" algn="ctr">
              <a:buNone/>
              <a:defRPr sz="3733" b="0" i="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949438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1189327"/>
            <a:ext cx="10994760" cy="1018035"/>
          </a:xfrm>
        </p:spPr>
        <p:txBody>
          <a:bodyPr>
            <a:normAutofit/>
          </a:bodyPr>
          <a:lstStyle>
            <a:lvl1pPr algn="ctr">
              <a:defRPr sz="4800" baseline="0">
                <a:solidFill>
                  <a:srgbClr val="2D9BF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598621" y="2207361"/>
            <a:ext cx="10994760" cy="4275737"/>
          </a:xfrm>
        </p:spPr>
        <p:txBody>
          <a:bodyPr/>
          <a:lstStyle>
            <a:lvl1pPr algn="ctr">
              <a:defRPr sz="3733">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849645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4687" y="578507"/>
            <a:ext cx="8958693" cy="967132"/>
          </a:xfrm>
        </p:spPr>
        <p:txBody>
          <a:bodyPr>
            <a:normAutofit/>
          </a:bodyPr>
          <a:lstStyle>
            <a:lvl1pPr algn="l">
              <a:defRPr sz="4800">
                <a:solidFill>
                  <a:srgbClr val="2D9BF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634687" y="1596541"/>
            <a:ext cx="8958693" cy="4681415"/>
          </a:xfrm>
        </p:spPr>
        <p:txBody>
          <a:bodyPr/>
          <a:lstStyle>
            <a:lvl1pPr>
              <a:defRPr sz="37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3235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669398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9387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4" y="1189328"/>
            <a:ext cx="10791153" cy="1018033"/>
          </a:xfrm>
        </p:spPr>
        <p:txBody>
          <a:bodyPr>
            <a:normAutofit/>
          </a:bodyPr>
          <a:lstStyle>
            <a:lvl1pPr algn="ctr">
              <a:defRPr sz="4800" baseline="0">
                <a:solidFill>
                  <a:srgbClr val="2D9BF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715839" y="2410965"/>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715839" y="3040828"/>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1" y="2410965"/>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096001" y="3040828"/>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15972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1EF8CAB-74EE-F5E0-2A98-D49729C5739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000" t="1" b="49999"/>
          <a:stretch/>
        </p:blipFill>
        <p:spPr>
          <a:xfrm>
            <a:off x="6096000" y="0"/>
            <a:ext cx="6095999" cy="3429000"/>
          </a:xfrm>
          <a:prstGeom prst="rect">
            <a:avLst/>
          </a:prstGeom>
        </p:spPr>
      </p:pic>
      <p:pic>
        <p:nvPicPr>
          <p:cNvPr id="6" name="Graphic 5">
            <a:extLst>
              <a:ext uri="{FF2B5EF4-FFF2-40B4-BE49-F238E27FC236}">
                <a16:creationId xmlns:a16="http://schemas.microsoft.com/office/drawing/2014/main" id="{8783521D-ED5D-D5DB-16FA-CD1B1203DF6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83283" r="87659"/>
          <a:stretch/>
        </p:blipFill>
        <p:spPr>
          <a:xfrm>
            <a:off x="0" y="5731979"/>
            <a:ext cx="1504645" cy="1146408"/>
          </a:xfrm>
          <a:prstGeom prst="rect">
            <a:avLst/>
          </a:prstGeom>
        </p:spPr>
      </p:pic>
      <p:pic>
        <p:nvPicPr>
          <p:cNvPr id="7" name="Graphic 6">
            <a:extLst>
              <a:ext uri="{FF2B5EF4-FFF2-40B4-BE49-F238E27FC236}">
                <a16:creationId xmlns:a16="http://schemas.microsoft.com/office/drawing/2014/main" id="{9381EED1-F8B1-76DD-2AF9-959C65437F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1354" y="9452"/>
            <a:ext cx="2286000" cy="2286000"/>
          </a:xfrm>
          <a:prstGeom prst="rect">
            <a:avLst/>
          </a:prstGeom>
        </p:spPr>
      </p:pic>
      <p:pic>
        <p:nvPicPr>
          <p:cNvPr id="8" name="Graphic 7">
            <a:extLst>
              <a:ext uri="{FF2B5EF4-FFF2-40B4-BE49-F238E27FC236}">
                <a16:creationId xmlns:a16="http://schemas.microsoft.com/office/drawing/2014/main" id="{1D23ADF4-87AF-5693-9986-341478D502B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9452"/>
            <a:ext cx="1504649" cy="2286000"/>
          </a:xfrm>
          <a:prstGeom prst="rect">
            <a:avLst/>
          </a:prstGeom>
        </p:spPr>
      </p:pic>
      <p:pic>
        <p:nvPicPr>
          <p:cNvPr id="9" name="Graphic 8">
            <a:extLst>
              <a:ext uri="{FF2B5EF4-FFF2-40B4-BE49-F238E27FC236}">
                <a16:creationId xmlns:a16="http://schemas.microsoft.com/office/drawing/2014/main" id="{2E5EE104-2241-C262-895C-BCA76913401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50186"/>
          <a:stretch/>
        </p:blipFill>
        <p:spPr>
          <a:xfrm rot="10800000">
            <a:off x="-3" y="5731980"/>
            <a:ext cx="1504649" cy="113872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841248" y="336423"/>
            <a:ext cx="10479024" cy="557784"/>
          </a:xfrm>
        </p:spPr>
        <p:txBody>
          <a:bodyPr anchor="t"/>
          <a:lstStyle>
            <a:lvl1pPr>
              <a:defRPr sz="2800" cap="all" spc="300" baseline="0"/>
            </a:lvl1pPr>
          </a:lstStyle>
          <a:p>
            <a:r>
              <a:rPr lang="en-US" dirty="0"/>
              <a:t>Click to edit Master title style</a:t>
            </a:r>
          </a:p>
        </p:txBody>
      </p:sp>
      <p:sp>
        <p:nvSpPr>
          <p:cNvPr id="14" name="Content Placeholder 12">
            <a:extLst>
              <a:ext uri="{FF2B5EF4-FFF2-40B4-BE49-F238E27FC236}">
                <a16:creationId xmlns:a16="http://schemas.microsoft.com/office/drawing/2014/main" id="{19B7E7AC-A0E6-BE9A-4728-8FE036CF3538}"/>
              </a:ext>
            </a:extLst>
          </p:cNvPr>
          <p:cNvSpPr>
            <a:spLocks noGrp="1"/>
          </p:cNvSpPr>
          <p:nvPr>
            <p:ph sz="quarter" idx="13"/>
          </p:nvPr>
        </p:nvSpPr>
        <p:spPr>
          <a:xfrm>
            <a:off x="841248" y="1323975"/>
            <a:ext cx="6556375" cy="4692777"/>
          </a:xfrm>
        </p:spPr>
        <p:txBody>
          <a:bodyPr>
            <a:normAutofit/>
          </a:bodyPr>
          <a:lstStyle>
            <a:lvl1pPr>
              <a:lnSpc>
                <a:spcPct val="140000"/>
              </a:lnSpc>
              <a:spcAft>
                <a:spcPts val="0"/>
              </a:spcAft>
              <a:defRPr sz="2800"/>
            </a:lvl1pPr>
            <a:lvl2pPr>
              <a:defRPr sz="2800"/>
            </a:lvl2pPr>
            <a:lvl3pPr>
              <a:defRPr sz="2400"/>
            </a:lvl3pPr>
            <a:lvl4pPr>
              <a:defRPr sz="24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a:xfrm>
            <a:off x="841248" y="6385422"/>
            <a:ext cx="10919952" cy="415907"/>
          </a:xfrm>
        </p:spPr>
        <p:txBody>
          <a:bodyPr/>
          <a:lstStyle>
            <a:lvl1pPr algn="ctr">
              <a:defRPr/>
            </a:lvl1pPr>
          </a:lstStyle>
          <a:p>
            <a:r>
              <a:rPr lang="en-US" dirty="0"/>
              <a:t>Asian Metals</a:t>
            </a:r>
          </a:p>
          <a:p>
            <a:r>
              <a:rPr lang="en-US" dirty="0"/>
              <a:t>May 28-29, 2026 </a:t>
            </a:r>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dirty="0"/>
          </a:p>
        </p:txBody>
      </p:sp>
    </p:spTree>
    <p:extLst>
      <p:ext uri="{BB962C8B-B14F-4D97-AF65-F5344CB8AC3E}">
        <p14:creationId xmlns:p14="http://schemas.microsoft.com/office/powerpoint/2010/main" val="1895640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93232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331612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847176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461785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46462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77967" y="3101618"/>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34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with image 01">
    <p:bg>
      <p:bgPr>
        <a:solidFill>
          <a:schemeClr val="accent6">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F0337A6-0579-B5BC-C526-F7EBDDB8E84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000" t="1" b="49999"/>
          <a:stretch/>
        </p:blipFill>
        <p:spPr>
          <a:xfrm>
            <a:off x="6096000" y="0"/>
            <a:ext cx="6095999" cy="3429000"/>
          </a:xfrm>
          <a:prstGeom prst="rect">
            <a:avLst/>
          </a:prstGeom>
        </p:spPr>
      </p:pic>
      <p:pic>
        <p:nvPicPr>
          <p:cNvPr id="4" name="Graphic 3">
            <a:extLst>
              <a:ext uri="{FF2B5EF4-FFF2-40B4-BE49-F238E27FC236}">
                <a16:creationId xmlns:a16="http://schemas.microsoft.com/office/drawing/2014/main" id="{4166F179-9203-AC2D-A267-E25FA28E978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83283" r="50000"/>
          <a:stretch/>
        </p:blipFill>
        <p:spPr>
          <a:xfrm>
            <a:off x="0" y="5731979"/>
            <a:ext cx="6096000" cy="1146408"/>
          </a:xfrm>
          <a:prstGeom prst="rect">
            <a:avLst/>
          </a:prstGeom>
        </p:spPr>
      </p:pic>
      <p:pic>
        <p:nvPicPr>
          <p:cNvPr id="10" name="Graphic 9">
            <a:extLst>
              <a:ext uri="{FF2B5EF4-FFF2-40B4-BE49-F238E27FC236}">
                <a16:creationId xmlns:a16="http://schemas.microsoft.com/office/drawing/2014/main" id="{4BFC5468-5E1B-2FE4-DA95-D0CCC383D3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1354" y="9452"/>
            <a:ext cx="2286000" cy="2286000"/>
          </a:xfrm>
          <a:prstGeom prst="rect">
            <a:avLst/>
          </a:prstGeom>
        </p:spPr>
      </p:pic>
      <p:pic>
        <p:nvPicPr>
          <p:cNvPr id="12" name="Graphic 11">
            <a:extLst>
              <a:ext uri="{FF2B5EF4-FFF2-40B4-BE49-F238E27FC236}">
                <a16:creationId xmlns:a16="http://schemas.microsoft.com/office/drawing/2014/main" id="{617493C4-12E7-500C-5FD5-68370B57A20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9452"/>
            <a:ext cx="1504649" cy="2286000"/>
          </a:xfrm>
          <a:prstGeom prst="rect">
            <a:avLst/>
          </a:prstGeom>
        </p:spPr>
      </p:pic>
      <p:pic>
        <p:nvPicPr>
          <p:cNvPr id="13" name="Graphic 12">
            <a:extLst>
              <a:ext uri="{FF2B5EF4-FFF2-40B4-BE49-F238E27FC236}">
                <a16:creationId xmlns:a16="http://schemas.microsoft.com/office/drawing/2014/main" id="{149B5038-6091-D5DF-F2DA-3900885F498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b="50186"/>
          <a:stretch/>
        </p:blipFill>
        <p:spPr>
          <a:xfrm rot="10800000">
            <a:off x="1504646" y="5731981"/>
            <a:ext cx="2286000" cy="1138718"/>
          </a:xfrm>
          <a:prstGeom prst="rect">
            <a:avLst/>
          </a:prstGeom>
        </p:spPr>
      </p:pic>
      <p:pic>
        <p:nvPicPr>
          <p:cNvPr id="14" name="Graphic 13">
            <a:extLst>
              <a:ext uri="{FF2B5EF4-FFF2-40B4-BE49-F238E27FC236}">
                <a16:creationId xmlns:a16="http://schemas.microsoft.com/office/drawing/2014/main" id="{9442ADAB-F6BA-A55C-036E-C837F95C8F8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50186"/>
          <a:stretch/>
        </p:blipFill>
        <p:spPr>
          <a:xfrm rot="10800000">
            <a:off x="-3" y="5731980"/>
            <a:ext cx="1504649" cy="1138720"/>
          </a:xfrm>
          <a:prstGeom prst="rect">
            <a:avLst/>
          </a:prstGeom>
        </p:spPr>
      </p:pic>
      <p:sp>
        <p:nvSpPr>
          <p:cNvPr id="16" name="Picture Placeholder 15">
            <a:extLst>
              <a:ext uri="{FF2B5EF4-FFF2-40B4-BE49-F238E27FC236}">
                <a16:creationId xmlns:a16="http://schemas.microsoft.com/office/drawing/2014/main" id="{7E35C9AB-B94F-CACD-3F8A-C5FE3B695994}"/>
              </a:ext>
            </a:extLst>
          </p:cNvPr>
          <p:cNvSpPr>
            <a:spLocks noGrp="1"/>
          </p:cNvSpPr>
          <p:nvPr>
            <p:ph type="pic" sz="quarter" idx="11"/>
          </p:nvPr>
        </p:nvSpPr>
        <p:spPr>
          <a:xfrm>
            <a:off x="6111240" y="2231136"/>
            <a:ext cx="6080760" cy="4626864"/>
          </a:xfrm>
          <a:solidFill>
            <a:schemeClr val="accent6">
              <a:lumMod val="50000"/>
            </a:schemeClr>
          </a:solidFill>
        </p:spPr>
        <p:txBody>
          <a:bodyPr/>
          <a:lstStyle>
            <a:lvl1pPr marL="0" indent="0" algn="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9BAE121A-5259-1180-7385-CE2C03431052}"/>
              </a:ext>
            </a:extLst>
          </p:cNvPr>
          <p:cNvSpPr>
            <a:spLocks noGrp="1"/>
          </p:cNvSpPr>
          <p:nvPr>
            <p:ph type="title"/>
          </p:nvPr>
        </p:nvSpPr>
        <p:spPr>
          <a:xfrm>
            <a:off x="841248" y="841248"/>
            <a:ext cx="6931152" cy="557784"/>
          </a:xfrm>
        </p:spPr>
        <p:txBody>
          <a:bodyPr anchor="t"/>
          <a:lstStyle>
            <a:lvl1pPr>
              <a:defRPr sz="2000" b="1" cap="all" spc="300" baseline="0">
                <a:solidFill>
                  <a:schemeClr val="bg1">
                    <a:lumMod val="95000"/>
                  </a:schemeClr>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B810682D-F26A-B1BF-CD97-BB8BD31B2F32}"/>
              </a:ext>
            </a:extLst>
          </p:cNvPr>
          <p:cNvSpPr>
            <a:spLocks noGrp="1"/>
          </p:cNvSpPr>
          <p:nvPr>
            <p:ph type="body" sz="quarter" idx="10"/>
          </p:nvPr>
        </p:nvSpPr>
        <p:spPr>
          <a:xfrm>
            <a:off x="841247" y="1536192"/>
            <a:ext cx="6931152" cy="4480560"/>
          </a:xfrm>
        </p:spPr>
        <p:txBody>
          <a:bodyPr/>
          <a:lstStyle>
            <a:lvl1pPr marL="0" indent="0">
              <a:lnSpc>
                <a:spcPct val="75000"/>
              </a:lnSpc>
              <a:buNone/>
              <a:defRPr sz="8000">
                <a:solidFill>
                  <a:schemeClr val="bg1">
                    <a:lumMod val="95000"/>
                  </a:schemeClr>
                </a:solidFill>
              </a:defRPr>
            </a:lvl1pPr>
          </a:lstStyle>
          <a:p>
            <a:pPr lvl="0"/>
            <a:r>
              <a:rPr lang="en-US"/>
              <a:t>Click to edit Master text styles</a:t>
            </a:r>
          </a:p>
        </p:txBody>
      </p:sp>
    </p:spTree>
    <p:extLst>
      <p:ext uri="{BB962C8B-B14F-4D97-AF65-F5344CB8AC3E}">
        <p14:creationId xmlns:p14="http://schemas.microsoft.com/office/powerpoint/2010/main" val="78945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18B122A-848F-E50E-C503-3930933A5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8908"/>
          <a:stretch/>
        </p:blipFill>
        <p:spPr>
          <a:xfrm>
            <a:off x="8401354" y="0"/>
            <a:ext cx="3790646" cy="6857999"/>
          </a:xfrm>
          <a:prstGeom prst="rect">
            <a:avLst/>
          </a:prstGeom>
        </p:spPr>
      </p:pic>
      <p:pic>
        <p:nvPicPr>
          <p:cNvPr id="12" name="Graphic 11">
            <a:extLst>
              <a:ext uri="{FF2B5EF4-FFF2-40B4-BE49-F238E27FC236}">
                <a16:creationId xmlns:a16="http://schemas.microsoft.com/office/drawing/2014/main" id="{08CD9875-E4AF-D7EA-9F8B-D27F2C3104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1354" y="2297076"/>
            <a:ext cx="2286000" cy="2286000"/>
          </a:xfrm>
          <a:prstGeom prst="rect">
            <a:avLst/>
          </a:prstGeom>
        </p:spPr>
      </p:pic>
      <p:pic>
        <p:nvPicPr>
          <p:cNvPr id="13" name="Graphic 12">
            <a:extLst>
              <a:ext uri="{FF2B5EF4-FFF2-40B4-BE49-F238E27FC236}">
                <a16:creationId xmlns:a16="http://schemas.microsoft.com/office/drawing/2014/main" id="{8513E8A3-5E78-5821-6B7B-AF6343ACA73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2297076"/>
            <a:ext cx="1504649" cy="2286000"/>
          </a:xfrm>
          <a:prstGeom prst="rect">
            <a:avLst/>
          </a:prstGeom>
        </p:spPr>
      </p:pic>
      <p:pic>
        <p:nvPicPr>
          <p:cNvPr id="14" name="Graphic 13">
            <a:extLst>
              <a:ext uri="{FF2B5EF4-FFF2-40B4-BE49-F238E27FC236}">
                <a16:creationId xmlns:a16="http://schemas.microsoft.com/office/drawing/2014/main" id="{E256415C-5388-7D35-1C15-8DA4ACDCA1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1354" y="9452"/>
            <a:ext cx="2286000" cy="2286000"/>
          </a:xfrm>
          <a:prstGeom prst="rect">
            <a:avLst/>
          </a:prstGeom>
        </p:spPr>
      </p:pic>
      <p:pic>
        <p:nvPicPr>
          <p:cNvPr id="15" name="Graphic 14">
            <a:extLst>
              <a:ext uri="{FF2B5EF4-FFF2-40B4-BE49-F238E27FC236}">
                <a16:creationId xmlns:a16="http://schemas.microsoft.com/office/drawing/2014/main" id="{8B78E2E7-B83A-F17C-9869-FED59DD512E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9452"/>
            <a:ext cx="1504649" cy="228600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841248" y="841248"/>
            <a:ext cx="10479024" cy="557784"/>
          </a:xfrm>
        </p:spPr>
        <p:txBody>
          <a:bodyPr anchor="t"/>
          <a:lstStyle>
            <a:lvl1pPr>
              <a:defRPr sz="2000" cap="all" spc="300" baseline="0"/>
            </a:lvl1pPr>
          </a:lstStyle>
          <a:p>
            <a:r>
              <a:rPr lang="en-US"/>
              <a:t>Click to edit Master title style</a:t>
            </a:r>
            <a:endParaRPr lang="en-US" dirty="0"/>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841248" y="1536827"/>
            <a:ext cx="6556375" cy="4479925"/>
          </a:xfrm>
        </p:spPr>
        <p:txBody>
          <a:bodyPr>
            <a:normAutofit/>
          </a:bodyPr>
          <a:lstStyle>
            <a:lvl1pPr>
              <a:lnSpc>
                <a:spcPct val="90000"/>
              </a:lnSpc>
              <a:spcAft>
                <a:spcPts val="1800"/>
              </a:spcAft>
              <a:buSzPct val="100000"/>
              <a:defRPr sz="2000"/>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endParaRPr lang="en-US" noProof="0" dirty="0"/>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dirty="0"/>
          </a:p>
        </p:txBody>
      </p:sp>
    </p:spTree>
    <p:extLst>
      <p:ext uri="{BB962C8B-B14F-4D97-AF65-F5344CB8AC3E}">
        <p14:creationId xmlns:p14="http://schemas.microsoft.com/office/powerpoint/2010/main" val="758616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with image 02">
    <p:bg>
      <p:bgPr>
        <a:solidFill>
          <a:schemeClr val="accent6">
            <a:lumMod val="50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321C850-160D-5CD7-B829-ADE752EA7A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000"/>
          <a:stretch/>
        </p:blipFill>
        <p:spPr>
          <a:xfrm>
            <a:off x="6096000" y="0"/>
            <a:ext cx="6096000" cy="6857999"/>
          </a:xfrm>
          <a:prstGeom prst="rect">
            <a:avLst/>
          </a:prstGeom>
        </p:spPr>
      </p:pic>
      <p:pic>
        <p:nvPicPr>
          <p:cNvPr id="6" name="Graphic 5">
            <a:extLst>
              <a:ext uri="{FF2B5EF4-FFF2-40B4-BE49-F238E27FC236}">
                <a16:creationId xmlns:a16="http://schemas.microsoft.com/office/drawing/2014/main" id="{33105707-8D59-D00C-596A-380479D0E0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1354" y="2297076"/>
            <a:ext cx="2286000" cy="2286000"/>
          </a:xfrm>
          <a:prstGeom prst="rect">
            <a:avLst/>
          </a:prstGeom>
        </p:spPr>
      </p:pic>
      <p:pic>
        <p:nvPicPr>
          <p:cNvPr id="7" name="Graphic 6">
            <a:extLst>
              <a:ext uri="{FF2B5EF4-FFF2-40B4-BE49-F238E27FC236}">
                <a16:creationId xmlns:a16="http://schemas.microsoft.com/office/drawing/2014/main" id="{3DC4FC4F-BE00-1554-FEBD-DE21F3AB35B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2297076"/>
            <a:ext cx="1504649" cy="2286000"/>
          </a:xfrm>
          <a:prstGeom prst="rect">
            <a:avLst/>
          </a:prstGeom>
        </p:spPr>
      </p:pic>
      <p:pic>
        <p:nvPicPr>
          <p:cNvPr id="8" name="Graphic 7">
            <a:extLst>
              <a:ext uri="{FF2B5EF4-FFF2-40B4-BE49-F238E27FC236}">
                <a16:creationId xmlns:a16="http://schemas.microsoft.com/office/drawing/2014/main" id="{0A310F08-0B34-7E1C-7605-4F81502355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1354" y="9452"/>
            <a:ext cx="2286000" cy="2286000"/>
          </a:xfrm>
          <a:prstGeom prst="rect">
            <a:avLst/>
          </a:prstGeom>
        </p:spPr>
      </p:pic>
      <p:pic>
        <p:nvPicPr>
          <p:cNvPr id="9" name="Graphic 8">
            <a:extLst>
              <a:ext uri="{FF2B5EF4-FFF2-40B4-BE49-F238E27FC236}">
                <a16:creationId xmlns:a16="http://schemas.microsoft.com/office/drawing/2014/main" id="{63371AFC-6FAC-3C10-CCC0-ECE8DB9E9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9452"/>
            <a:ext cx="1504649" cy="2286000"/>
          </a:xfrm>
          <a:prstGeom prst="rect">
            <a:avLst/>
          </a:prstGeom>
        </p:spPr>
      </p:pic>
      <p:sp>
        <p:nvSpPr>
          <p:cNvPr id="2" name="Title 1">
            <a:extLst>
              <a:ext uri="{FF2B5EF4-FFF2-40B4-BE49-F238E27FC236}">
                <a16:creationId xmlns:a16="http://schemas.microsoft.com/office/drawing/2014/main" id="{9BAE121A-5259-1180-7385-CE2C03431052}"/>
              </a:ext>
            </a:extLst>
          </p:cNvPr>
          <p:cNvSpPr>
            <a:spLocks noGrp="1"/>
          </p:cNvSpPr>
          <p:nvPr>
            <p:ph type="title"/>
          </p:nvPr>
        </p:nvSpPr>
        <p:spPr>
          <a:xfrm>
            <a:off x="841248" y="841248"/>
            <a:ext cx="10479024" cy="557784"/>
          </a:xfrm>
        </p:spPr>
        <p:txBody>
          <a:bodyPr anchor="t"/>
          <a:lstStyle>
            <a:lvl1pPr>
              <a:defRPr sz="2000" b="1" cap="all" spc="300" baseline="0">
                <a:solidFill>
                  <a:schemeClr val="bg1">
                    <a:lumMod val="95000"/>
                  </a:schemeClr>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B810682D-F26A-B1BF-CD97-BB8BD31B2F32}"/>
              </a:ext>
            </a:extLst>
          </p:cNvPr>
          <p:cNvSpPr>
            <a:spLocks noGrp="1"/>
          </p:cNvSpPr>
          <p:nvPr>
            <p:ph type="body" sz="quarter" idx="10"/>
          </p:nvPr>
        </p:nvSpPr>
        <p:spPr>
          <a:xfrm>
            <a:off x="841247" y="1536192"/>
            <a:ext cx="10479024" cy="2679192"/>
          </a:xfrm>
        </p:spPr>
        <p:txBody>
          <a:bodyPr/>
          <a:lstStyle>
            <a:lvl1pPr marL="0" indent="0">
              <a:lnSpc>
                <a:spcPct val="75000"/>
              </a:lnSpc>
              <a:buNone/>
              <a:defRPr sz="8000">
                <a:solidFill>
                  <a:schemeClr val="bg1">
                    <a:lumMod val="95000"/>
                  </a:schemeClr>
                </a:solidFill>
              </a:defRPr>
            </a:lvl1pPr>
          </a:lstStyle>
          <a:p>
            <a:pPr lvl="0"/>
            <a:r>
              <a:rPr lang="en-US"/>
              <a:t>Click to edit Master text styles</a:t>
            </a:r>
          </a:p>
        </p:txBody>
      </p:sp>
      <p:sp>
        <p:nvSpPr>
          <p:cNvPr id="16" name="Picture Placeholder 15">
            <a:extLst>
              <a:ext uri="{FF2B5EF4-FFF2-40B4-BE49-F238E27FC236}">
                <a16:creationId xmlns:a16="http://schemas.microsoft.com/office/drawing/2014/main" id="{7E35C9AB-B94F-CACD-3F8A-C5FE3B695994}"/>
              </a:ext>
            </a:extLst>
          </p:cNvPr>
          <p:cNvSpPr>
            <a:spLocks noGrp="1"/>
          </p:cNvSpPr>
          <p:nvPr>
            <p:ph type="pic" sz="quarter" idx="11"/>
          </p:nvPr>
        </p:nvSpPr>
        <p:spPr>
          <a:xfrm>
            <a:off x="0" y="4462272"/>
            <a:ext cx="12188952" cy="2395728"/>
          </a:xfrm>
          <a:solidFill>
            <a:schemeClr val="accent6">
              <a:lumMod val="75000"/>
            </a:schemeClr>
          </a:solidFill>
        </p:spPr>
        <p:txBody>
          <a:bodyPr/>
          <a:lstStyle>
            <a:lvl1pPr marL="0" indent="0" algn="ctr">
              <a:buNone/>
              <a:defRPr>
                <a:solidFill>
                  <a:sysClr val="windowText" lastClr="000000"/>
                </a:solidFill>
              </a:defRPr>
            </a:lvl1pPr>
          </a:lstStyle>
          <a:p>
            <a:r>
              <a:rPr lang="en-US"/>
              <a:t>Click icon to add picture</a:t>
            </a:r>
            <a:endParaRPr lang="en-US" dirty="0"/>
          </a:p>
        </p:txBody>
      </p:sp>
    </p:spTree>
    <p:extLst>
      <p:ext uri="{BB962C8B-B14F-4D97-AF65-F5344CB8AC3E}">
        <p14:creationId xmlns:p14="http://schemas.microsoft.com/office/powerpoint/2010/main" val="203980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0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0F0E0D3-11E9-A85D-821D-49C27B06B0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7659"/>
          <a:stretch/>
        </p:blipFill>
        <p:spPr>
          <a:xfrm>
            <a:off x="10687350" y="12700"/>
            <a:ext cx="1504649" cy="6858000"/>
          </a:xfrm>
          <a:prstGeom prst="rect">
            <a:avLst/>
          </a:prstGeom>
        </p:spPr>
      </p:pic>
      <p:pic>
        <p:nvPicPr>
          <p:cNvPr id="6" name="Graphic 5">
            <a:extLst>
              <a:ext uri="{FF2B5EF4-FFF2-40B4-BE49-F238E27FC236}">
                <a16:creationId xmlns:a16="http://schemas.microsoft.com/office/drawing/2014/main" id="{7433D848-BBB0-8852-CBA7-96FB04BFADE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50556"/>
          <a:stretch/>
        </p:blipFill>
        <p:spPr>
          <a:xfrm>
            <a:off x="10687351" y="4584700"/>
            <a:ext cx="1504649" cy="1130300"/>
          </a:xfrm>
          <a:prstGeom prst="rect">
            <a:avLst/>
          </a:prstGeom>
        </p:spPr>
      </p:pic>
      <p:pic>
        <p:nvPicPr>
          <p:cNvPr id="7" name="Graphic 6">
            <a:extLst>
              <a:ext uri="{FF2B5EF4-FFF2-40B4-BE49-F238E27FC236}">
                <a16:creationId xmlns:a16="http://schemas.microsoft.com/office/drawing/2014/main" id="{3A0A5B28-1267-FF8C-DD34-4AE0CE17FD9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2297076"/>
            <a:ext cx="1504649" cy="2286000"/>
          </a:xfrm>
          <a:prstGeom prst="rect">
            <a:avLst/>
          </a:prstGeom>
        </p:spPr>
      </p:pic>
      <p:pic>
        <p:nvPicPr>
          <p:cNvPr id="8" name="Graphic 7">
            <a:extLst>
              <a:ext uri="{FF2B5EF4-FFF2-40B4-BE49-F238E27FC236}">
                <a16:creationId xmlns:a16="http://schemas.microsoft.com/office/drawing/2014/main" id="{72FE7896-D379-408C-54BB-757C71F0DE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9515" r="34180"/>
          <a:stretch/>
        </p:blipFill>
        <p:spPr>
          <a:xfrm>
            <a:off x="10687351" y="1141376"/>
            <a:ext cx="1504649" cy="1154076"/>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841248" y="841248"/>
            <a:ext cx="10479024" cy="557784"/>
          </a:xfrm>
        </p:spPr>
        <p:txBody>
          <a:bodyPr anchor="t"/>
          <a:lstStyle>
            <a:lvl1pPr>
              <a:defRPr sz="2000" cap="all" spc="300" baseline="0"/>
            </a:lvl1pPr>
          </a:lstStyle>
          <a:p>
            <a:r>
              <a:rPr lang="en-US"/>
              <a:t>Click to edit Master title style</a:t>
            </a:r>
            <a:endParaRPr lang="en-US" dirty="0"/>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841248" y="1536827"/>
            <a:ext cx="2862072" cy="4479925"/>
          </a:xfrm>
        </p:spPr>
        <p:txBody>
          <a:bodyPr>
            <a:normAutofit/>
          </a:bodyPr>
          <a:lstStyle>
            <a:lvl1pPr>
              <a:lnSpc>
                <a:spcPct val="90000"/>
              </a:lnSpc>
              <a:spcAft>
                <a:spcPts val="1800"/>
              </a:spcAft>
              <a:buSzPct val="100000"/>
              <a:defRPr sz="2000"/>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37E02B10-F9DF-509C-64D5-91DEB6988175}"/>
              </a:ext>
            </a:extLst>
          </p:cNvPr>
          <p:cNvSpPr>
            <a:spLocks noGrp="1"/>
          </p:cNvSpPr>
          <p:nvPr>
            <p:ph type="body" sz="quarter" idx="15"/>
          </p:nvPr>
        </p:nvSpPr>
        <p:spPr>
          <a:xfrm>
            <a:off x="4791455" y="1536826"/>
            <a:ext cx="5650992" cy="557784"/>
          </a:xfrm>
        </p:spPr>
        <p:txBody>
          <a:bodyPr/>
          <a:lstStyle>
            <a:lvl1pPr marL="0" indent="0">
              <a:lnSpc>
                <a:spcPct val="90000"/>
              </a:lnSpc>
              <a:spcBef>
                <a:spcPts val="1000"/>
              </a:spcBef>
              <a:spcAft>
                <a:spcPts val="0"/>
              </a:spcAft>
              <a:buNone/>
              <a:defRPr sz="2000" b="1" baseline="0">
                <a:solidFill>
                  <a:schemeClr val="tx1"/>
                </a:solidFill>
                <a:latin typeface="+mj-lt"/>
              </a:defRPr>
            </a:lvl1pPr>
          </a:lstStyle>
          <a:p>
            <a:pPr lvl="0"/>
            <a:r>
              <a:rPr lang="en-US"/>
              <a:t>Click to edit Master text styles</a:t>
            </a:r>
          </a:p>
        </p:txBody>
      </p:sp>
      <p:sp>
        <p:nvSpPr>
          <p:cNvPr id="9" name="Content Placeholder 12">
            <a:extLst>
              <a:ext uri="{FF2B5EF4-FFF2-40B4-BE49-F238E27FC236}">
                <a16:creationId xmlns:a16="http://schemas.microsoft.com/office/drawing/2014/main" id="{4D580F1D-9A19-7B41-1ACE-62B7B5444253}"/>
              </a:ext>
            </a:extLst>
          </p:cNvPr>
          <p:cNvSpPr>
            <a:spLocks noGrp="1"/>
          </p:cNvSpPr>
          <p:nvPr>
            <p:ph sz="quarter" idx="14"/>
          </p:nvPr>
        </p:nvSpPr>
        <p:spPr>
          <a:xfrm>
            <a:off x="4791456" y="2267712"/>
            <a:ext cx="5650992" cy="3767328"/>
          </a:xfrm>
        </p:spPr>
        <p:txBody>
          <a:bodyPr>
            <a:normAutofit/>
          </a:bodyPr>
          <a:lstStyle>
            <a:lvl1pPr>
              <a:lnSpc>
                <a:spcPct val="90000"/>
              </a:lnSpc>
              <a:spcAft>
                <a:spcPts val="1800"/>
              </a:spcAft>
              <a:buSzPct val="100000"/>
              <a:defRPr sz="2000"/>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endParaRPr lang="en-US" noProof="0" dirty="0"/>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dirty="0"/>
          </a:p>
        </p:txBody>
      </p:sp>
    </p:spTree>
    <p:extLst>
      <p:ext uri="{BB962C8B-B14F-4D97-AF65-F5344CB8AC3E}">
        <p14:creationId xmlns:p14="http://schemas.microsoft.com/office/powerpoint/2010/main" val="95837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CE1CF12-4201-C23B-7B9A-02EB4F8A79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83396"/>
          <a:stretch/>
        </p:blipFill>
        <p:spPr>
          <a:xfrm>
            <a:off x="0" y="5731980"/>
            <a:ext cx="12192000" cy="1138720"/>
          </a:xfrm>
          <a:prstGeom prst="rect">
            <a:avLst/>
          </a:prstGeom>
        </p:spPr>
      </p:pic>
      <p:pic>
        <p:nvPicPr>
          <p:cNvPr id="12" name="Graphic 11">
            <a:extLst>
              <a:ext uri="{FF2B5EF4-FFF2-40B4-BE49-F238E27FC236}">
                <a16:creationId xmlns:a16="http://schemas.microsoft.com/office/drawing/2014/main" id="{513CE0C7-867A-80BB-9E96-3008375B7E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8854" b="83396"/>
          <a:stretch/>
        </p:blipFill>
        <p:spPr>
          <a:xfrm>
            <a:off x="0" y="12700"/>
            <a:ext cx="3797300" cy="1138720"/>
          </a:xfrm>
          <a:prstGeom prst="rect">
            <a:avLst/>
          </a:prstGeom>
        </p:spPr>
      </p:pic>
      <p:pic>
        <p:nvPicPr>
          <p:cNvPr id="13" name="Graphic 12">
            <a:extLst>
              <a:ext uri="{FF2B5EF4-FFF2-40B4-BE49-F238E27FC236}">
                <a16:creationId xmlns:a16="http://schemas.microsoft.com/office/drawing/2014/main" id="{736CB758-B1DB-F2E0-00E7-BF5660C5F25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3598" b="49858"/>
          <a:stretch/>
        </p:blipFill>
        <p:spPr>
          <a:xfrm>
            <a:off x="0" y="9452"/>
            <a:ext cx="1517954" cy="1146248"/>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4764024" y="841248"/>
            <a:ext cx="6556248" cy="557784"/>
          </a:xfrm>
        </p:spPr>
        <p:txBody>
          <a:bodyPr anchor="t"/>
          <a:lstStyle>
            <a:lvl1pPr>
              <a:defRPr sz="2000" cap="all" spc="300" baseline="0"/>
            </a:lvl1pPr>
          </a:lstStyle>
          <a:p>
            <a:r>
              <a:rPr lang="en-US"/>
              <a:t>Click to edit Master title style</a:t>
            </a:r>
            <a:endParaRPr lang="en-US" dirty="0"/>
          </a:p>
        </p:txBody>
      </p:sp>
      <p:sp>
        <p:nvSpPr>
          <p:cNvPr id="14" name="Picture Placeholder 15">
            <a:extLst>
              <a:ext uri="{FF2B5EF4-FFF2-40B4-BE49-F238E27FC236}">
                <a16:creationId xmlns:a16="http://schemas.microsoft.com/office/drawing/2014/main" id="{A780F1E2-F795-D408-7361-9B32EA12F8E7}"/>
              </a:ext>
            </a:extLst>
          </p:cNvPr>
          <p:cNvSpPr>
            <a:spLocks noGrp="1"/>
          </p:cNvSpPr>
          <p:nvPr>
            <p:ph type="pic" sz="quarter" idx="14"/>
          </p:nvPr>
        </p:nvSpPr>
        <p:spPr>
          <a:xfrm>
            <a:off x="0" y="836676"/>
            <a:ext cx="3785616" cy="5184648"/>
          </a:xfrm>
          <a:solidFill>
            <a:schemeClr val="accent6">
              <a:lumMod val="75000"/>
            </a:schemeClr>
          </a:solidFill>
        </p:spPr>
        <p:txBody>
          <a:bodyPr/>
          <a:lstStyle>
            <a:lvl1pPr marL="0" indent="0" algn="ctr">
              <a:buNone/>
              <a:defRPr>
                <a:solidFill>
                  <a:sysClr val="windowText" lastClr="000000"/>
                </a:solidFill>
              </a:defRPr>
            </a:lvl1pPr>
          </a:lstStyle>
          <a:p>
            <a:r>
              <a:rPr lang="en-US"/>
              <a:t>Click icon to add picture</a:t>
            </a:r>
            <a:endParaRPr lang="en-US" dirty="0"/>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4764023" y="1536827"/>
            <a:ext cx="6556247" cy="4479925"/>
          </a:xfrm>
        </p:spPr>
        <p:txBody>
          <a:bodyPr>
            <a:normAutofit/>
          </a:bodyPr>
          <a:lstStyle>
            <a:lvl1pPr>
              <a:lnSpc>
                <a:spcPct val="90000"/>
              </a:lnSpc>
              <a:spcAft>
                <a:spcPts val="1800"/>
              </a:spcAft>
              <a:buSzPct val="100000"/>
              <a:defRPr sz="2000"/>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endParaRPr lang="en-US" noProof="0" dirty="0"/>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dirty="0"/>
          </a:p>
        </p:txBody>
      </p:sp>
    </p:spTree>
    <p:extLst>
      <p:ext uri="{BB962C8B-B14F-4D97-AF65-F5344CB8AC3E}">
        <p14:creationId xmlns:p14="http://schemas.microsoft.com/office/powerpoint/2010/main" val="408805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59F316-9319-477C-3BD8-C3B19F248AF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7659"/>
          <a:stretch/>
        </p:blipFill>
        <p:spPr>
          <a:xfrm>
            <a:off x="10687350" y="12700"/>
            <a:ext cx="1504649" cy="6858000"/>
          </a:xfrm>
          <a:prstGeom prst="rect">
            <a:avLst/>
          </a:prstGeom>
        </p:spPr>
      </p:pic>
      <p:pic>
        <p:nvPicPr>
          <p:cNvPr id="12" name="Graphic 11">
            <a:extLst>
              <a:ext uri="{FF2B5EF4-FFF2-40B4-BE49-F238E27FC236}">
                <a16:creationId xmlns:a16="http://schemas.microsoft.com/office/drawing/2014/main" id="{AEF98D51-D262-470D-2214-A8A0EDB7362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4584700"/>
            <a:ext cx="1504649" cy="2286000"/>
          </a:xfrm>
          <a:prstGeom prst="rect">
            <a:avLst/>
          </a:prstGeom>
        </p:spPr>
      </p:pic>
      <p:pic>
        <p:nvPicPr>
          <p:cNvPr id="13" name="Graphic 12">
            <a:extLst>
              <a:ext uri="{FF2B5EF4-FFF2-40B4-BE49-F238E27FC236}">
                <a16:creationId xmlns:a16="http://schemas.microsoft.com/office/drawing/2014/main" id="{3480B83D-EEC7-5C2D-9338-841D0054570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2297076"/>
            <a:ext cx="1504649" cy="2286000"/>
          </a:xfrm>
          <a:prstGeom prst="rect">
            <a:avLst/>
          </a:prstGeom>
        </p:spPr>
      </p:pic>
      <p:pic>
        <p:nvPicPr>
          <p:cNvPr id="14" name="Graphic 13">
            <a:extLst>
              <a:ext uri="{FF2B5EF4-FFF2-40B4-BE49-F238E27FC236}">
                <a16:creationId xmlns:a16="http://schemas.microsoft.com/office/drawing/2014/main" id="{69BE97B1-E4D2-AA2A-1E85-0D59873513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a:stretch/>
        </p:blipFill>
        <p:spPr>
          <a:xfrm>
            <a:off x="10687351" y="9452"/>
            <a:ext cx="1504649" cy="2286000"/>
          </a:xfrm>
          <a:prstGeom prst="rect">
            <a:avLst/>
          </a:prstGeom>
        </p:spPr>
      </p:pic>
      <p:pic>
        <p:nvPicPr>
          <p:cNvPr id="15" name="Graphic 14">
            <a:extLst>
              <a:ext uri="{FF2B5EF4-FFF2-40B4-BE49-F238E27FC236}">
                <a16:creationId xmlns:a16="http://schemas.microsoft.com/office/drawing/2014/main" id="{F227120C-DBC1-2EDA-E58C-E1DAD7E550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83283" r="50000"/>
          <a:stretch/>
        </p:blipFill>
        <p:spPr>
          <a:xfrm>
            <a:off x="0" y="5731979"/>
            <a:ext cx="6096000" cy="1146408"/>
          </a:xfrm>
          <a:prstGeom prst="rect">
            <a:avLst/>
          </a:prstGeom>
        </p:spPr>
      </p:pic>
      <p:pic>
        <p:nvPicPr>
          <p:cNvPr id="17" name="Graphic 16">
            <a:extLst>
              <a:ext uri="{FF2B5EF4-FFF2-40B4-BE49-F238E27FC236}">
                <a16:creationId xmlns:a16="http://schemas.microsoft.com/office/drawing/2014/main" id="{3FDA3437-5725-1727-4B8A-FCE59556193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b="50186"/>
          <a:stretch/>
        </p:blipFill>
        <p:spPr>
          <a:xfrm rot="10800000">
            <a:off x="1504646" y="5731981"/>
            <a:ext cx="2286000" cy="1138718"/>
          </a:xfrm>
          <a:prstGeom prst="rect">
            <a:avLst/>
          </a:prstGeom>
        </p:spPr>
      </p:pic>
      <p:pic>
        <p:nvPicPr>
          <p:cNvPr id="18" name="Graphic 17">
            <a:extLst>
              <a:ext uri="{FF2B5EF4-FFF2-40B4-BE49-F238E27FC236}">
                <a16:creationId xmlns:a16="http://schemas.microsoft.com/office/drawing/2014/main" id="{35C8D2AF-CEDF-4131-723C-91569E90C29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50186"/>
          <a:stretch/>
        </p:blipFill>
        <p:spPr>
          <a:xfrm rot="10800000">
            <a:off x="-3" y="5731980"/>
            <a:ext cx="1504649" cy="113872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841248" y="841248"/>
            <a:ext cx="10479024" cy="557784"/>
          </a:xfrm>
        </p:spPr>
        <p:txBody>
          <a:bodyPr anchor="t"/>
          <a:lstStyle>
            <a:lvl1pPr>
              <a:defRPr sz="2000" cap="all" spc="300" baseline="0"/>
            </a:lvl1pPr>
          </a:lstStyle>
          <a:p>
            <a:r>
              <a:rPr lang="en-US"/>
              <a:t>Click to edit Master title style</a:t>
            </a:r>
            <a:endParaRPr lang="en-US" dirty="0"/>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841248" y="1536827"/>
            <a:ext cx="2862072" cy="4479925"/>
          </a:xfrm>
        </p:spPr>
        <p:txBody>
          <a:bodyPr>
            <a:normAutofit/>
          </a:bodyPr>
          <a:lstStyle>
            <a:lvl1pPr marL="0" indent="0">
              <a:lnSpc>
                <a:spcPct val="90000"/>
              </a:lnSpc>
              <a:spcAft>
                <a:spcPts val="1800"/>
              </a:spcAft>
              <a:buSzPct val="100000"/>
              <a:buNone/>
              <a:defRPr sz="2000"/>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2">
            <a:extLst>
              <a:ext uri="{FF2B5EF4-FFF2-40B4-BE49-F238E27FC236}">
                <a16:creationId xmlns:a16="http://schemas.microsoft.com/office/drawing/2014/main" id="{4D580F1D-9A19-7B41-1ACE-62B7B5444253}"/>
              </a:ext>
            </a:extLst>
          </p:cNvPr>
          <p:cNvSpPr>
            <a:spLocks noGrp="1"/>
          </p:cNvSpPr>
          <p:nvPr>
            <p:ph sz="quarter" idx="14"/>
          </p:nvPr>
        </p:nvSpPr>
        <p:spPr>
          <a:xfrm>
            <a:off x="4791456" y="1536827"/>
            <a:ext cx="5650992" cy="4480560"/>
          </a:xfrm>
        </p:spPr>
        <p:txBody>
          <a:bodyPr>
            <a:normAutofit/>
          </a:bodyPr>
          <a:lstStyle>
            <a:lvl1pPr marL="0" indent="0">
              <a:lnSpc>
                <a:spcPct val="90000"/>
              </a:lnSpc>
              <a:spcBef>
                <a:spcPts val="1000"/>
              </a:spcBef>
              <a:spcAft>
                <a:spcPts val="1800"/>
              </a:spcAft>
              <a:buSzPct val="100000"/>
              <a:buNone/>
              <a:defRPr sz="2000"/>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endParaRPr lang="en-US" noProof="0" dirty="0"/>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dirty="0"/>
          </a:p>
        </p:txBody>
      </p:sp>
    </p:spTree>
    <p:extLst>
      <p:ext uri="{BB962C8B-B14F-4D97-AF65-F5344CB8AC3E}">
        <p14:creationId xmlns:p14="http://schemas.microsoft.com/office/powerpoint/2010/main" val="53274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03">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227120C-DBC1-2EDA-E58C-E1DAD7E550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83283" r="50000"/>
          <a:stretch/>
        </p:blipFill>
        <p:spPr>
          <a:xfrm>
            <a:off x="0" y="5731979"/>
            <a:ext cx="6096000" cy="1146408"/>
          </a:xfrm>
          <a:prstGeom prst="rect">
            <a:avLst/>
          </a:prstGeom>
        </p:spPr>
      </p:pic>
      <p:pic>
        <p:nvPicPr>
          <p:cNvPr id="17" name="Graphic 16">
            <a:extLst>
              <a:ext uri="{FF2B5EF4-FFF2-40B4-BE49-F238E27FC236}">
                <a16:creationId xmlns:a16="http://schemas.microsoft.com/office/drawing/2014/main" id="{3FDA3437-5725-1727-4B8A-FCE59556193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b="50186"/>
          <a:stretch/>
        </p:blipFill>
        <p:spPr>
          <a:xfrm rot="10800000">
            <a:off x="1504646" y="5731981"/>
            <a:ext cx="2286000" cy="1138718"/>
          </a:xfrm>
          <a:prstGeom prst="rect">
            <a:avLst/>
          </a:prstGeom>
        </p:spPr>
      </p:pic>
      <p:pic>
        <p:nvPicPr>
          <p:cNvPr id="18" name="Graphic 17">
            <a:extLst>
              <a:ext uri="{FF2B5EF4-FFF2-40B4-BE49-F238E27FC236}">
                <a16:creationId xmlns:a16="http://schemas.microsoft.com/office/drawing/2014/main" id="{35C8D2AF-CEDF-4131-723C-91569E90C29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50186"/>
          <a:stretch/>
        </p:blipFill>
        <p:spPr>
          <a:xfrm rot="10800000">
            <a:off x="-3" y="5731980"/>
            <a:ext cx="1504649" cy="1138720"/>
          </a:xfrm>
          <a:prstGeom prst="rect">
            <a:avLst/>
          </a:prstGeom>
        </p:spPr>
      </p:pic>
      <p:sp>
        <p:nvSpPr>
          <p:cNvPr id="2" name="Title 1">
            <a:extLst>
              <a:ext uri="{FF2B5EF4-FFF2-40B4-BE49-F238E27FC236}">
                <a16:creationId xmlns:a16="http://schemas.microsoft.com/office/drawing/2014/main" id="{C07285C8-D51D-91BB-C356-908E67607044}"/>
              </a:ext>
            </a:extLst>
          </p:cNvPr>
          <p:cNvSpPr>
            <a:spLocks noGrp="1"/>
          </p:cNvSpPr>
          <p:nvPr>
            <p:ph type="title"/>
          </p:nvPr>
        </p:nvSpPr>
        <p:spPr>
          <a:xfrm>
            <a:off x="841248" y="841248"/>
            <a:ext cx="10479024" cy="557784"/>
          </a:xfrm>
        </p:spPr>
        <p:txBody>
          <a:bodyPr anchor="t"/>
          <a:lstStyle>
            <a:lvl1pPr>
              <a:defRPr sz="2000" cap="all" spc="300" baseline="0"/>
            </a:lvl1pPr>
          </a:lstStyle>
          <a:p>
            <a:r>
              <a:rPr lang="en-US"/>
              <a:t>Click to edit Master title style</a:t>
            </a:r>
            <a:endParaRPr lang="en-US" dirty="0"/>
          </a:p>
        </p:txBody>
      </p:sp>
      <p:sp>
        <p:nvSpPr>
          <p:cNvPr id="16" name="Content Placeholder 12">
            <a:extLst>
              <a:ext uri="{FF2B5EF4-FFF2-40B4-BE49-F238E27FC236}">
                <a16:creationId xmlns:a16="http://schemas.microsoft.com/office/drawing/2014/main" id="{854FEE13-908D-1E41-D8D6-51FE4B1E0A0C}"/>
              </a:ext>
            </a:extLst>
          </p:cNvPr>
          <p:cNvSpPr>
            <a:spLocks noGrp="1"/>
          </p:cNvSpPr>
          <p:nvPr>
            <p:ph sz="quarter" idx="13"/>
          </p:nvPr>
        </p:nvSpPr>
        <p:spPr>
          <a:xfrm>
            <a:off x="841248" y="1536827"/>
            <a:ext cx="2862072" cy="4479925"/>
          </a:xfrm>
        </p:spPr>
        <p:txBody>
          <a:bodyPr>
            <a:normAutofit/>
          </a:bodyPr>
          <a:lstStyle>
            <a:lvl1pPr marL="342900" indent="-342900">
              <a:lnSpc>
                <a:spcPct val="90000"/>
              </a:lnSpc>
              <a:spcAft>
                <a:spcPts val="1800"/>
              </a:spcAft>
              <a:buSzPct val="100000"/>
              <a:buFont typeface="Arial" panose="020B0604020202020204" pitchFamily="34" charset="0"/>
              <a:buChar char="•"/>
              <a:defRPr sz="2000"/>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2">
            <a:extLst>
              <a:ext uri="{FF2B5EF4-FFF2-40B4-BE49-F238E27FC236}">
                <a16:creationId xmlns:a16="http://schemas.microsoft.com/office/drawing/2014/main" id="{4D580F1D-9A19-7B41-1ACE-62B7B5444253}"/>
              </a:ext>
            </a:extLst>
          </p:cNvPr>
          <p:cNvSpPr>
            <a:spLocks noGrp="1"/>
          </p:cNvSpPr>
          <p:nvPr>
            <p:ph sz="quarter" idx="14"/>
          </p:nvPr>
        </p:nvSpPr>
        <p:spPr>
          <a:xfrm>
            <a:off x="4727448" y="1536827"/>
            <a:ext cx="6592824" cy="4480560"/>
          </a:xfrm>
        </p:spPr>
        <p:txBody>
          <a:bodyPr>
            <a:normAutofit/>
          </a:bodyPr>
          <a:lstStyle>
            <a:lvl1pPr marL="0" indent="0">
              <a:lnSpc>
                <a:spcPct val="90000"/>
              </a:lnSpc>
              <a:spcBef>
                <a:spcPts val="1000"/>
              </a:spcBef>
              <a:spcAft>
                <a:spcPts val="1800"/>
              </a:spcAft>
              <a:buSzPct val="100000"/>
              <a:buNone/>
              <a:defRPr sz="2000"/>
            </a:lvl1pPr>
            <a:lvl2pPr>
              <a:buSzPct val="100000"/>
              <a:defRPr sz="2000"/>
            </a:lvl2pPr>
            <a:lvl3pPr>
              <a:buSzPct val="100000"/>
              <a:defRPr sz="1800"/>
            </a:lvl3pPr>
            <a:lvl4pPr>
              <a:buSzPct val="100000"/>
              <a:defRPr sz="1800"/>
            </a:lvl4pPr>
            <a:lvl5pPr>
              <a:buSzPct val="10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A54D0E8A-D840-3B34-461F-395ACC9FA827}"/>
              </a:ext>
            </a:extLst>
          </p:cNvPr>
          <p:cNvSpPr>
            <a:spLocks noGrp="1"/>
          </p:cNvSpPr>
          <p:nvPr>
            <p:ph type="ftr" sz="quarter" idx="10"/>
          </p:nvPr>
        </p:nvSpPr>
        <p:spPr/>
        <p:txBody>
          <a:bodyPr/>
          <a:lstStyle/>
          <a:p>
            <a:r>
              <a:rPr lang="en-US" noProof="0"/>
              <a:t>FOOTER TITLE</a:t>
            </a:r>
            <a:endParaRPr lang="en-US" noProof="0" dirty="0"/>
          </a:p>
        </p:txBody>
      </p:sp>
      <p:sp>
        <p:nvSpPr>
          <p:cNvPr id="4" name="Slide Number Placeholder 3">
            <a:extLst>
              <a:ext uri="{FF2B5EF4-FFF2-40B4-BE49-F238E27FC236}">
                <a16:creationId xmlns:a16="http://schemas.microsoft.com/office/drawing/2014/main" id="{108E551C-14F1-4049-29C9-7A53E172F850}"/>
              </a:ext>
            </a:extLst>
          </p:cNvPr>
          <p:cNvSpPr>
            <a:spLocks noGrp="1"/>
          </p:cNvSpPr>
          <p:nvPr>
            <p:ph type="sldNum" sz="quarter" idx="11"/>
          </p:nvPr>
        </p:nvSpPr>
        <p:spPr/>
        <p:txBody>
          <a:bodyPr/>
          <a:lstStyle/>
          <a:p>
            <a:fld id="{B67B645E-C5E5-4727-B977-D372A0AA71D9}" type="slidenum">
              <a:rPr lang="en-US" smtClean="0"/>
              <a:pPr/>
              <a:t>‹#›</a:t>
            </a:fld>
            <a:endParaRPr lang="en-US" dirty="0"/>
          </a:p>
        </p:txBody>
      </p:sp>
      <p:pic>
        <p:nvPicPr>
          <p:cNvPr id="5" name="Graphic 4">
            <a:extLst>
              <a:ext uri="{FF2B5EF4-FFF2-40B4-BE49-F238E27FC236}">
                <a16:creationId xmlns:a16="http://schemas.microsoft.com/office/drawing/2014/main" id="{3FD831DA-EDBD-A492-3E6D-6ABBF4438F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7659" b="83148"/>
          <a:stretch/>
        </p:blipFill>
        <p:spPr>
          <a:xfrm>
            <a:off x="10687350" y="12700"/>
            <a:ext cx="1504649" cy="1155700"/>
          </a:xfrm>
          <a:prstGeom prst="rect">
            <a:avLst/>
          </a:prstGeom>
        </p:spPr>
      </p:pic>
      <p:pic>
        <p:nvPicPr>
          <p:cNvPr id="6" name="Graphic 5">
            <a:extLst>
              <a:ext uri="{FF2B5EF4-FFF2-40B4-BE49-F238E27FC236}">
                <a16:creationId xmlns:a16="http://schemas.microsoft.com/office/drawing/2014/main" id="{00071AEB-E268-A464-7197-69FA762C3C5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4180" b="49444"/>
          <a:stretch/>
        </p:blipFill>
        <p:spPr>
          <a:xfrm>
            <a:off x="10687351" y="9452"/>
            <a:ext cx="1504649" cy="1155700"/>
          </a:xfrm>
          <a:prstGeom prst="rect">
            <a:avLst/>
          </a:prstGeom>
        </p:spPr>
      </p:pic>
    </p:spTree>
    <p:extLst>
      <p:ext uri="{BB962C8B-B14F-4D97-AF65-F5344CB8AC3E}">
        <p14:creationId xmlns:p14="http://schemas.microsoft.com/office/powerpoint/2010/main" val="2969287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FOOTER TITLE</a:t>
            </a:r>
            <a:endParaRPr lang="en-US" noProof="0" dirty="0"/>
          </a:p>
        </p:txBody>
      </p:sp>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0917936" y="6385422"/>
            <a:ext cx="843264" cy="288000"/>
          </a:xfrm>
          <a:prstGeom prst="rect">
            <a:avLst/>
          </a:prstGeom>
          <a:noFill/>
        </p:spPr>
        <p:txBody>
          <a:bodyPr lIns="0" tIns="0" rIns="0" bIns="0" anchor="ctr"/>
          <a:lstStyle>
            <a:lvl1pPr algn="r">
              <a:defRPr lang="en-ZA" sz="1000" b="0" smtClean="0">
                <a:solidFill>
                  <a:sysClr val="windowText" lastClr="000000"/>
                </a:solidFill>
              </a:defRPr>
            </a:lvl1pPr>
          </a:lstStyle>
          <a:p>
            <a:fld id="{B67B645E-C5E5-4727-B977-D372A0AA71D9}" type="slidenum">
              <a:rPr lang="en-US" smtClean="0"/>
              <a:pPr/>
              <a:t>‹#›</a:t>
            </a:fld>
            <a:endParaRPr lang="en-US"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hd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347472" indent="-347472" algn="l" defTabSz="914400" rtl="0" eaLnBrk="1" latinLnBrk="0" hangingPunct="1">
        <a:lnSpc>
          <a:spcPct val="90000"/>
        </a:lnSpc>
        <a:spcBef>
          <a:spcPts val="0"/>
        </a:spcBef>
        <a:spcAft>
          <a:spcPts val="1800"/>
        </a:spcAft>
        <a:buSzPct val="75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90000"/>
        </a:lnSpc>
        <a:spcBef>
          <a:spcPts val="500"/>
        </a:spcBef>
        <a:buSzPct val="75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90000"/>
        </a:lnSpc>
        <a:spcBef>
          <a:spcPts val="500"/>
        </a:spcBef>
        <a:buSzPct val="75000"/>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90000"/>
        </a:lnSpc>
        <a:spcBef>
          <a:spcPts val="500"/>
        </a:spcBef>
        <a:buSzPct val="75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74F12-AA26-4AC8-9962-C36BB8F32554}" type="datetimeFigureOut">
              <a:rPr lang="en-US" smtClean="0"/>
              <a:pPr/>
              <a:t>5/18/2026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12200" y="6951663"/>
            <a:ext cx="11186167" cy="666977"/>
          </a:xfrm>
          <a:prstGeom prst="rect">
            <a:avLst/>
          </a:prstGeom>
          <a:noFill/>
        </p:spPr>
        <p:txBody>
          <a:bodyPr wrap="square" rtlCol="0">
            <a:spAutoFit/>
          </a:bodyPr>
          <a:lstStyle/>
          <a:p>
            <a:r>
              <a:rPr lang="en-US" sz="1867" dirty="0">
                <a:solidFill>
                  <a:schemeClr val="bg1">
                    <a:lumMod val="65000"/>
                  </a:schemeClr>
                </a:solidFill>
              </a:rPr>
              <a:t>This presentation uses a free template provided by FPPT.com</a:t>
            </a:r>
          </a:p>
          <a:p>
            <a:r>
              <a:rPr lang="en-US" sz="1867" dirty="0">
                <a:solidFill>
                  <a:schemeClr val="bg1">
                    <a:lumMod val="65000"/>
                  </a:schemeClr>
                </a:solidFill>
              </a:rPr>
              <a:t>www.free-power-point-templates.com</a:t>
            </a:r>
          </a:p>
        </p:txBody>
      </p:sp>
    </p:spTree>
    <p:extLst>
      <p:ext uri="{BB962C8B-B14F-4D97-AF65-F5344CB8AC3E}">
        <p14:creationId xmlns:p14="http://schemas.microsoft.com/office/powerpoint/2010/main" val="333338756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Excel_Worksheet4.xlsx"/><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Excel_Worksheet5.xlsx"/><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Excel_Worksheet6.xlsx"/><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package" Target="../embeddings/Microsoft_Excel_Worksheet.xlsx"/><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Excel_Worksheet1.xlsx"/><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Excel_Worksheet2.xlsx"/><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Excel_Worksheet3.xlsx"/><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917E-922A-1054-6306-D37C378F1165}"/>
              </a:ext>
            </a:extLst>
          </p:cNvPr>
          <p:cNvSpPr>
            <a:spLocks noGrp="1"/>
          </p:cNvSpPr>
          <p:nvPr>
            <p:ph type="title"/>
          </p:nvPr>
        </p:nvSpPr>
        <p:spPr>
          <a:xfrm>
            <a:off x="0" y="401193"/>
            <a:ext cx="12192000" cy="622808"/>
          </a:xfrm>
        </p:spPr>
        <p:txBody>
          <a:bodyPr/>
          <a:lstStyle/>
          <a:p>
            <a:pPr algn="ctr"/>
            <a:r>
              <a:rPr lang="en-US" sz="2800" dirty="0"/>
              <a:t>16</a:t>
            </a:r>
            <a:r>
              <a:rPr lang="en-US" sz="2800" baseline="30000" dirty="0"/>
              <a:t>th</a:t>
            </a:r>
            <a:r>
              <a:rPr lang="en-US" sz="2800" dirty="0"/>
              <a:t> Aluminium RAW MATERIALS SUMMIT</a:t>
            </a:r>
            <a:br>
              <a:rPr lang="en-US" sz="2800" dirty="0"/>
            </a:br>
            <a:r>
              <a:rPr lang="en-US" sz="2800" dirty="0"/>
              <a:t>May 28-29, 2026 | HAIKOU, </a:t>
            </a:r>
            <a:r>
              <a:rPr lang="en-US" sz="2800" dirty="0" err="1"/>
              <a:t>cHINA</a:t>
            </a:r>
            <a:endParaRPr lang="en-US" sz="2800" dirty="0"/>
          </a:p>
        </p:txBody>
      </p:sp>
      <p:sp>
        <p:nvSpPr>
          <p:cNvPr id="3" name="Text Placeholder 2">
            <a:extLst>
              <a:ext uri="{FF2B5EF4-FFF2-40B4-BE49-F238E27FC236}">
                <a16:creationId xmlns:a16="http://schemas.microsoft.com/office/drawing/2014/main" id="{1C3D50B0-02F8-A1E6-8A67-C0B7034A4743}"/>
              </a:ext>
            </a:extLst>
          </p:cNvPr>
          <p:cNvSpPr>
            <a:spLocks noGrp="1"/>
          </p:cNvSpPr>
          <p:nvPr>
            <p:ph type="body" sz="quarter" idx="10"/>
          </p:nvPr>
        </p:nvSpPr>
        <p:spPr>
          <a:xfrm>
            <a:off x="856388" y="2013204"/>
            <a:ext cx="10479215" cy="2736088"/>
          </a:xfrm>
        </p:spPr>
        <p:txBody>
          <a:bodyPr/>
          <a:lstStyle/>
          <a:p>
            <a:pPr algn="ctr"/>
            <a:r>
              <a:rPr lang="en-US" dirty="0"/>
              <a:t>The Alumina and Aluminium supply &amp; Growth in India</a:t>
            </a:r>
          </a:p>
        </p:txBody>
      </p:sp>
      <p:pic>
        <p:nvPicPr>
          <p:cNvPr id="5" name="Picture 4" descr="Ibaas logo5">
            <a:extLst>
              <a:ext uri="{FF2B5EF4-FFF2-40B4-BE49-F238E27FC236}">
                <a16:creationId xmlns:a16="http://schemas.microsoft.com/office/drawing/2014/main" id="{C95E82AB-B5A9-FF74-F5FB-01BDD1F076F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8605" y="5431028"/>
            <a:ext cx="1414780" cy="714375"/>
          </a:xfrm>
          <a:prstGeom prst="rect">
            <a:avLst/>
          </a:prstGeom>
          <a:noFill/>
          <a:ln>
            <a:noFill/>
          </a:ln>
        </p:spPr>
      </p:pic>
      <p:sp>
        <p:nvSpPr>
          <p:cNvPr id="6" name="Text Placeholder 2">
            <a:extLst>
              <a:ext uri="{FF2B5EF4-FFF2-40B4-BE49-F238E27FC236}">
                <a16:creationId xmlns:a16="http://schemas.microsoft.com/office/drawing/2014/main" id="{87C40659-51C7-F42A-3930-174EF01B3701}"/>
              </a:ext>
            </a:extLst>
          </p:cNvPr>
          <p:cNvSpPr txBox="1">
            <a:spLocks/>
          </p:cNvSpPr>
          <p:nvPr/>
        </p:nvSpPr>
        <p:spPr>
          <a:xfrm>
            <a:off x="856389" y="4959604"/>
            <a:ext cx="10479215" cy="471424"/>
          </a:xfrm>
          <a:prstGeom prst="rect">
            <a:avLst/>
          </a:prstGeom>
        </p:spPr>
        <p:txBody>
          <a:bodyPr vert="horz" lIns="0" tIns="0" rIns="0" bIns="0" rtlCol="0">
            <a:noAutofit/>
          </a:bodyPr>
          <a:lstStyle>
            <a:lvl1pPr marL="0" indent="0" algn="l" defTabSz="914400" rtl="0" eaLnBrk="1" latinLnBrk="0" hangingPunct="1">
              <a:lnSpc>
                <a:spcPct val="75000"/>
              </a:lnSpc>
              <a:spcBef>
                <a:spcPts val="0"/>
              </a:spcBef>
              <a:spcAft>
                <a:spcPts val="1800"/>
              </a:spcAft>
              <a:buSzPct val="75000"/>
              <a:buFont typeface="Arial" panose="020B0604020202020204" pitchFamily="34" charset="0"/>
              <a:buNone/>
              <a:defRPr sz="8000" kern="1200">
                <a:solidFill>
                  <a:schemeClr val="bg1">
                    <a:lumMod val="95000"/>
                  </a:schemeClr>
                </a:solidFill>
                <a:latin typeface="+mn-lt"/>
                <a:ea typeface="+mn-ea"/>
                <a:cs typeface="+mn-cs"/>
              </a:defRPr>
            </a:lvl1pPr>
            <a:lvl2pPr marL="731520" indent="-347472"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90000"/>
              </a:lnSpc>
              <a:spcBef>
                <a:spcPts val="500"/>
              </a:spcBef>
              <a:buSzPct val="75000"/>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90000"/>
              </a:lnSpc>
              <a:spcBef>
                <a:spcPts val="500"/>
              </a:spcBef>
              <a:buSzPct val="75000"/>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90000"/>
              </a:lnSpc>
              <a:spcBef>
                <a:spcPts val="500"/>
              </a:spcBef>
              <a:buSzPct val="75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accent1">
                    <a:lumMod val="20000"/>
                    <a:lumOff val="80000"/>
                  </a:schemeClr>
                </a:solidFill>
              </a:rPr>
              <a:t>Dr. Ashok Nandi, President IBAAS</a:t>
            </a:r>
          </a:p>
        </p:txBody>
      </p:sp>
    </p:spTree>
    <p:extLst>
      <p:ext uri="{BB962C8B-B14F-4D97-AF65-F5344CB8AC3E}">
        <p14:creationId xmlns:p14="http://schemas.microsoft.com/office/powerpoint/2010/main" val="1516999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C88F-4156-2C1F-357C-8F4285B471BF}"/>
              </a:ext>
            </a:extLst>
          </p:cNvPr>
          <p:cNvSpPr>
            <a:spLocks noGrp="1"/>
          </p:cNvSpPr>
          <p:nvPr>
            <p:ph type="title"/>
          </p:nvPr>
        </p:nvSpPr>
        <p:spPr/>
        <p:txBody>
          <a:bodyPr/>
          <a:lstStyle/>
          <a:p>
            <a:r>
              <a:rPr lang="en-US" dirty="0"/>
              <a:t>ALUMINIUM SMELTERS INDIA</a:t>
            </a:r>
          </a:p>
        </p:txBody>
      </p:sp>
      <p:sp>
        <p:nvSpPr>
          <p:cNvPr id="4" name="Footer Placeholder 3">
            <a:extLst>
              <a:ext uri="{FF2B5EF4-FFF2-40B4-BE49-F238E27FC236}">
                <a16:creationId xmlns:a16="http://schemas.microsoft.com/office/drawing/2014/main" id="{B0F420BE-41D2-3FE5-E7B6-6B053CA34771}"/>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237B7994-C4D6-EA83-458D-C716DC7A0B7A}"/>
              </a:ext>
            </a:extLst>
          </p:cNvPr>
          <p:cNvSpPr>
            <a:spLocks noGrp="1"/>
          </p:cNvSpPr>
          <p:nvPr>
            <p:ph type="sldNum" sz="quarter" idx="11"/>
          </p:nvPr>
        </p:nvSpPr>
        <p:spPr/>
        <p:txBody>
          <a:bodyPr/>
          <a:lstStyle/>
          <a:p>
            <a:fld id="{B67B645E-C5E5-4727-B977-D372A0AA71D9}" type="slidenum">
              <a:rPr lang="en-US" smtClean="0"/>
              <a:pPr/>
              <a:t>10</a:t>
            </a:fld>
            <a:endParaRPr lang="en-US" dirty="0"/>
          </a:p>
        </p:txBody>
      </p:sp>
      <p:graphicFrame>
        <p:nvGraphicFramePr>
          <p:cNvPr id="6" name="Object 5">
            <a:extLst>
              <a:ext uri="{FF2B5EF4-FFF2-40B4-BE49-F238E27FC236}">
                <a16:creationId xmlns:a16="http://schemas.microsoft.com/office/drawing/2014/main" id="{08E36491-A342-2254-AF1D-EE402564B34C}"/>
              </a:ext>
            </a:extLst>
          </p:cNvPr>
          <p:cNvGraphicFramePr>
            <a:graphicFrameLocks noChangeAspect="1"/>
          </p:cNvGraphicFramePr>
          <p:nvPr>
            <p:extLst>
              <p:ext uri="{D42A27DB-BD31-4B8C-83A1-F6EECF244321}">
                <p14:modId xmlns:p14="http://schemas.microsoft.com/office/powerpoint/2010/main" val="492285600"/>
              </p:ext>
            </p:extLst>
          </p:nvPr>
        </p:nvGraphicFramePr>
        <p:xfrm>
          <a:off x="140987" y="992566"/>
          <a:ext cx="11910025" cy="4872867"/>
        </p:xfrm>
        <a:graphic>
          <a:graphicData uri="http://schemas.openxmlformats.org/presentationml/2006/ole">
            <mc:AlternateContent xmlns:mc="http://schemas.openxmlformats.org/markup-compatibility/2006">
              <mc:Choice xmlns:v="urn:schemas-microsoft-com:vml" Requires="v">
                <p:oleObj name="Worksheet" r:id="rId2" imgW="10317409" imgH="4221276" progId="Excel.Sheet.12">
                  <p:embed/>
                </p:oleObj>
              </mc:Choice>
              <mc:Fallback>
                <p:oleObj name="Worksheet" r:id="rId2" imgW="10317409" imgH="4221276" progId="Excel.Sheet.12">
                  <p:embed/>
                  <p:pic>
                    <p:nvPicPr>
                      <p:cNvPr id="6" name="Object 5">
                        <a:extLst>
                          <a:ext uri="{FF2B5EF4-FFF2-40B4-BE49-F238E27FC236}">
                            <a16:creationId xmlns:a16="http://schemas.microsoft.com/office/drawing/2014/main" id="{11328C03-8247-40D8-4BA9-49F06921D2D4}"/>
                          </a:ext>
                        </a:extLst>
                      </p:cNvPr>
                      <p:cNvPicPr/>
                      <p:nvPr/>
                    </p:nvPicPr>
                    <p:blipFill>
                      <a:blip r:embed="rId3"/>
                      <a:stretch>
                        <a:fillRect/>
                      </a:stretch>
                    </p:blipFill>
                    <p:spPr>
                      <a:xfrm>
                        <a:off x="140987" y="992566"/>
                        <a:ext cx="11910025" cy="4872867"/>
                      </a:xfrm>
                      <a:prstGeom prst="rect">
                        <a:avLst/>
                      </a:prstGeom>
                    </p:spPr>
                  </p:pic>
                </p:oleObj>
              </mc:Fallback>
            </mc:AlternateContent>
          </a:graphicData>
        </a:graphic>
      </p:graphicFrame>
      <p:pic>
        <p:nvPicPr>
          <p:cNvPr id="7" name="Picture 6" descr="Ibaas logo5">
            <a:extLst>
              <a:ext uri="{FF2B5EF4-FFF2-40B4-BE49-F238E27FC236}">
                <a16:creationId xmlns:a16="http://schemas.microsoft.com/office/drawing/2014/main" id="{9F2AC5EB-A373-9CD4-145C-A976C98EC5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397873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88A1-6970-CCA8-1C95-1BEC14C4101C}"/>
              </a:ext>
            </a:extLst>
          </p:cNvPr>
          <p:cNvSpPr>
            <a:spLocks noGrp="1"/>
          </p:cNvSpPr>
          <p:nvPr>
            <p:ph type="title"/>
          </p:nvPr>
        </p:nvSpPr>
        <p:spPr/>
        <p:txBody>
          <a:bodyPr/>
          <a:lstStyle/>
          <a:p>
            <a:r>
              <a:rPr lang="en-US" dirty="0"/>
              <a:t>New ALUMINIUM SMELTERS INDIA</a:t>
            </a:r>
          </a:p>
        </p:txBody>
      </p:sp>
      <p:sp>
        <p:nvSpPr>
          <p:cNvPr id="4" name="Footer Placeholder 3">
            <a:extLst>
              <a:ext uri="{FF2B5EF4-FFF2-40B4-BE49-F238E27FC236}">
                <a16:creationId xmlns:a16="http://schemas.microsoft.com/office/drawing/2014/main" id="{D68CE952-C8A6-5D68-B662-60BE6B990503}"/>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541AFA90-0C61-5C4F-D9FF-631F34BC036C}"/>
              </a:ext>
            </a:extLst>
          </p:cNvPr>
          <p:cNvSpPr>
            <a:spLocks noGrp="1"/>
          </p:cNvSpPr>
          <p:nvPr>
            <p:ph type="sldNum" sz="quarter" idx="11"/>
          </p:nvPr>
        </p:nvSpPr>
        <p:spPr/>
        <p:txBody>
          <a:bodyPr/>
          <a:lstStyle/>
          <a:p>
            <a:fld id="{B67B645E-C5E5-4727-B977-D372A0AA71D9}" type="slidenum">
              <a:rPr lang="en-US" smtClean="0"/>
              <a:pPr/>
              <a:t>11</a:t>
            </a:fld>
            <a:endParaRPr lang="en-US" dirty="0"/>
          </a:p>
        </p:txBody>
      </p:sp>
      <p:graphicFrame>
        <p:nvGraphicFramePr>
          <p:cNvPr id="6" name="Object 5">
            <a:extLst>
              <a:ext uri="{FF2B5EF4-FFF2-40B4-BE49-F238E27FC236}">
                <a16:creationId xmlns:a16="http://schemas.microsoft.com/office/drawing/2014/main" id="{BC3413D6-7193-EFD5-7629-45A0A94E351A}"/>
              </a:ext>
            </a:extLst>
          </p:cNvPr>
          <p:cNvGraphicFramePr>
            <a:graphicFrameLocks noChangeAspect="1"/>
          </p:cNvGraphicFramePr>
          <p:nvPr>
            <p:extLst>
              <p:ext uri="{D42A27DB-BD31-4B8C-83A1-F6EECF244321}">
                <p14:modId xmlns:p14="http://schemas.microsoft.com/office/powerpoint/2010/main" val="2829629113"/>
              </p:ext>
            </p:extLst>
          </p:nvPr>
        </p:nvGraphicFramePr>
        <p:xfrm>
          <a:off x="313667" y="1615440"/>
          <a:ext cx="11641412" cy="1685577"/>
        </p:xfrm>
        <a:graphic>
          <a:graphicData uri="http://schemas.openxmlformats.org/presentationml/2006/ole">
            <mc:AlternateContent xmlns:mc="http://schemas.openxmlformats.org/markup-compatibility/2006">
              <mc:Choice xmlns:v="urn:schemas-microsoft-com:vml" Requires="v">
                <p:oleObj name="Worksheet" r:id="rId2" imgW="10317409" imgH="1493630" progId="Excel.Sheet.12">
                  <p:embed/>
                </p:oleObj>
              </mc:Choice>
              <mc:Fallback>
                <p:oleObj name="Worksheet" r:id="rId2" imgW="10317409" imgH="1493630" progId="Excel.Sheet.12">
                  <p:embed/>
                  <p:pic>
                    <p:nvPicPr>
                      <p:cNvPr id="7" name="Object 6">
                        <a:extLst>
                          <a:ext uri="{FF2B5EF4-FFF2-40B4-BE49-F238E27FC236}">
                            <a16:creationId xmlns:a16="http://schemas.microsoft.com/office/drawing/2014/main" id="{E8581EBF-DA33-7653-7A73-F44143352C97}"/>
                          </a:ext>
                        </a:extLst>
                      </p:cNvPr>
                      <p:cNvPicPr/>
                      <p:nvPr/>
                    </p:nvPicPr>
                    <p:blipFill>
                      <a:blip r:embed="rId3"/>
                      <a:stretch>
                        <a:fillRect/>
                      </a:stretch>
                    </p:blipFill>
                    <p:spPr>
                      <a:xfrm>
                        <a:off x="313667" y="1615440"/>
                        <a:ext cx="11641412" cy="1685577"/>
                      </a:xfrm>
                      <a:prstGeom prst="rect">
                        <a:avLst/>
                      </a:prstGeom>
                    </p:spPr>
                  </p:pic>
                </p:oleObj>
              </mc:Fallback>
            </mc:AlternateContent>
          </a:graphicData>
        </a:graphic>
      </p:graphicFrame>
      <p:pic>
        <p:nvPicPr>
          <p:cNvPr id="7" name="Picture 6" descr="Ibaas logo5">
            <a:extLst>
              <a:ext uri="{FF2B5EF4-FFF2-40B4-BE49-F238E27FC236}">
                <a16:creationId xmlns:a16="http://schemas.microsoft.com/office/drawing/2014/main" id="{D825CAD5-3747-ADF1-F640-7F9E8F8642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1395064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20DA-F914-FBEA-60A7-E37C7177424D}"/>
              </a:ext>
            </a:extLst>
          </p:cNvPr>
          <p:cNvSpPr>
            <a:spLocks noGrp="1"/>
          </p:cNvSpPr>
          <p:nvPr>
            <p:ph type="title"/>
          </p:nvPr>
        </p:nvSpPr>
        <p:spPr/>
        <p:txBody>
          <a:bodyPr/>
          <a:lstStyle/>
          <a:p>
            <a:r>
              <a:rPr lang="en-US" dirty="0"/>
              <a:t>World </a:t>
            </a:r>
            <a:r>
              <a:rPr lang="en-US" dirty="0" err="1"/>
              <a:t>aluminium</a:t>
            </a:r>
            <a:r>
              <a:rPr lang="en-US" dirty="0"/>
              <a:t> scenario </a:t>
            </a:r>
          </a:p>
        </p:txBody>
      </p:sp>
      <p:sp>
        <p:nvSpPr>
          <p:cNvPr id="3" name="Content Placeholder 2">
            <a:extLst>
              <a:ext uri="{FF2B5EF4-FFF2-40B4-BE49-F238E27FC236}">
                <a16:creationId xmlns:a16="http://schemas.microsoft.com/office/drawing/2014/main" id="{C7E3AA4B-473D-C147-1FA6-615EDF35DC47}"/>
              </a:ext>
            </a:extLst>
          </p:cNvPr>
          <p:cNvSpPr>
            <a:spLocks noGrp="1"/>
          </p:cNvSpPr>
          <p:nvPr>
            <p:ph sz="quarter" idx="13"/>
          </p:nvPr>
        </p:nvSpPr>
        <p:spPr>
          <a:xfrm>
            <a:off x="7152640" y="1199224"/>
            <a:ext cx="4654423" cy="4881181"/>
          </a:xfrm>
        </p:spPr>
        <p:txBody>
          <a:bodyPr/>
          <a:lstStyle/>
          <a:p>
            <a:pPr marL="0" indent="0" algn="just">
              <a:buNone/>
            </a:pPr>
            <a:r>
              <a:rPr lang="en-US" b="1" dirty="0">
                <a:latin typeface="Algerian" panose="04020705040A02060702" pitchFamily="82" charset="0"/>
              </a:rPr>
              <a:t>China is again a leading </a:t>
            </a:r>
            <a:r>
              <a:rPr lang="en-US" b="1" dirty="0" err="1">
                <a:latin typeface="Algerian" panose="04020705040A02060702" pitchFamily="82" charset="0"/>
              </a:rPr>
              <a:t>aluminium</a:t>
            </a:r>
            <a:r>
              <a:rPr lang="en-US" b="1" dirty="0">
                <a:latin typeface="Algerian" panose="04020705040A02060702" pitchFamily="82" charset="0"/>
              </a:rPr>
              <a:t> metal producer. Second is India, however, it is far behind, followed by Russia, Canada and UAE. </a:t>
            </a:r>
          </a:p>
          <a:p>
            <a:pPr algn="just"/>
            <a:endParaRPr lang="en-US" b="1" dirty="0"/>
          </a:p>
        </p:txBody>
      </p:sp>
      <p:sp>
        <p:nvSpPr>
          <p:cNvPr id="4" name="Footer Placeholder 3">
            <a:extLst>
              <a:ext uri="{FF2B5EF4-FFF2-40B4-BE49-F238E27FC236}">
                <a16:creationId xmlns:a16="http://schemas.microsoft.com/office/drawing/2014/main" id="{ADAAD396-8867-2C69-B2AF-B908823084A8}"/>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87E7A654-5A78-F0B2-BCE1-354AC60967E4}"/>
              </a:ext>
            </a:extLst>
          </p:cNvPr>
          <p:cNvSpPr>
            <a:spLocks noGrp="1"/>
          </p:cNvSpPr>
          <p:nvPr>
            <p:ph type="sldNum" sz="quarter" idx="11"/>
          </p:nvPr>
        </p:nvSpPr>
        <p:spPr/>
        <p:txBody>
          <a:bodyPr/>
          <a:lstStyle/>
          <a:p>
            <a:fld id="{B67B645E-C5E5-4727-B977-D372A0AA71D9}" type="slidenum">
              <a:rPr lang="en-US" smtClean="0"/>
              <a:pPr/>
              <a:t>12</a:t>
            </a:fld>
            <a:endParaRPr lang="en-US" dirty="0"/>
          </a:p>
        </p:txBody>
      </p:sp>
      <p:graphicFrame>
        <p:nvGraphicFramePr>
          <p:cNvPr id="6" name="Object 5">
            <a:extLst>
              <a:ext uri="{FF2B5EF4-FFF2-40B4-BE49-F238E27FC236}">
                <a16:creationId xmlns:a16="http://schemas.microsoft.com/office/drawing/2014/main" id="{10D67223-DA1B-2130-4AA6-1A359CA693F9}"/>
              </a:ext>
            </a:extLst>
          </p:cNvPr>
          <p:cNvGraphicFramePr>
            <a:graphicFrameLocks noChangeAspect="1"/>
          </p:cNvGraphicFramePr>
          <p:nvPr>
            <p:extLst>
              <p:ext uri="{D42A27DB-BD31-4B8C-83A1-F6EECF244321}">
                <p14:modId xmlns:p14="http://schemas.microsoft.com/office/powerpoint/2010/main" val="1542031359"/>
              </p:ext>
            </p:extLst>
          </p:nvPr>
        </p:nvGraphicFramePr>
        <p:xfrm>
          <a:off x="384937" y="1202694"/>
          <a:ext cx="6503257" cy="4264205"/>
        </p:xfrm>
        <a:graphic>
          <a:graphicData uri="http://schemas.openxmlformats.org/presentationml/2006/ole">
            <mc:AlternateContent xmlns:mc="http://schemas.openxmlformats.org/markup-compatibility/2006">
              <mc:Choice xmlns:v="urn:schemas-microsoft-com:vml" Requires="v">
                <p:oleObj name="Worksheet" r:id="rId2" imgW="5261072" imgH="3450364" progId="Excel.Sheet.12">
                  <p:embed/>
                </p:oleObj>
              </mc:Choice>
              <mc:Fallback>
                <p:oleObj name="Worksheet" r:id="rId2" imgW="5261072" imgH="3450364" progId="Excel.Sheet.12">
                  <p:embed/>
                  <p:pic>
                    <p:nvPicPr>
                      <p:cNvPr id="6" name="Object 5">
                        <a:extLst>
                          <a:ext uri="{FF2B5EF4-FFF2-40B4-BE49-F238E27FC236}">
                            <a16:creationId xmlns:a16="http://schemas.microsoft.com/office/drawing/2014/main" id="{9E27F633-35A6-6D21-6AE9-A7D306716B8E}"/>
                          </a:ext>
                        </a:extLst>
                      </p:cNvPr>
                      <p:cNvPicPr/>
                      <p:nvPr/>
                    </p:nvPicPr>
                    <p:blipFill>
                      <a:blip r:embed="rId3"/>
                      <a:stretch>
                        <a:fillRect/>
                      </a:stretch>
                    </p:blipFill>
                    <p:spPr>
                      <a:xfrm>
                        <a:off x="384937" y="1202694"/>
                        <a:ext cx="6503257" cy="4264205"/>
                      </a:xfrm>
                      <a:prstGeom prst="rect">
                        <a:avLst/>
                      </a:prstGeom>
                    </p:spPr>
                  </p:pic>
                </p:oleObj>
              </mc:Fallback>
            </mc:AlternateContent>
          </a:graphicData>
        </a:graphic>
      </p:graphicFrame>
      <p:pic>
        <p:nvPicPr>
          <p:cNvPr id="7" name="Picture 6" descr="Ibaas logo5">
            <a:extLst>
              <a:ext uri="{FF2B5EF4-FFF2-40B4-BE49-F238E27FC236}">
                <a16:creationId xmlns:a16="http://schemas.microsoft.com/office/drawing/2014/main" id="{7C5995DF-8EDD-D401-57E7-D3893D096C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914248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2E74B-4DA2-3E6C-7E3A-B8108CEED203}"/>
              </a:ext>
            </a:extLst>
          </p:cNvPr>
          <p:cNvSpPr>
            <a:spLocks noGrp="1"/>
          </p:cNvSpPr>
          <p:nvPr>
            <p:ph type="title"/>
          </p:nvPr>
        </p:nvSpPr>
        <p:spPr/>
        <p:txBody>
          <a:bodyPr/>
          <a:lstStyle/>
          <a:p>
            <a:r>
              <a:rPr lang="en-US" dirty="0" err="1"/>
              <a:t>aluminium</a:t>
            </a:r>
            <a:r>
              <a:rPr lang="en-US" dirty="0"/>
              <a:t> metal forecast </a:t>
            </a:r>
            <a:r>
              <a:rPr lang="en-US" dirty="0" err="1"/>
              <a:t>india</a:t>
            </a:r>
            <a:endParaRPr lang="en-US" dirty="0"/>
          </a:p>
        </p:txBody>
      </p:sp>
      <p:sp>
        <p:nvSpPr>
          <p:cNvPr id="3" name="Content Placeholder 2">
            <a:extLst>
              <a:ext uri="{FF2B5EF4-FFF2-40B4-BE49-F238E27FC236}">
                <a16:creationId xmlns:a16="http://schemas.microsoft.com/office/drawing/2014/main" id="{17EF3F49-B126-E4BB-7052-FE18A489E398}"/>
              </a:ext>
            </a:extLst>
          </p:cNvPr>
          <p:cNvSpPr>
            <a:spLocks noGrp="1"/>
          </p:cNvSpPr>
          <p:nvPr>
            <p:ph sz="quarter" idx="13"/>
          </p:nvPr>
        </p:nvSpPr>
        <p:spPr>
          <a:xfrm>
            <a:off x="841248" y="1323975"/>
            <a:ext cx="10842752" cy="4692777"/>
          </a:xfrm>
        </p:spPr>
        <p:txBody>
          <a:bodyPr>
            <a:normAutofit/>
          </a:bodyPr>
          <a:lstStyle/>
          <a:p>
            <a:r>
              <a:rPr lang="en-US" b="1" dirty="0">
                <a:latin typeface="Times New Roman" panose="02020603050405020304" pitchFamily="18" charset="0"/>
                <a:cs typeface="Times New Roman" panose="02020603050405020304" pitchFamily="18" charset="0"/>
              </a:rPr>
              <a:t>India has reached a stage where it produces 4.16 MTPA of Primary Aluminium and 1.8 MTPA in the secondary sector.</a:t>
            </a:r>
          </a:p>
          <a:p>
            <a:r>
              <a:rPr lang="en-US" b="1" dirty="0">
                <a:latin typeface="Times New Roman" panose="02020603050405020304" pitchFamily="18" charset="0"/>
                <a:cs typeface="Times New Roman" panose="02020603050405020304" pitchFamily="18" charset="0"/>
              </a:rPr>
              <a:t>According to Vision document of Govt India (2025) it is estimated that India’s domestic Aluminium demand will be -</a:t>
            </a:r>
          </a:p>
          <a:p>
            <a:pPr lvl="1"/>
            <a:r>
              <a:rPr lang="en-US" b="1" dirty="0">
                <a:latin typeface="Times New Roman" panose="02020603050405020304" pitchFamily="18" charset="0"/>
                <a:cs typeface="Times New Roman" panose="02020603050405020304" pitchFamily="18" charset="0"/>
              </a:rPr>
              <a:t>Short-term (FY24-FY30): 8.5 MT by FY30</a:t>
            </a:r>
          </a:p>
          <a:p>
            <a:pPr lvl="1"/>
            <a:r>
              <a:rPr lang="en-US" b="1" dirty="0">
                <a:latin typeface="Times New Roman" panose="02020603050405020304" pitchFamily="18" charset="0"/>
                <a:cs typeface="Times New Roman" panose="02020603050405020304" pitchFamily="18" charset="0"/>
              </a:rPr>
              <a:t>Medium-term (FY31-FY40): 18 MT by FY40</a:t>
            </a:r>
          </a:p>
          <a:p>
            <a:pPr lvl="1"/>
            <a:r>
              <a:rPr lang="en-US" b="1" dirty="0">
                <a:latin typeface="Times New Roman" panose="02020603050405020304" pitchFamily="18" charset="0"/>
                <a:cs typeface="Times New Roman" panose="02020603050405020304" pitchFamily="18" charset="0"/>
              </a:rPr>
              <a:t>Long-term (FY41-FY47): 28 MT by FY47</a:t>
            </a:r>
          </a:p>
          <a:p>
            <a:endParaRPr lang="en-US" b="1" dirty="0"/>
          </a:p>
        </p:txBody>
      </p:sp>
      <p:sp>
        <p:nvSpPr>
          <p:cNvPr id="4" name="Footer Placeholder 3">
            <a:extLst>
              <a:ext uri="{FF2B5EF4-FFF2-40B4-BE49-F238E27FC236}">
                <a16:creationId xmlns:a16="http://schemas.microsoft.com/office/drawing/2014/main" id="{9CFFE0B3-733C-568F-3461-FCCBA654D604}"/>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A0692504-FB30-7C92-A620-D6390C62FC7D}"/>
              </a:ext>
            </a:extLst>
          </p:cNvPr>
          <p:cNvSpPr>
            <a:spLocks noGrp="1"/>
          </p:cNvSpPr>
          <p:nvPr>
            <p:ph type="sldNum" sz="quarter" idx="11"/>
          </p:nvPr>
        </p:nvSpPr>
        <p:spPr/>
        <p:txBody>
          <a:bodyPr/>
          <a:lstStyle/>
          <a:p>
            <a:fld id="{B67B645E-C5E5-4727-B977-D372A0AA71D9}" type="slidenum">
              <a:rPr lang="en-US" smtClean="0"/>
              <a:pPr/>
              <a:t>13</a:t>
            </a:fld>
            <a:endParaRPr lang="en-US" dirty="0"/>
          </a:p>
        </p:txBody>
      </p:sp>
      <p:pic>
        <p:nvPicPr>
          <p:cNvPr id="6" name="Picture 5" descr="Ibaas logo5">
            <a:extLst>
              <a:ext uri="{FF2B5EF4-FFF2-40B4-BE49-F238E27FC236}">
                <a16:creationId xmlns:a16="http://schemas.microsoft.com/office/drawing/2014/main" id="{C51A728C-8BA1-D109-8CDD-85D1AD5A93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pic>
        <p:nvPicPr>
          <p:cNvPr id="8" name="Picture 7">
            <a:extLst>
              <a:ext uri="{FF2B5EF4-FFF2-40B4-BE49-F238E27FC236}">
                <a16:creationId xmlns:a16="http://schemas.microsoft.com/office/drawing/2014/main" id="{BFE55B38-089B-97ED-D653-52B9FE55711C}"/>
              </a:ext>
            </a:extLst>
          </p:cNvPr>
          <p:cNvPicPr>
            <a:picLocks noChangeAspect="1"/>
          </p:cNvPicPr>
          <p:nvPr/>
        </p:nvPicPr>
        <p:blipFill>
          <a:blip r:embed="rId3"/>
          <a:stretch>
            <a:fillRect/>
          </a:stretch>
        </p:blipFill>
        <p:spPr>
          <a:xfrm>
            <a:off x="7648098" y="5254330"/>
            <a:ext cx="4035902" cy="768163"/>
          </a:xfrm>
          <a:prstGeom prst="rect">
            <a:avLst/>
          </a:prstGeom>
        </p:spPr>
      </p:pic>
    </p:spTree>
    <p:extLst>
      <p:ext uri="{BB962C8B-B14F-4D97-AF65-F5344CB8AC3E}">
        <p14:creationId xmlns:p14="http://schemas.microsoft.com/office/powerpoint/2010/main" val="3054507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E1AF3-9BAD-E134-562F-203ACBBF9573}"/>
              </a:ext>
            </a:extLst>
          </p:cNvPr>
          <p:cNvSpPr>
            <a:spLocks noGrp="1"/>
          </p:cNvSpPr>
          <p:nvPr>
            <p:ph type="title"/>
          </p:nvPr>
        </p:nvSpPr>
        <p:spPr/>
        <p:txBody>
          <a:bodyPr/>
          <a:lstStyle/>
          <a:p>
            <a:r>
              <a:rPr lang="en-US" dirty="0"/>
              <a:t>Production of Downstream Products in India</a:t>
            </a:r>
            <a:br>
              <a:rPr lang="en-US" dirty="0"/>
            </a:br>
            <a:endParaRPr lang="en-US" dirty="0"/>
          </a:p>
        </p:txBody>
      </p:sp>
      <p:sp>
        <p:nvSpPr>
          <p:cNvPr id="4" name="Footer Placeholder 3">
            <a:extLst>
              <a:ext uri="{FF2B5EF4-FFF2-40B4-BE49-F238E27FC236}">
                <a16:creationId xmlns:a16="http://schemas.microsoft.com/office/drawing/2014/main" id="{038F929B-DA13-FCFB-B047-46ABD6D4F956}"/>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E3328054-C15D-FF7C-7BA8-08F3511D64B2}"/>
              </a:ext>
            </a:extLst>
          </p:cNvPr>
          <p:cNvSpPr>
            <a:spLocks noGrp="1"/>
          </p:cNvSpPr>
          <p:nvPr>
            <p:ph type="sldNum" sz="quarter" idx="11"/>
          </p:nvPr>
        </p:nvSpPr>
        <p:spPr/>
        <p:txBody>
          <a:bodyPr/>
          <a:lstStyle/>
          <a:p>
            <a:fld id="{B67B645E-C5E5-4727-B977-D372A0AA71D9}" type="slidenum">
              <a:rPr lang="en-US" smtClean="0"/>
              <a:pPr/>
              <a:t>14</a:t>
            </a:fld>
            <a:endParaRPr lang="en-US" dirty="0"/>
          </a:p>
        </p:txBody>
      </p:sp>
      <p:pic>
        <p:nvPicPr>
          <p:cNvPr id="7" name="Picture 6" descr="Ibaas logo5">
            <a:extLst>
              <a:ext uri="{FF2B5EF4-FFF2-40B4-BE49-F238E27FC236}">
                <a16:creationId xmlns:a16="http://schemas.microsoft.com/office/drawing/2014/main" id="{C5A21BDD-5316-BA90-CFBA-D71DB75282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58" y="6099354"/>
            <a:ext cx="1414780" cy="714375"/>
          </a:xfrm>
          <a:prstGeom prst="rect">
            <a:avLst/>
          </a:prstGeom>
          <a:noFill/>
          <a:ln>
            <a:noFill/>
          </a:ln>
        </p:spPr>
      </p:pic>
      <p:pic>
        <p:nvPicPr>
          <p:cNvPr id="8" name="Picture 7">
            <a:extLst>
              <a:ext uri="{FF2B5EF4-FFF2-40B4-BE49-F238E27FC236}">
                <a16:creationId xmlns:a16="http://schemas.microsoft.com/office/drawing/2014/main" id="{2C66AA45-0210-2D3E-1250-EDE0FA87FD49}"/>
              </a:ext>
            </a:extLst>
          </p:cNvPr>
          <p:cNvPicPr>
            <a:picLocks noChangeAspect="1"/>
          </p:cNvPicPr>
          <p:nvPr/>
        </p:nvPicPr>
        <p:blipFill>
          <a:blip r:embed="rId3"/>
          <a:stretch>
            <a:fillRect/>
          </a:stretch>
        </p:blipFill>
        <p:spPr>
          <a:xfrm>
            <a:off x="841248" y="814268"/>
            <a:ext cx="10204702" cy="5325726"/>
          </a:xfrm>
          <a:prstGeom prst="rect">
            <a:avLst/>
          </a:prstGeom>
        </p:spPr>
      </p:pic>
      <p:sp>
        <p:nvSpPr>
          <p:cNvPr id="3" name="TextBox 2">
            <a:extLst>
              <a:ext uri="{FF2B5EF4-FFF2-40B4-BE49-F238E27FC236}">
                <a16:creationId xmlns:a16="http://schemas.microsoft.com/office/drawing/2014/main" id="{00E3AD4E-0A09-E1C2-888A-4F8B14D137D9}"/>
              </a:ext>
            </a:extLst>
          </p:cNvPr>
          <p:cNvSpPr txBox="1"/>
          <p:nvPr/>
        </p:nvSpPr>
        <p:spPr>
          <a:xfrm>
            <a:off x="7364361" y="6062256"/>
            <a:ext cx="3986391" cy="646331"/>
          </a:xfrm>
          <a:prstGeom prst="rect">
            <a:avLst/>
          </a:prstGeom>
          <a:noFill/>
        </p:spPr>
        <p:txBody>
          <a:bodyPr wrap="square" rtlCol="0">
            <a:spAutoFit/>
          </a:bodyPr>
          <a:lstStyle/>
          <a:p>
            <a:r>
              <a:rPr lang="en-IN" dirty="0"/>
              <a:t>Source: Vision Document on Aluminium Sector, Govt of India, 2025 </a:t>
            </a:r>
          </a:p>
        </p:txBody>
      </p:sp>
    </p:spTree>
    <p:extLst>
      <p:ext uri="{BB962C8B-B14F-4D97-AF65-F5344CB8AC3E}">
        <p14:creationId xmlns:p14="http://schemas.microsoft.com/office/powerpoint/2010/main" val="554032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BA8E-2378-6BDD-BD0A-CDC15DA62F79}"/>
              </a:ext>
            </a:extLst>
          </p:cNvPr>
          <p:cNvSpPr>
            <a:spLocks noGrp="1"/>
          </p:cNvSpPr>
          <p:nvPr>
            <p:ph type="title"/>
          </p:nvPr>
        </p:nvSpPr>
        <p:spPr/>
        <p:txBody>
          <a:bodyPr/>
          <a:lstStyle/>
          <a:p>
            <a:r>
              <a:rPr lang="en-US" dirty="0"/>
              <a:t>SECONDARY RECYCLED </a:t>
            </a:r>
            <a:r>
              <a:rPr lang="en-US" dirty="0" err="1"/>
              <a:t>aluminium</a:t>
            </a:r>
            <a:r>
              <a:rPr lang="en-US" dirty="0"/>
              <a:t> </a:t>
            </a:r>
          </a:p>
        </p:txBody>
      </p:sp>
      <p:sp>
        <p:nvSpPr>
          <p:cNvPr id="3" name="Content Placeholder 2">
            <a:extLst>
              <a:ext uri="{FF2B5EF4-FFF2-40B4-BE49-F238E27FC236}">
                <a16:creationId xmlns:a16="http://schemas.microsoft.com/office/drawing/2014/main" id="{98D1C585-16DC-A275-1AB3-8BF7683953EE}"/>
              </a:ext>
            </a:extLst>
          </p:cNvPr>
          <p:cNvSpPr>
            <a:spLocks noGrp="1"/>
          </p:cNvSpPr>
          <p:nvPr>
            <p:ph sz="quarter" idx="13"/>
          </p:nvPr>
        </p:nvSpPr>
        <p:spPr>
          <a:xfrm>
            <a:off x="841248" y="1323975"/>
            <a:ext cx="10741152" cy="4692777"/>
          </a:xfrm>
        </p:spPr>
        <p:txBody>
          <a:bodyPr>
            <a:normAutofit/>
          </a:bodyPr>
          <a:lstStyle/>
          <a:p>
            <a:pPr algn="just"/>
            <a:r>
              <a:rPr lang="en-US" b="1" dirty="0">
                <a:latin typeface="Times New Roman" panose="02020603050405020304" pitchFamily="18" charset="0"/>
                <a:cs typeface="Times New Roman" panose="02020603050405020304" pitchFamily="18" charset="0"/>
              </a:rPr>
              <a:t>The secondary capacity of ~2.0 MT of India is largely dependent on imported scrap. </a:t>
            </a:r>
          </a:p>
          <a:p>
            <a:pPr algn="just"/>
            <a:r>
              <a:rPr lang="en-US" b="1" dirty="0">
                <a:latin typeface="Times New Roman" panose="02020603050405020304" pitchFamily="18" charset="0"/>
                <a:cs typeface="Times New Roman" panose="02020603050405020304" pitchFamily="18" charset="0"/>
              </a:rPr>
              <a:t>Although the share of secondary Aluminium consumption in India has increased over the years, the availability of domestic scrap and sourcing scrap from other nations have been challenging.</a:t>
            </a:r>
          </a:p>
          <a:p>
            <a:r>
              <a:rPr lang="en-US" b="1" dirty="0">
                <a:latin typeface="Times New Roman" panose="02020603050405020304" pitchFamily="18" charset="0"/>
                <a:cs typeface="Times New Roman" panose="02020603050405020304" pitchFamily="18" charset="0"/>
              </a:rPr>
              <a:t>Production from domestic scrap is projected to reach an incremental 6 MTPA by FY2047. </a:t>
            </a:r>
          </a:p>
          <a:p>
            <a:endParaRPr lang="en-US" b="1" dirty="0"/>
          </a:p>
          <a:p>
            <a:endParaRPr lang="en-US" b="1" dirty="0"/>
          </a:p>
        </p:txBody>
      </p:sp>
      <p:sp>
        <p:nvSpPr>
          <p:cNvPr id="4" name="Footer Placeholder 3">
            <a:extLst>
              <a:ext uri="{FF2B5EF4-FFF2-40B4-BE49-F238E27FC236}">
                <a16:creationId xmlns:a16="http://schemas.microsoft.com/office/drawing/2014/main" id="{E1934141-C256-3B27-F248-46B0BE8E1FFC}"/>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988E626D-2386-DE53-1B3E-7436B0794FCC}"/>
              </a:ext>
            </a:extLst>
          </p:cNvPr>
          <p:cNvSpPr>
            <a:spLocks noGrp="1"/>
          </p:cNvSpPr>
          <p:nvPr>
            <p:ph type="sldNum" sz="quarter" idx="11"/>
          </p:nvPr>
        </p:nvSpPr>
        <p:spPr/>
        <p:txBody>
          <a:bodyPr/>
          <a:lstStyle/>
          <a:p>
            <a:fld id="{B67B645E-C5E5-4727-B977-D372A0AA71D9}" type="slidenum">
              <a:rPr lang="en-US" smtClean="0"/>
              <a:pPr/>
              <a:t>15</a:t>
            </a:fld>
            <a:endParaRPr lang="en-US" dirty="0"/>
          </a:p>
        </p:txBody>
      </p:sp>
      <p:pic>
        <p:nvPicPr>
          <p:cNvPr id="6" name="Picture 5" descr="Ibaas logo5">
            <a:extLst>
              <a:ext uri="{FF2B5EF4-FFF2-40B4-BE49-F238E27FC236}">
                <a16:creationId xmlns:a16="http://schemas.microsoft.com/office/drawing/2014/main" id="{F98D4C4C-20DC-258F-9601-8DE4978E87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2067810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9B728-4E26-E576-CB84-374DA8B37550}"/>
              </a:ext>
            </a:extLst>
          </p:cNvPr>
          <p:cNvSpPr>
            <a:spLocks noGrp="1"/>
          </p:cNvSpPr>
          <p:nvPr>
            <p:ph type="title"/>
          </p:nvPr>
        </p:nvSpPr>
        <p:spPr/>
        <p:txBody>
          <a:bodyPr/>
          <a:lstStyle/>
          <a:p>
            <a:r>
              <a:rPr lang="en-US" dirty="0"/>
              <a:t>Primary &amp; Secondary Aluminium Usage in India</a:t>
            </a:r>
          </a:p>
        </p:txBody>
      </p:sp>
      <p:sp>
        <p:nvSpPr>
          <p:cNvPr id="4" name="Footer Placeholder 3">
            <a:extLst>
              <a:ext uri="{FF2B5EF4-FFF2-40B4-BE49-F238E27FC236}">
                <a16:creationId xmlns:a16="http://schemas.microsoft.com/office/drawing/2014/main" id="{3F878233-5B4B-B7DA-0246-34256EBB5B00}"/>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4EDD82AC-DA2F-1D9D-C3AC-8B6962544A8F}"/>
              </a:ext>
            </a:extLst>
          </p:cNvPr>
          <p:cNvSpPr>
            <a:spLocks noGrp="1"/>
          </p:cNvSpPr>
          <p:nvPr>
            <p:ph type="sldNum" sz="quarter" idx="11"/>
          </p:nvPr>
        </p:nvSpPr>
        <p:spPr/>
        <p:txBody>
          <a:bodyPr/>
          <a:lstStyle/>
          <a:p>
            <a:fld id="{B67B645E-C5E5-4727-B977-D372A0AA71D9}" type="slidenum">
              <a:rPr lang="en-US" smtClean="0"/>
              <a:pPr/>
              <a:t>16</a:t>
            </a:fld>
            <a:endParaRPr lang="en-US" dirty="0"/>
          </a:p>
        </p:txBody>
      </p:sp>
      <p:pic>
        <p:nvPicPr>
          <p:cNvPr id="7" name="Picture 6" descr="Ibaas logo5">
            <a:extLst>
              <a:ext uri="{FF2B5EF4-FFF2-40B4-BE49-F238E27FC236}">
                <a16:creationId xmlns:a16="http://schemas.microsoft.com/office/drawing/2014/main" id="{8A6180EE-39DF-0E78-DCE0-6D692AC25DC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pic>
        <p:nvPicPr>
          <p:cNvPr id="9" name="Picture 8">
            <a:extLst>
              <a:ext uri="{FF2B5EF4-FFF2-40B4-BE49-F238E27FC236}">
                <a16:creationId xmlns:a16="http://schemas.microsoft.com/office/drawing/2014/main" id="{20C0E2F3-D7E3-D117-A5CA-6617B1A31574}"/>
              </a:ext>
            </a:extLst>
          </p:cNvPr>
          <p:cNvPicPr>
            <a:picLocks noChangeAspect="1"/>
          </p:cNvPicPr>
          <p:nvPr/>
        </p:nvPicPr>
        <p:blipFill>
          <a:blip r:embed="rId3"/>
          <a:stretch>
            <a:fillRect/>
          </a:stretch>
        </p:blipFill>
        <p:spPr>
          <a:xfrm>
            <a:off x="1548638" y="803705"/>
            <a:ext cx="9535922" cy="5636192"/>
          </a:xfrm>
          <a:prstGeom prst="rect">
            <a:avLst/>
          </a:prstGeom>
        </p:spPr>
      </p:pic>
      <p:pic>
        <p:nvPicPr>
          <p:cNvPr id="6" name="Picture 5">
            <a:extLst>
              <a:ext uri="{FF2B5EF4-FFF2-40B4-BE49-F238E27FC236}">
                <a16:creationId xmlns:a16="http://schemas.microsoft.com/office/drawing/2014/main" id="{E9B6A427-59D5-0D56-9FDC-172EEE471AF3}"/>
              </a:ext>
            </a:extLst>
          </p:cNvPr>
          <p:cNvPicPr>
            <a:picLocks noChangeAspect="1"/>
          </p:cNvPicPr>
          <p:nvPr/>
        </p:nvPicPr>
        <p:blipFill>
          <a:blip r:embed="rId4"/>
          <a:stretch>
            <a:fillRect/>
          </a:stretch>
        </p:blipFill>
        <p:spPr>
          <a:xfrm>
            <a:off x="7470178" y="6236532"/>
            <a:ext cx="4035902" cy="768163"/>
          </a:xfrm>
          <a:prstGeom prst="rect">
            <a:avLst/>
          </a:prstGeom>
        </p:spPr>
      </p:pic>
    </p:spTree>
    <p:extLst>
      <p:ext uri="{BB962C8B-B14F-4D97-AF65-F5344CB8AC3E}">
        <p14:creationId xmlns:p14="http://schemas.microsoft.com/office/powerpoint/2010/main" val="3529436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1CA6-F315-4CC2-B993-92A315FFB436}"/>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140015E0-6C50-C756-249E-754C2294A094}"/>
              </a:ext>
            </a:extLst>
          </p:cNvPr>
          <p:cNvSpPr>
            <a:spLocks noGrp="1"/>
          </p:cNvSpPr>
          <p:nvPr>
            <p:ph sz="quarter" idx="13"/>
          </p:nvPr>
        </p:nvSpPr>
        <p:spPr>
          <a:xfrm>
            <a:off x="841248" y="1323975"/>
            <a:ext cx="10578592" cy="4692777"/>
          </a:xfrm>
        </p:spPr>
        <p:txBody>
          <a:bodyPr>
            <a:normAutofit/>
          </a:bodyPr>
          <a:lstStyle/>
          <a:p>
            <a:pPr algn="just"/>
            <a:r>
              <a:rPr lang="en-US" b="1" dirty="0">
                <a:latin typeface="Times New Roman" panose="02020603050405020304" pitchFamily="18" charset="0"/>
                <a:cs typeface="Times New Roman" panose="02020603050405020304" pitchFamily="18" charset="0"/>
              </a:rPr>
              <a:t>India’s present installed capacity of alumina is about 11.2 MTPA,  far behind of China and Australia. This is almost equal to Brazil’s alumina production.</a:t>
            </a:r>
          </a:p>
          <a:p>
            <a:pPr algn="just"/>
            <a:r>
              <a:rPr lang="en-US" b="1" dirty="0">
                <a:latin typeface="Times New Roman" panose="02020603050405020304" pitchFamily="18" charset="0"/>
                <a:cs typeface="Times New Roman" panose="02020603050405020304" pitchFamily="18" charset="0"/>
              </a:rPr>
              <a:t>The alumina industry is now rapidly developing in India and  likely to produce 15 MTPA by 2030 surpassing Brazil and Australia. </a:t>
            </a:r>
          </a:p>
          <a:p>
            <a:pPr algn="just"/>
            <a:r>
              <a:rPr lang="en-US" b="1" dirty="0">
                <a:latin typeface="Times New Roman" panose="02020603050405020304" pitchFamily="18" charset="0"/>
                <a:cs typeface="Times New Roman" panose="02020603050405020304" pitchFamily="18" charset="0"/>
              </a:rPr>
              <a:t>In metal production, India is second  with 4MTPA primary and about 2 MTPA recycled </a:t>
            </a:r>
            <a:r>
              <a:rPr lang="en-US" b="1" dirty="0" err="1">
                <a:latin typeface="Times New Roman" panose="02020603050405020304" pitchFamily="18" charset="0"/>
                <a:cs typeface="Times New Roman" panose="02020603050405020304" pitchFamily="18" charset="0"/>
              </a:rPr>
              <a:t>aluminium</a:t>
            </a:r>
            <a:r>
              <a:rPr lang="en-US" b="1" dirty="0">
                <a:latin typeface="Times New Roman" panose="02020603050405020304" pitchFamily="18" charset="0"/>
                <a:cs typeface="Times New Roman" panose="02020603050405020304" pitchFamily="18" charset="0"/>
              </a:rPr>
              <a:t>. </a:t>
            </a:r>
          </a:p>
          <a:p>
            <a:endParaRPr lang="en-US" b="1" dirty="0"/>
          </a:p>
        </p:txBody>
      </p:sp>
      <p:sp>
        <p:nvSpPr>
          <p:cNvPr id="4" name="Footer Placeholder 3">
            <a:extLst>
              <a:ext uri="{FF2B5EF4-FFF2-40B4-BE49-F238E27FC236}">
                <a16:creationId xmlns:a16="http://schemas.microsoft.com/office/drawing/2014/main" id="{120F4B74-29FC-3FEE-2E97-9FDCA9717B62}"/>
              </a:ext>
            </a:extLst>
          </p:cNvPr>
          <p:cNvSpPr>
            <a:spLocks noGrp="1"/>
          </p:cNvSpPr>
          <p:nvPr>
            <p:ph type="ftr" sz="quarter" idx="10"/>
          </p:nvPr>
        </p:nvSpPr>
        <p:spPr/>
        <p:txBody>
          <a:bodyPr/>
          <a:lstStyle/>
          <a:p>
            <a:r>
              <a:rPr lang="en-US" dirty="0"/>
              <a:t>Asian Metals</a:t>
            </a:r>
          </a:p>
          <a:p>
            <a:r>
              <a:rPr lang="en-US" dirty="0"/>
              <a:t>May 28-29, 2026 </a:t>
            </a:r>
          </a:p>
        </p:txBody>
      </p:sp>
      <p:sp>
        <p:nvSpPr>
          <p:cNvPr id="5" name="Slide Number Placeholder 4">
            <a:extLst>
              <a:ext uri="{FF2B5EF4-FFF2-40B4-BE49-F238E27FC236}">
                <a16:creationId xmlns:a16="http://schemas.microsoft.com/office/drawing/2014/main" id="{771CB361-0F15-17BC-181C-080F2A80C0F5}"/>
              </a:ext>
            </a:extLst>
          </p:cNvPr>
          <p:cNvSpPr>
            <a:spLocks noGrp="1"/>
          </p:cNvSpPr>
          <p:nvPr>
            <p:ph type="sldNum" sz="quarter" idx="11"/>
          </p:nvPr>
        </p:nvSpPr>
        <p:spPr/>
        <p:txBody>
          <a:bodyPr/>
          <a:lstStyle/>
          <a:p>
            <a:fld id="{B67B645E-C5E5-4727-B977-D372A0AA71D9}" type="slidenum">
              <a:rPr lang="en-US" smtClean="0"/>
              <a:pPr/>
              <a:t>17</a:t>
            </a:fld>
            <a:endParaRPr lang="en-US" dirty="0"/>
          </a:p>
        </p:txBody>
      </p:sp>
      <p:pic>
        <p:nvPicPr>
          <p:cNvPr id="6" name="Picture 5" descr="Ibaas logo5">
            <a:extLst>
              <a:ext uri="{FF2B5EF4-FFF2-40B4-BE49-F238E27FC236}">
                <a16:creationId xmlns:a16="http://schemas.microsoft.com/office/drawing/2014/main" id="{E30E3310-7467-242F-209A-4832FB1B1E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2701210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A17B-3473-6B2B-4C05-9BFD06EB742A}"/>
              </a:ext>
            </a:extLst>
          </p:cNvPr>
          <p:cNvSpPr>
            <a:spLocks noGrp="1"/>
          </p:cNvSpPr>
          <p:nvPr>
            <p:ph type="title"/>
          </p:nvPr>
        </p:nvSpPr>
        <p:spPr/>
        <p:txBody>
          <a:bodyPr/>
          <a:lstStyle/>
          <a:p>
            <a:r>
              <a:rPr lang="en-US" dirty="0"/>
              <a:t>CONCLUSIONS (Contd.) </a:t>
            </a:r>
          </a:p>
        </p:txBody>
      </p:sp>
      <p:sp>
        <p:nvSpPr>
          <p:cNvPr id="3" name="Content Placeholder 2">
            <a:extLst>
              <a:ext uri="{FF2B5EF4-FFF2-40B4-BE49-F238E27FC236}">
                <a16:creationId xmlns:a16="http://schemas.microsoft.com/office/drawing/2014/main" id="{FE601A53-5099-7A76-4166-87AB6509A289}"/>
              </a:ext>
            </a:extLst>
          </p:cNvPr>
          <p:cNvSpPr>
            <a:spLocks noGrp="1"/>
          </p:cNvSpPr>
          <p:nvPr>
            <p:ph sz="quarter" idx="13"/>
          </p:nvPr>
        </p:nvSpPr>
        <p:spPr>
          <a:xfrm>
            <a:off x="841248" y="1323975"/>
            <a:ext cx="10639552" cy="4692777"/>
          </a:xfrm>
        </p:spPr>
        <p:txBody>
          <a:bodyPr>
            <a:normAutofit fontScale="92500"/>
          </a:bodyPr>
          <a:lstStyle/>
          <a:p>
            <a:pPr algn="just"/>
            <a:r>
              <a:rPr lang="en-US" b="1" dirty="0">
                <a:latin typeface="Times New Roman" panose="02020603050405020304" pitchFamily="18" charset="0"/>
                <a:cs typeface="Times New Roman" panose="02020603050405020304" pitchFamily="18" charset="0"/>
              </a:rPr>
              <a:t>India’s primary </a:t>
            </a:r>
            <a:r>
              <a:rPr lang="en-US" b="1" dirty="0" err="1">
                <a:latin typeface="Times New Roman" panose="02020603050405020304" pitchFamily="18" charset="0"/>
                <a:cs typeface="Times New Roman" panose="02020603050405020304" pitchFamily="18" charset="0"/>
              </a:rPr>
              <a:t>aluminium</a:t>
            </a:r>
            <a:r>
              <a:rPr lang="en-US" b="1" dirty="0">
                <a:latin typeface="Times New Roman" panose="02020603050405020304" pitchFamily="18" charset="0"/>
                <a:cs typeface="Times New Roman" panose="02020603050405020304" pitchFamily="18" charset="0"/>
              </a:rPr>
              <a:t> metal production may  increase to maximum 6MTPA and secondary metal may be 2.5 MTPA by 2030, which may more or less meet the internal demand.</a:t>
            </a:r>
          </a:p>
          <a:p>
            <a:pPr algn="just"/>
            <a:r>
              <a:rPr lang="en-US" b="1" dirty="0">
                <a:latin typeface="Times New Roman" panose="02020603050405020304" pitchFamily="18" charset="0"/>
                <a:cs typeface="Times New Roman" panose="02020603050405020304" pitchFamily="18" charset="0"/>
              </a:rPr>
              <a:t>The depleting high grade bauxite resources will require significant changes in the existing alumina technology to process high silica and iron contaminated ore. </a:t>
            </a:r>
          </a:p>
          <a:p>
            <a:pPr algn="just"/>
            <a:r>
              <a:rPr lang="en-US" b="1" dirty="0">
                <a:latin typeface="Times New Roman" panose="02020603050405020304" pitchFamily="18" charset="0"/>
                <a:cs typeface="Times New Roman" panose="02020603050405020304" pitchFamily="18" charset="0"/>
              </a:rPr>
              <a:t>Efforts are being made to produce  Green </a:t>
            </a:r>
            <a:r>
              <a:rPr lang="en-US" b="1" dirty="0" err="1">
                <a:latin typeface="Times New Roman" panose="02020603050405020304" pitchFamily="18" charset="0"/>
                <a:cs typeface="Times New Roman" panose="02020603050405020304" pitchFamily="18" charset="0"/>
              </a:rPr>
              <a:t>Aluminium</a:t>
            </a:r>
            <a:r>
              <a:rPr lang="en-US" b="1" dirty="0">
                <a:latin typeface="Times New Roman" panose="02020603050405020304" pitchFamily="18" charset="0"/>
                <a:cs typeface="Times New Roman" panose="02020603050405020304" pitchFamily="18" charset="0"/>
              </a:rPr>
              <a:t> and partly replace thermal power by Green energy and small modular reactors. </a:t>
            </a:r>
          </a:p>
          <a:p>
            <a:endParaRPr lang="en-US" b="1" dirty="0"/>
          </a:p>
        </p:txBody>
      </p:sp>
      <p:sp>
        <p:nvSpPr>
          <p:cNvPr id="4" name="Footer Placeholder 3">
            <a:extLst>
              <a:ext uri="{FF2B5EF4-FFF2-40B4-BE49-F238E27FC236}">
                <a16:creationId xmlns:a16="http://schemas.microsoft.com/office/drawing/2014/main" id="{053AB0FA-E2E0-09BF-CD61-BFBC9D3E0269}"/>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95A6DCA7-8D59-846C-4277-E3C06DD6E809}"/>
              </a:ext>
            </a:extLst>
          </p:cNvPr>
          <p:cNvSpPr>
            <a:spLocks noGrp="1"/>
          </p:cNvSpPr>
          <p:nvPr>
            <p:ph type="sldNum" sz="quarter" idx="11"/>
          </p:nvPr>
        </p:nvSpPr>
        <p:spPr/>
        <p:txBody>
          <a:bodyPr/>
          <a:lstStyle/>
          <a:p>
            <a:fld id="{B67B645E-C5E5-4727-B977-D372A0AA71D9}" type="slidenum">
              <a:rPr lang="en-US" smtClean="0"/>
              <a:pPr/>
              <a:t>18</a:t>
            </a:fld>
            <a:endParaRPr lang="en-US" dirty="0"/>
          </a:p>
        </p:txBody>
      </p:sp>
      <p:pic>
        <p:nvPicPr>
          <p:cNvPr id="6" name="Picture 5" descr="Ibaas logo5">
            <a:extLst>
              <a:ext uri="{FF2B5EF4-FFF2-40B4-BE49-F238E27FC236}">
                <a16:creationId xmlns:a16="http://schemas.microsoft.com/office/drawing/2014/main" id="{950ED879-538E-7513-52A7-362CA0CAF0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2365305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8620" y="3225394"/>
            <a:ext cx="10994760" cy="1828349"/>
          </a:xfrm>
        </p:spPr>
        <p:txBody>
          <a:bodyPr>
            <a:normAutofit/>
          </a:bodyPr>
          <a:lstStyle/>
          <a:p>
            <a:r>
              <a:rPr lang="en-US" dirty="0">
                <a:solidFill>
                  <a:schemeClr val="accent5">
                    <a:lumMod val="60000"/>
                    <a:lumOff val="40000"/>
                  </a:schemeClr>
                </a:solidFill>
              </a:rPr>
              <a:t>Status of Bauxite, Alumina and Aluminium Industry of Vietnam</a:t>
            </a:r>
          </a:p>
        </p:txBody>
      </p:sp>
      <p:sp>
        <p:nvSpPr>
          <p:cNvPr id="3" name="Subtitle 2"/>
          <p:cNvSpPr>
            <a:spLocks noGrp="1"/>
          </p:cNvSpPr>
          <p:nvPr>
            <p:ph type="subTitle" idx="1"/>
          </p:nvPr>
        </p:nvSpPr>
        <p:spPr>
          <a:xfrm>
            <a:off x="598620" y="5057854"/>
            <a:ext cx="10975163" cy="1018033"/>
          </a:xfrm>
        </p:spPr>
        <p:txBody>
          <a:bodyPr>
            <a:normAutofit fontScale="85000" lnSpcReduction="20000"/>
          </a:bodyPr>
          <a:lstStyle/>
          <a:p>
            <a:r>
              <a:rPr lang="en-US" dirty="0"/>
              <a:t>Dr. Ashok Nandi, President</a:t>
            </a:r>
          </a:p>
          <a:p>
            <a:r>
              <a:rPr lang="en-US" dirty="0"/>
              <a:t>International Bauxite, Alumina and Aluminium Society (IBAAS)</a:t>
            </a:r>
          </a:p>
        </p:txBody>
      </p:sp>
      <p:sp>
        <p:nvSpPr>
          <p:cNvPr id="4" name="TextBox 3">
            <a:extLst>
              <a:ext uri="{FF2B5EF4-FFF2-40B4-BE49-F238E27FC236}">
                <a16:creationId xmlns:a16="http://schemas.microsoft.com/office/drawing/2014/main" id="{C6F82916-2B83-F638-5AC6-4A5F6355B017}"/>
              </a:ext>
            </a:extLst>
          </p:cNvPr>
          <p:cNvSpPr txBox="1"/>
          <p:nvPr/>
        </p:nvSpPr>
        <p:spPr>
          <a:xfrm>
            <a:off x="0" y="1"/>
            <a:ext cx="12192000" cy="913199"/>
          </a:xfrm>
          <a:prstGeom prst="rect">
            <a:avLst/>
          </a:prstGeom>
          <a:noFill/>
        </p:spPr>
        <p:txBody>
          <a:bodyPr wrap="square">
            <a:spAutoFit/>
          </a:bodyPr>
          <a:lstStyle/>
          <a:p>
            <a:pPr algn="ctr" defTabSz="1219170"/>
            <a:r>
              <a:rPr lang="en-US" sz="2667" b="1" dirty="0">
                <a:solidFill>
                  <a:prstClr val="white"/>
                </a:solidFill>
                <a:latin typeface="Calibri"/>
              </a:rPr>
              <a:t>16</a:t>
            </a:r>
            <a:r>
              <a:rPr lang="en-US" sz="2667" b="1" baseline="30000" dirty="0">
                <a:solidFill>
                  <a:prstClr val="white"/>
                </a:solidFill>
                <a:latin typeface="Calibri"/>
              </a:rPr>
              <a:t>th</a:t>
            </a:r>
            <a:r>
              <a:rPr lang="en-US" sz="2667" b="1" dirty="0">
                <a:solidFill>
                  <a:prstClr val="white"/>
                </a:solidFill>
                <a:latin typeface="Calibri"/>
              </a:rPr>
              <a:t> ALUMINIUM RAW MATERIALS SUMMIT</a:t>
            </a:r>
            <a:br>
              <a:rPr lang="en-US" sz="2667" b="1" dirty="0">
                <a:solidFill>
                  <a:prstClr val="white"/>
                </a:solidFill>
                <a:latin typeface="Calibri"/>
              </a:rPr>
            </a:br>
            <a:r>
              <a:rPr lang="en-US" sz="2667" b="1" dirty="0">
                <a:solidFill>
                  <a:prstClr val="white"/>
                </a:solidFill>
                <a:latin typeface="Calibri"/>
              </a:rPr>
              <a:t>May 28-29, 2026 | HAIKOU, CHINA</a:t>
            </a:r>
            <a:endParaRPr lang="en-IN" sz="2667" b="1" dirty="0">
              <a:solidFill>
                <a:prstClr val="white"/>
              </a:solidFill>
              <a:latin typeface="Calibri"/>
            </a:endParaRPr>
          </a:p>
        </p:txBody>
      </p:sp>
      <p:pic>
        <p:nvPicPr>
          <p:cNvPr id="5" name="Picture 4">
            <a:extLst>
              <a:ext uri="{FF2B5EF4-FFF2-40B4-BE49-F238E27FC236}">
                <a16:creationId xmlns:a16="http://schemas.microsoft.com/office/drawing/2014/main" id="{779E571F-E42D-6FD9-F5A0-F0C6BC830D33}"/>
              </a:ext>
            </a:extLst>
          </p:cNvPr>
          <p:cNvPicPr>
            <a:picLocks noChangeAspect="1"/>
          </p:cNvPicPr>
          <p:nvPr/>
        </p:nvPicPr>
        <p:blipFill>
          <a:blip r:embed="rId2"/>
          <a:stretch>
            <a:fillRect/>
          </a:stretch>
        </p:blipFill>
        <p:spPr>
          <a:xfrm>
            <a:off x="5310319" y="6078787"/>
            <a:ext cx="1551765" cy="779213"/>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6D99-DA9F-B57A-F947-92AE9FF8FF3F}"/>
              </a:ext>
            </a:extLst>
          </p:cNvPr>
          <p:cNvSpPr>
            <a:spLocks noGrp="1"/>
          </p:cNvSpPr>
          <p:nvPr>
            <p:ph type="title"/>
          </p:nvPr>
        </p:nvSpPr>
        <p:spPr>
          <a:xfrm>
            <a:off x="841248" y="336423"/>
            <a:ext cx="10479024" cy="618882"/>
          </a:xfrm>
        </p:spPr>
        <p:txBody>
          <a:bodyPr/>
          <a:lstStyle/>
          <a:p>
            <a:pPr algn="just"/>
            <a:r>
              <a:rPr lang="en-US" dirty="0"/>
              <a:t>Can </a:t>
            </a:r>
            <a:r>
              <a:rPr lang="en-US" dirty="0" err="1"/>
              <a:t>india</a:t>
            </a:r>
            <a:r>
              <a:rPr lang="en-US" dirty="0"/>
              <a:t> becomes second largest alumina producer? </a:t>
            </a:r>
          </a:p>
        </p:txBody>
      </p:sp>
      <p:sp>
        <p:nvSpPr>
          <p:cNvPr id="3" name="Content Placeholder 2">
            <a:extLst>
              <a:ext uri="{FF2B5EF4-FFF2-40B4-BE49-F238E27FC236}">
                <a16:creationId xmlns:a16="http://schemas.microsoft.com/office/drawing/2014/main" id="{1D6D67E8-D7E0-9DAE-CF0D-CB455084B613}"/>
              </a:ext>
            </a:extLst>
          </p:cNvPr>
          <p:cNvSpPr>
            <a:spLocks noGrp="1"/>
          </p:cNvSpPr>
          <p:nvPr>
            <p:ph sz="quarter" idx="13"/>
          </p:nvPr>
        </p:nvSpPr>
        <p:spPr>
          <a:xfrm>
            <a:off x="841248" y="1323975"/>
            <a:ext cx="10919952" cy="4692777"/>
          </a:xfrm>
        </p:spPr>
        <p:txBody>
          <a:bodyPr>
            <a:normAutofit fontScale="92500" lnSpcReduction="10000"/>
          </a:bodyPr>
          <a:lstStyle/>
          <a:p>
            <a:pPr algn="just"/>
            <a:r>
              <a:rPr lang="en-US" b="1" dirty="0">
                <a:latin typeface="Times New Roman" panose="02020603050405020304" pitchFamily="18" charset="0"/>
                <a:cs typeface="Times New Roman" panose="02020603050405020304" pitchFamily="18" charset="0"/>
              </a:rPr>
              <a:t>At present the installed capacity of alumina in India is about 11.3MTPA, this is likely to increase to 15 MTPA by 2030 through brownfield and greenfield expansions. </a:t>
            </a:r>
          </a:p>
          <a:p>
            <a:pPr algn="just"/>
            <a:r>
              <a:rPr lang="en-US" b="1" dirty="0">
                <a:latin typeface="Times New Roman" panose="02020603050405020304" pitchFamily="18" charset="0"/>
                <a:cs typeface="Times New Roman" panose="02020603050405020304" pitchFamily="18" charset="0"/>
              </a:rPr>
              <a:t>There are 3 Greenfield alumina projects announced, which may take India’s alumina production to the level of 23MTPA in the next +10 years and India may occupy 2nd position in the world after the China. </a:t>
            </a:r>
          </a:p>
          <a:p>
            <a:pPr algn="just"/>
            <a:r>
              <a:rPr lang="en-US" b="1" dirty="0">
                <a:latin typeface="Times New Roman" panose="02020603050405020304" pitchFamily="18" charset="0"/>
                <a:cs typeface="Times New Roman" panose="02020603050405020304" pitchFamily="18" charset="0"/>
              </a:rPr>
              <a:t>Despite having fairly large bauxite resources, main issues are location in the tribal belts, ecologically sensitive areas and delays in environmental clearances. </a:t>
            </a:r>
          </a:p>
        </p:txBody>
      </p:sp>
      <p:sp>
        <p:nvSpPr>
          <p:cNvPr id="4" name="Footer Placeholder 3">
            <a:extLst>
              <a:ext uri="{FF2B5EF4-FFF2-40B4-BE49-F238E27FC236}">
                <a16:creationId xmlns:a16="http://schemas.microsoft.com/office/drawing/2014/main" id="{6D43459C-8885-BFB4-CD31-FFC9C951B757}"/>
              </a:ext>
            </a:extLst>
          </p:cNvPr>
          <p:cNvSpPr>
            <a:spLocks noGrp="1"/>
          </p:cNvSpPr>
          <p:nvPr>
            <p:ph type="ftr" sz="quarter" idx="10"/>
          </p:nvPr>
        </p:nvSpPr>
        <p:spPr/>
        <p:txBody>
          <a:bodyPr/>
          <a:lstStyle/>
          <a:p>
            <a:r>
              <a:rPr lang="en-US" dirty="0"/>
              <a:t>Asian Metals</a:t>
            </a:r>
          </a:p>
          <a:p>
            <a:r>
              <a:rPr lang="en-US" dirty="0"/>
              <a:t>May 28-29, 2026</a:t>
            </a:r>
          </a:p>
        </p:txBody>
      </p:sp>
      <p:sp>
        <p:nvSpPr>
          <p:cNvPr id="5" name="Slide Number Placeholder 4">
            <a:extLst>
              <a:ext uri="{FF2B5EF4-FFF2-40B4-BE49-F238E27FC236}">
                <a16:creationId xmlns:a16="http://schemas.microsoft.com/office/drawing/2014/main" id="{95C3E5E7-A993-4CEE-AE7D-F755244C91BC}"/>
              </a:ext>
            </a:extLst>
          </p:cNvPr>
          <p:cNvSpPr>
            <a:spLocks noGrp="1"/>
          </p:cNvSpPr>
          <p:nvPr>
            <p:ph type="sldNum" sz="quarter" idx="11"/>
          </p:nvPr>
        </p:nvSpPr>
        <p:spPr/>
        <p:txBody>
          <a:bodyPr/>
          <a:lstStyle/>
          <a:p>
            <a:fld id="{B67B645E-C5E5-4727-B977-D372A0AA71D9}" type="slidenum">
              <a:rPr lang="en-US" smtClean="0"/>
              <a:pPr/>
              <a:t>2</a:t>
            </a:fld>
            <a:endParaRPr lang="en-US" dirty="0"/>
          </a:p>
        </p:txBody>
      </p:sp>
      <p:pic>
        <p:nvPicPr>
          <p:cNvPr id="6" name="Picture 5" descr="Ibaas logo5">
            <a:extLst>
              <a:ext uri="{FF2B5EF4-FFF2-40B4-BE49-F238E27FC236}">
                <a16:creationId xmlns:a16="http://schemas.microsoft.com/office/drawing/2014/main" id="{B8540B37-AACA-22F7-B943-B52D6C0CA4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2781598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5">
                    <a:lumMod val="60000"/>
                    <a:lumOff val="40000"/>
                  </a:schemeClr>
                </a:solidFill>
              </a:rPr>
              <a:t>Introduction</a:t>
            </a:r>
          </a:p>
        </p:txBody>
      </p:sp>
      <p:sp>
        <p:nvSpPr>
          <p:cNvPr id="3" name="Content Placeholder 2"/>
          <p:cNvSpPr>
            <a:spLocks noGrp="1"/>
          </p:cNvSpPr>
          <p:nvPr>
            <p:ph idx="1"/>
          </p:nvPr>
        </p:nvSpPr>
        <p:spPr/>
        <p:txBody>
          <a:bodyPr>
            <a:normAutofit/>
          </a:bodyPr>
          <a:lstStyle/>
          <a:p>
            <a:pPr algn="just"/>
            <a:r>
              <a:rPr lang="en-US" dirty="0"/>
              <a:t>Vietnam hosts one of the world's largest bauxite resources, estimated at approximately 5.8 billion metric tons, ranking third globally after Guinea and Australia.</a:t>
            </a:r>
          </a:p>
          <a:p>
            <a:pPr algn="just"/>
            <a:r>
              <a:rPr lang="en-US" dirty="0"/>
              <a:t>Despite this extraordinary resource base, translating reserves into economic value remains constrained by structural and operational barriers.</a:t>
            </a:r>
          </a:p>
          <a:p>
            <a:pPr algn="just"/>
            <a:endParaRPr lang="en-US" dirty="0"/>
          </a:p>
          <a:p>
            <a:endParaRPr lang="en-US" dirty="0"/>
          </a:p>
          <a:p>
            <a:endParaRPr lang="en-US" dirty="0"/>
          </a:p>
        </p:txBody>
      </p:sp>
      <p:pic>
        <p:nvPicPr>
          <p:cNvPr id="4" name="Picture 3">
            <a:extLst>
              <a:ext uri="{FF2B5EF4-FFF2-40B4-BE49-F238E27FC236}">
                <a16:creationId xmlns:a16="http://schemas.microsoft.com/office/drawing/2014/main" id="{CECF7D2D-A9DF-81A6-654C-3E9BD9B48E46}"/>
              </a:ext>
            </a:extLst>
          </p:cNvPr>
          <p:cNvPicPr>
            <a:picLocks noChangeAspect="1"/>
          </p:cNvPicPr>
          <p:nvPr/>
        </p:nvPicPr>
        <p:blipFill>
          <a:blip r:embed="rId2"/>
          <a:stretch>
            <a:fillRect/>
          </a:stretch>
        </p:blipFill>
        <p:spPr>
          <a:xfrm>
            <a:off x="10597563" y="6146304"/>
            <a:ext cx="1551765" cy="779213"/>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accent5">
                    <a:lumMod val="60000"/>
                    <a:lumOff val="40000"/>
                  </a:schemeClr>
                </a:solidFill>
              </a:rPr>
              <a:t>Overview &amp; Distribution</a:t>
            </a:r>
          </a:p>
        </p:txBody>
      </p:sp>
      <p:sp>
        <p:nvSpPr>
          <p:cNvPr id="5" name="Content Placeholder 4"/>
          <p:cNvSpPr>
            <a:spLocks noGrp="1"/>
          </p:cNvSpPr>
          <p:nvPr>
            <p:ph idx="1"/>
          </p:nvPr>
        </p:nvSpPr>
        <p:spPr/>
        <p:txBody>
          <a:bodyPr>
            <a:noAutofit/>
          </a:bodyPr>
          <a:lstStyle/>
          <a:p>
            <a:pPr algn="just">
              <a:lnSpc>
                <a:spcPct val="120000"/>
              </a:lnSpc>
            </a:pPr>
            <a:r>
              <a:rPr lang="en-US" sz="2667" dirty="0"/>
              <a:t>Major bauxite deposits are located in Vietnam’s Central Highlands (Tây Nguyên), mainly in Dak Nong and Lam Dong provinces.</a:t>
            </a:r>
          </a:p>
          <a:p>
            <a:pPr algn="just">
              <a:lnSpc>
                <a:spcPct val="120000"/>
              </a:lnSpc>
            </a:pPr>
            <a:r>
              <a:rPr lang="en-US" sz="2667" dirty="0"/>
              <a:t>Smaller bauxite occurrences are also found in northern Vietnam.</a:t>
            </a:r>
          </a:p>
          <a:p>
            <a:pPr algn="just">
              <a:lnSpc>
                <a:spcPct val="120000"/>
              </a:lnSpc>
            </a:pPr>
            <a:r>
              <a:rPr lang="en-US" sz="2667" dirty="0"/>
              <a:t>Deposits are lateritic in nature with medium alumina content and requires washing to reduce silica content.</a:t>
            </a:r>
          </a:p>
          <a:p>
            <a:pPr algn="just">
              <a:lnSpc>
                <a:spcPct val="120000"/>
              </a:lnSpc>
            </a:pPr>
            <a:r>
              <a:rPr lang="en-US" sz="2667" dirty="0"/>
              <a:t>Key alumina refineries: Tan Rai and Nhan Co. Each refinery has an annual production capacity of ~650,000 tons.</a:t>
            </a:r>
          </a:p>
        </p:txBody>
      </p:sp>
      <p:pic>
        <p:nvPicPr>
          <p:cNvPr id="2" name="Picture 1">
            <a:extLst>
              <a:ext uri="{FF2B5EF4-FFF2-40B4-BE49-F238E27FC236}">
                <a16:creationId xmlns:a16="http://schemas.microsoft.com/office/drawing/2014/main" id="{AC3DAD9B-66EF-511F-4D90-6C1AFCF83AC1}"/>
              </a:ext>
            </a:extLst>
          </p:cNvPr>
          <p:cNvPicPr>
            <a:picLocks noChangeAspect="1"/>
          </p:cNvPicPr>
          <p:nvPr/>
        </p:nvPicPr>
        <p:blipFill>
          <a:blip r:embed="rId2"/>
          <a:stretch>
            <a:fillRect/>
          </a:stretch>
        </p:blipFill>
        <p:spPr>
          <a:xfrm>
            <a:off x="10597563" y="6146304"/>
            <a:ext cx="1551765" cy="779213"/>
          </a:xfrm>
          <a:prstGeom prst="rect">
            <a:avLst/>
          </a:prstGeom>
        </p:spPr>
      </p:pic>
    </p:spTree>
    <p:extLst>
      <p:ext uri="{BB962C8B-B14F-4D97-AF65-F5344CB8AC3E}">
        <p14:creationId xmlns:p14="http://schemas.microsoft.com/office/powerpoint/2010/main" val="1101633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06145" y="1189328"/>
            <a:ext cx="7785855" cy="1018033"/>
          </a:xfrm>
        </p:spPr>
        <p:txBody>
          <a:bodyPr>
            <a:normAutofit fontScale="90000"/>
          </a:bodyPr>
          <a:lstStyle/>
          <a:p>
            <a:r>
              <a:rPr lang="en-US" dirty="0">
                <a:solidFill>
                  <a:schemeClr val="accent5">
                    <a:lumMod val="60000"/>
                    <a:lumOff val="40000"/>
                  </a:schemeClr>
                </a:solidFill>
              </a:rPr>
              <a:t>Deposit Locations &amp; Key Industrial Facilities</a:t>
            </a:r>
          </a:p>
        </p:txBody>
      </p:sp>
      <p:sp>
        <p:nvSpPr>
          <p:cNvPr id="5" name="Text Placeholder 4"/>
          <p:cNvSpPr>
            <a:spLocks noGrp="1"/>
          </p:cNvSpPr>
          <p:nvPr>
            <p:ph type="body" idx="1"/>
          </p:nvPr>
        </p:nvSpPr>
        <p:spPr>
          <a:xfrm>
            <a:off x="5077967" y="2410967"/>
            <a:ext cx="6299607" cy="629861"/>
          </a:xfrm>
        </p:spPr>
        <p:txBody>
          <a:bodyPr>
            <a:normAutofit/>
          </a:bodyPr>
          <a:lstStyle/>
          <a:p>
            <a:r>
              <a:rPr lang="en-US" dirty="0"/>
              <a:t>Central Highlands (Tây Nguyên)</a:t>
            </a:r>
          </a:p>
        </p:txBody>
      </p:sp>
      <p:sp>
        <p:nvSpPr>
          <p:cNvPr id="6" name="Content Placeholder 5"/>
          <p:cNvSpPr>
            <a:spLocks noGrp="1"/>
          </p:cNvSpPr>
          <p:nvPr>
            <p:ph sz="half" idx="2"/>
          </p:nvPr>
        </p:nvSpPr>
        <p:spPr>
          <a:xfrm>
            <a:off x="5534311" y="3153205"/>
            <a:ext cx="5386917" cy="1221640"/>
          </a:xfrm>
        </p:spPr>
        <p:txBody>
          <a:bodyPr>
            <a:noAutofit/>
          </a:bodyPr>
          <a:lstStyle/>
          <a:p>
            <a:pPr algn="just"/>
            <a:r>
              <a:rPr lang="en-US" sz="2667" dirty="0"/>
              <a:t>The primary bauxite belt spans Dak Nong and Lam Dong provinces.</a:t>
            </a:r>
          </a:p>
        </p:txBody>
      </p:sp>
      <p:sp>
        <p:nvSpPr>
          <p:cNvPr id="16" name="Text Placeholder 4">
            <a:extLst>
              <a:ext uri="{FF2B5EF4-FFF2-40B4-BE49-F238E27FC236}">
                <a16:creationId xmlns:a16="http://schemas.microsoft.com/office/drawing/2014/main" id="{F8F7E3D6-DC87-2C5A-5452-5B1AB85527BE}"/>
              </a:ext>
            </a:extLst>
          </p:cNvPr>
          <p:cNvSpPr txBox="1">
            <a:spLocks/>
          </p:cNvSpPr>
          <p:nvPr/>
        </p:nvSpPr>
        <p:spPr>
          <a:xfrm>
            <a:off x="5097436" y="4650640"/>
            <a:ext cx="4776099" cy="629861"/>
          </a:xfrm>
          <a:prstGeom prst="rect">
            <a:avLst/>
          </a:prstGeom>
        </p:spPr>
        <p:txBody>
          <a:bodyPr vert="horz" lIns="121920" tIns="60960" rIns="121920" bIns="60960" rtlCol="0" anchor="b">
            <a:normAutofit/>
          </a:bodyPr>
          <a:lstStyle>
            <a:lvl1pPr marL="0" indent="0" algn="ctr" defTabSz="914400" rtl="0" eaLnBrk="1" latinLnBrk="0" hangingPunct="1">
              <a:spcBef>
                <a:spcPct val="20000"/>
              </a:spcBef>
              <a:buFont typeface="Arial"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defTabSz="1219170"/>
            <a:r>
              <a:rPr lang="en-US" sz="3200" dirty="0">
                <a:solidFill>
                  <a:prstClr val="white"/>
                </a:solidFill>
                <a:latin typeface="Calibri"/>
              </a:rPr>
              <a:t>Northern Occurrences</a:t>
            </a:r>
          </a:p>
        </p:txBody>
      </p:sp>
      <p:sp>
        <p:nvSpPr>
          <p:cNvPr id="17" name="Content Placeholder 5">
            <a:extLst>
              <a:ext uri="{FF2B5EF4-FFF2-40B4-BE49-F238E27FC236}">
                <a16:creationId xmlns:a16="http://schemas.microsoft.com/office/drawing/2014/main" id="{BD8DB271-53C7-C52D-F2A4-C37C600EDC08}"/>
              </a:ext>
            </a:extLst>
          </p:cNvPr>
          <p:cNvSpPr txBox="1">
            <a:spLocks/>
          </p:cNvSpPr>
          <p:nvPr/>
        </p:nvSpPr>
        <p:spPr>
          <a:xfrm>
            <a:off x="5534311" y="5280502"/>
            <a:ext cx="5590524" cy="1425247"/>
          </a:xfrm>
          <a:prstGeom prst="rect">
            <a:avLst/>
          </a:prstGeom>
        </p:spPr>
        <p:txBody>
          <a:bodyPr vert="horz" lIns="121920" tIns="60960" rIns="121920" bIns="60960" rtlCol="0">
            <a:normAutofit/>
          </a:bodyPr>
          <a:lstStyle>
            <a:lvl1pPr marL="342900" indent="-342900" algn="ctr" defTabSz="914400" rtl="0" eaLnBrk="1" latinLnBrk="0" hangingPunct="1">
              <a:spcBef>
                <a:spcPct val="20000"/>
              </a:spcBef>
              <a:buFont typeface="Arial" pitchFamily="34" charset="0"/>
              <a:buChar char="•"/>
              <a:defRPr sz="2400" kern="1200">
                <a:solidFill>
                  <a:schemeClr val="bg1"/>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1600" kern="1200">
                <a:solidFill>
                  <a:schemeClr val="bg1"/>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457189" indent="-457189" algn="just" defTabSz="1219170"/>
            <a:r>
              <a:rPr lang="en-US" sz="2667" dirty="0">
                <a:solidFill>
                  <a:prstClr val="white"/>
                </a:solidFill>
                <a:latin typeface="Calibri"/>
              </a:rPr>
              <a:t>Smaller diasporic bauxite deposits exist in the northern provinces of Cao Bang, Lang Son, Ha Glang.</a:t>
            </a:r>
          </a:p>
        </p:txBody>
      </p:sp>
      <p:pic>
        <p:nvPicPr>
          <p:cNvPr id="18" name="Picture 17">
            <a:extLst>
              <a:ext uri="{FF2B5EF4-FFF2-40B4-BE49-F238E27FC236}">
                <a16:creationId xmlns:a16="http://schemas.microsoft.com/office/drawing/2014/main" id="{68521C39-4B20-7683-9A9A-69A6F7B81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0" y="0"/>
            <a:ext cx="4418344" cy="6858000"/>
          </a:xfrm>
          <a:prstGeom prst="rect">
            <a:avLst/>
          </a:prstGeom>
        </p:spPr>
      </p:pic>
      <p:pic>
        <p:nvPicPr>
          <p:cNvPr id="19" name="Picture 18">
            <a:extLst>
              <a:ext uri="{FF2B5EF4-FFF2-40B4-BE49-F238E27FC236}">
                <a16:creationId xmlns:a16="http://schemas.microsoft.com/office/drawing/2014/main" id="{9ECB21C8-7D81-B5A5-EF9D-88BDB6E25896}"/>
              </a:ext>
            </a:extLst>
          </p:cNvPr>
          <p:cNvPicPr>
            <a:picLocks noChangeAspect="1"/>
          </p:cNvPicPr>
          <p:nvPr/>
        </p:nvPicPr>
        <p:blipFill>
          <a:blip r:embed="rId3"/>
          <a:stretch>
            <a:fillRect/>
          </a:stretch>
        </p:blipFill>
        <p:spPr>
          <a:xfrm>
            <a:off x="10597563" y="6146304"/>
            <a:ext cx="1551765" cy="779213"/>
          </a:xfrm>
          <a:prstGeom prst="rect">
            <a:avLst/>
          </a:prstGeom>
        </p:spPr>
      </p:pic>
    </p:spTree>
    <p:extLst>
      <p:ext uri="{BB962C8B-B14F-4D97-AF65-F5344CB8AC3E}">
        <p14:creationId xmlns:p14="http://schemas.microsoft.com/office/powerpoint/2010/main" val="4170783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663B1-C26E-C851-186F-8E21C15A5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AF8EC1-C166-7E05-267C-D45CD0CF870B}"/>
              </a:ext>
            </a:extLst>
          </p:cNvPr>
          <p:cNvSpPr>
            <a:spLocks noGrp="1"/>
          </p:cNvSpPr>
          <p:nvPr>
            <p:ph type="title"/>
          </p:nvPr>
        </p:nvSpPr>
        <p:spPr>
          <a:xfrm>
            <a:off x="598620" y="0"/>
            <a:ext cx="10994760" cy="1018035"/>
          </a:xfrm>
        </p:spPr>
        <p:txBody>
          <a:bodyPr>
            <a:normAutofit/>
          </a:bodyPr>
          <a:lstStyle/>
          <a:p>
            <a:r>
              <a:rPr lang="en-US" dirty="0" err="1">
                <a:solidFill>
                  <a:schemeClr val="accent5">
                    <a:lumMod val="60000"/>
                    <a:lumOff val="40000"/>
                  </a:schemeClr>
                </a:solidFill>
              </a:rPr>
              <a:t>Gibbsitic</a:t>
            </a:r>
            <a:r>
              <a:rPr lang="en-US" dirty="0">
                <a:solidFill>
                  <a:schemeClr val="accent5">
                    <a:lumMod val="60000"/>
                    <a:lumOff val="40000"/>
                  </a:schemeClr>
                </a:solidFill>
              </a:rPr>
              <a:t> Bauxite — Central Highlands</a:t>
            </a:r>
          </a:p>
        </p:txBody>
      </p:sp>
      <p:sp>
        <p:nvSpPr>
          <p:cNvPr id="3" name="Content Placeholder 2">
            <a:extLst>
              <a:ext uri="{FF2B5EF4-FFF2-40B4-BE49-F238E27FC236}">
                <a16:creationId xmlns:a16="http://schemas.microsoft.com/office/drawing/2014/main" id="{14B34259-C07E-DE78-D274-FF822F72B5B6}"/>
              </a:ext>
            </a:extLst>
          </p:cNvPr>
          <p:cNvSpPr>
            <a:spLocks noGrp="1"/>
          </p:cNvSpPr>
          <p:nvPr>
            <p:ph idx="1"/>
          </p:nvPr>
        </p:nvSpPr>
        <p:spPr>
          <a:xfrm>
            <a:off x="509487" y="1251160"/>
            <a:ext cx="10994760" cy="1018035"/>
          </a:xfrm>
        </p:spPr>
        <p:txBody>
          <a:bodyPr>
            <a:normAutofit fontScale="92500"/>
          </a:bodyPr>
          <a:lstStyle/>
          <a:p>
            <a:pPr marL="0" indent="0" algn="just">
              <a:buNone/>
            </a:pPr>
            <a:r>
              <a:rPr lang="en-US" sz="3200" dirty="0"/>
              <a:t>The Central Highlands represent Vietnam's most significant bauxite resource with total primary ore estimated at 11.2 Gt bauxite.</a:t>
            </a:r>
          </a:p>
          <a:p>
            <a:pPr algn="just"/>
            <a:endParaRPr lang="en-US" dirty="0"/>
          </a:p>
          <a:p>
            <a:pPr algn="just"/>
            <a:endParaRPr lang="en-US" dirty="0"/>
          </a:p>
          <a:p>
            <a:endParaRPr lang="en-US" dirty="0"/>
          </a:p>
          <a:p>
            <a:endParaRPr lang="en-US" dirty="0"/>
          </a:p>
        </p:txBody>
      </p:sp>
      <p:pic>
        <p:nvPicPr>
          <p:cNvPr id="4" name="Picture 3">
            <a:extLst>
              <a:ext uri="{FF2B5EF4-FFF2-40B4-BE49-F238E27FC236}">
                <a16:creationId xmlns:a16="http://schemas.microsoft.com/office/drawing/2014/main" id="{8D8A457A-B11A-2BD4-D2E1-B30A9164D8B3}"/>
              </a:ext>
            </a:extLst>
          </p:cNvPr>
          <p:cNvPicPr>
            <a:picLocks noChangeAspect="1"/>
          </p:cNvPicPr>
          <p:nvPr/>
        </p:nvPicPr>
        <p:blipFill>
          <a:blip r:embed="rId3"/>
          <a:stretch>
            <a:fillRect/>
          </a:stretch>
        </p:blipFill>
        <p:spPr>
          <a:xfrm>
            <a:off x="10597563" y="6146304"/>
            <a:ext cx="1551765" cy="779213"/>
          </a:xfrm>
          <a:prstGeom prst="rect">
            <a:avLst/>
          </a:prstGeom>
        </p:spPr>
      </p:pic>
      <p:graphicFrame>
        <p:nvGraphicFramePr>
          <p:cNvPr id="5" name="Table 4">
            <a:extLst>
              <a:ext uri="{FF2B5EF4-FFF2-40B4-BE49-F238E27FC236}">
                <a16:creationId xmlns:a16="http://schemas.microsoft.com/office/drawing/2014/main" id="{6BDDC74D-2022-7E35-B1BC-DE92C6B06880}"/>
              </a:ext>
            </a:extLst>
          </p:cNvPr>
          <p:cNvGraphicFramePr>
            <a:graphicFrameLocks noGrp="1"/>
          </p:cNvGraphicFramePr>
          <p:nvPr/>
        </p:nvGraphicFramePr>
        <p:xfrm>
          <a:off x="509487" y="2170727"/>
          <a:ext cx="8640614" cy="4430546"/>
        </p:xfrm>
        <a:graphic>
          <a:graphicData uri="http://schemas.openxmlformats.org/drawingml/2006/table">
            <a:tbl>
              <a:tblPr firstRow="1" bandRow="1">
                <a:tableStyleId>{35758FB7-9AC5-4552-8A53-C91805E547FA}</a:tableStyleId>
              </a:tblPr>
              <a:tblGrid>
                <a:gridCol w="4320307">
                  <a:extLst>
                    <a:ext uri="{9D8B030D-6E8A-4147-A177-3AD203B41FA5}">
                      <a16:colId xmlns:a16="http://schemas.microsoft.com/office/drawing/2014/main" val="3583445266"/>
                    </a:ext>
                  </a:extLst>
                </a:gridCol>
                <a:gridCol w="4042600">
                  <a:extLst>
                    <a:ext uri="{9D8B030D-6E8A-4147-A177-3AD203B41FA5}">
                      <a16:colId xmlns:a16="http://schemas.microsoft.com/office/drawing/2014/main" val="1481853685"/>
                    </a:ext>
                  </a:extLst>
                </a:gridCol>
                <a:gridCol w="277707">
                  <a:extLst>
                    <a:ext uri="{9D8B030D-6E8A-4147-A177-3AD203B41FA5}">
                      <a16:colId xmlns:a16="http://schemas.microsoft.com/office/drawing/2014/main" val="3739839224"/>
                    </a:ext>
                  </a:extLst>
                </a:gridCol>
              </a:tblGrid>
              <a:tr h="609600">
                <a:tc>
                  <a:txBody>
                    <a:bodyPr/>
                    <a:lstStyle/>
                    <a:p>
                      <a:r>
                        <a:rPr lang="en-US" sz="3200" dirty="0"/>
                        <a:t>Region</a:t>
                      </a:r>
                    </a:p>
                  </a:txBody>
                  <a:tcPr marL="121920" marR="121920" marT="60960" marB="60960"/>
                </a:tc>
                <a:tc>
                  <a:txBody>
                    <a:bodyPr/>
                    <a:lstStyle/>
                    <a:p>
                      <a:r>
                        <a:rPr lang="en-US" sz="3200" dirty="0"/>
                        <a:t>Primary Ore </a:t>
                      </a:r>
                    </a:p>
                  </a:txBody>
                  <a:tcPr marL="121920" marR="121920" marT="60960" marB="60960"/>
                </a:tc>
                <a:tc>
                  <a:txBody>
                    <a:bodyPr/>
                    <a:lstStyle/>
                    <a:p>
                      <a:endParaRPr lang="en-US" sz="1900" dirty="0"/>
                    </a:p>
                  </a:txBody>
                  <a:tcPr marL="121920" marR="121920" marT="60960" marB="60960"/>
                </a:tc>
                <a:extLst>
                  <a:ext uri="{0D108BD9-81ED-4DB2-BD59-A6C34878D82A}">
                    <a16:rowId xmlns:a16="http://schemas.microsoft.com/office/drawing/2014/main" val="2161771106"/>
                  </a:ext>
                </a:extLst>
              </a:tr>
              <a:tr h="568960">
                <a:tc>
                  <a:txBody>
                    <a:bodyPr/>
                    <a:lstStyle/>
                    <a:p>
                      <a:r>
                        <a:rPr lang="en-US" sz="2700" b="1" dirty="0"/>
                        <a:t>Dak Nong Area</a:t>
                      </a:r>
                    </a:p>
                  </a:txBody>
                  <a:tcPr marL="121920" marR="121920" marT="60960" marB="60960"/>
                </a:tc>
                <a:tc>
                  <a:txBody>
                    <a:bodyPr/>
                    <a:lstStyle/>
                    <a:p>
                      <a:pPr algn="ctr"/>
                      <a:r>
                        <a:rPr lang="en-US" sz="2700" b="1" dirty="0"/>
                        <a:t>6316.9</a:t>
                      </a:r>
                    </a:p>
                  </a:txBody>
                  <a:tcPr marL="121920" marR="121920" marT="60960" marB="60960"/>
                </a:tc>
                <a:tc>
                  <a:txBody>
                    <a:bodyPr/>
                    <a:lstStyle/>
                    <a:p>
                      <a:pPr algn="ctr"/>
                      <a:endParaRPr lang="en-US" sz="2900" b="1" dirty="0"/>
                    </a:p>
                  </a:txBody>
                  <a:tcPr marL="121920" marR="121920" marT="60960" marB="60960"/>
                </a:tc>
                <a:extLst>
                  <a:ext uri="{0D108BD9-81ED-4DB2-BD59-A6C34878D82A}">
                    <a16:rowId xmlns:a16="http://schemas.microsoft.com/office/drawing/2014/main" val="2558084303"/>
                  </a:ext>
                </a:extLst>
              </a:tr>
              <a:tr h="568960">
                <a:tc>
                  <a:txBody>
                    <a:bodyPr/>
                    <a:lstStyle/>
                    <a:p>
                      <a:r>
                        <a:rPr lang="it-IT" sz="2700" b="1" dirty="0"/>
                        <a:t>Bao Loc–Di Linh Area</a:t>
                      </a:r>
                    </a:p>
                  </a:txBody>
                  <a:tcPr marL="121920" marR="121920" marT="60960" marB="60960"/>
                </a:tc>
                <a:tc>
                  <a:txBody>
                    <a:bodyPr/>
                    <a:lstStyle/>
                    <a:p>
                      <a:pPr algn="ctr"/>
                      <a:r>
                        <a:rPr lang="en-US" sz="2700" b="1" dirty="0"/>
                        <a:t>2,427.8</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900" b="1" kern="1200" dirty="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4236319953"/>
                  </a:ext>
                </a:extLst>
              </a:tr>
              <a:tr h="772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700" b="1" kern="1200" dirty="0">
                          <a:solidFill>
                            <a:schemeClr val="dk1"/>
                          </a:solidFill>
                        </a:rPr>
                        <a:t>Kon Plong–Kon H'Nung Area</a:t>
                      </a:r>
                      <a:endParaRPr lang="nl-NL" sz="2700" b="1" kern="1200" dirty="0">
                        <a:solidFill>
                          <a:schemeClr val="dk1"/>
                        </a:solidFill>
                        <a:latin typeface="+mn-lt"/>
                        <a:ea typeface="+mn-ea"/>
                        <a:cs typeface="+mn-cs"/>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b="1" kern="1200" dirty="0">
                          <a:solidFill>
                            <a:schemeClr val="dk1"/>
                          </a:solidFill>
                        </a:rPr>
                        <a:t>614.9</a:t>
                      </a:r>
                      <a:endParaRPr lang="en-US" sz="2700" b="1" kern="1200" dirty="0">
                        <a:solidFill>
                          <a:schemeClr val="dk1"/>
                        </a:solidFill>
                        <a:latin typeface="+mn-lt"/>
                        <a:ea typeface="+mn-ea"/>
                        <a:cs typeface="+mn-cs"/>
                      </a:endParaRPr>
                    </a:p>
                  </a:txBody>
                  <a:tcPr marL="121920" marR="121920" marT="60960" marB="60960"/>
                </a:tc>
                <a:tc>
                  <a:txBody>
                    <a:bodyPr/>
                    <a:lstStyle/>
                    <a:p>
                      <a:pPr algn="ctr"/>
                      <a:endParaRPr lang="en-US" sz="2900" b="1" dirty="0"/>
                    </a:p>
                  </a:txBody>
                  <a:tcPr marL="121920" marR="121920" marT="60960" marB="60960"/>
                </a:tc>
                <a:extLst>
                  <a:ext uri="{0D108BD9-81ED-4DB2-BD59-A6C34878D82A}">
                    <a16:rowId xmlns:a16="http://schemas.microsoft.com/office/drawing/2014/main" val="1826332019"/>
                  </a:ext>
                </a:extLst>
              </a:tr>
              <a:tr h="568960">
                <a:tc>
                  <a:txBody>
                    <a:bodyPr/>
                    <a:lstStyle/>
                    <a:p>
                      <a:r>
                        <a:rPr lang="en-US" sz="2700" b="1" dirty="0"/>
                        <a:t>Binh Phuoc Area</a:t>
                      </a:r>
                    </a:p>
                  </a:txBody>
                  <a:tcPr marL="121920" marR="121920" marT="60960" marB="60960"/>
                </a:tc>
                <a:tc>
                  <a:txBody>
                    <a:bodyPr/>
                    <a:lstStyle/>
                    <a:p>
                      <a:pPr algn="ctr"/>
                      <a:r>
                        <a:rPr lang="en-US" sz="2700" b="1" dirty="0"/>
                        <a:t>1,312.7</a:t>
                      </a:r>
                    </a:p>
                  </a:txBody>
                  <a:tcPr marL="121920" marR="121920" marT="60960" marB="60960"/>
                </a:tc>
                <a:tc>
                  <a:txBody>
                    <a:bodyPr/>
                    <a:lstStyle/>
                    <a:p>
                      <a:pPr algn="ctr"/>
                      <a:endParaRPr lang="en-US" sz="2900" b="1" dirty="0"/>
                    </a:p>
                  </a:txBody>
                  <a:tcPr marL="121920" marR="121920" marT="60960" marB="60960"/>
                </a:tc>
                <a:extLst>
                  <a:ext uri="{0D108BD9-81ED-4DB2-BD59-A6C34878D82A}">
                    <a16:rowId xmlns:a16="http://schemas.microsoft.com/office/drawing/2014/main" val="1684115539"/>
                  </a:ext>
                </a:extLst>
              </a:tr>
              <a:tr h="772553">
                <a:tc>
                  <a:txBody>
                    <a:bodyPr/>
                    <a:lstStyle/>
                    <a:p>
                      <a:r>
                        <a:rPr lang="es-ES" sz="2700" b="1" dirty="0"/>
                        <a:t>Van Hoa / Tan Phu Areas</a:t>
                      </a:r>
                    </a:p>
                  </a:txBody>
                  <a:tcPr marL="121920" marR="121920" marT="60960" marB="60960"/>
                </a:tc>
                <a:tc>
                  <a:txBody>
                    <a:bodyPr/>
                    <a:lstStyle/>
                    <a:p>
                      <a:pPr algn="ctr"/>
                      <a:r>
                        <a:rPr lang="en-US" sz="2700" b="1" dirty="0"/>
                        <a:t>547.0</a:t>
                      </a:r>
                    </a:p>
                  </a:txBody>
                  <a:tcPr marL="121920" marR="121920" marT="60960" marB="60960"/>
                </a:tc>
                <a:tc>
                  <a:txBody>
                    <a:bodyPr/>
                    <a:lstStyle/>
                    <a:p>
                      <a:pPr algn="ctr"/>
                      <a:endParaRPr lang="en-US" sz="2900" b="1" dirty="0"/>
                    </a:p>
                  </a:txBody>
                  <a:tcPr marL="121920" marR="121920" marT="60960" marB="60960"/>
                </a:tc>
                <a:extLst>
                  <a:ext uri="{0D108BD9-81ED-4DB2-BD59-A6C34878D82A}">
                    <a16:rowId xmlns:a16="http://schemas.microsoft.com/office/drawing/2014/main" val="703221254"/>
                  </a:ext>
                </a:extLst>
              </a:tr>
              <a:tr h="568960">
                <a:tc>
                  <a:txBody>
                    <a:bodyPr/>
                    <a:lstStyle/>
                    <a:p>
                      <a:r>
                        <a:rPr lang="en-US" sz="2700" b="1" dirty="0"/>
                        <a:t>Total</a:t>
                      </a:r>
                    </a:p>
                  </a:txBody>
                  <a:tcPr marL="121920" marR="121920" marT="60960" marB="60960"/>
                </a:tc>
                <a:tc>
                  <a:txBody>
                    <a:bodyPr/>
                    <a:lstStyle/>
                    <a:p>
                      <a:pPr algn="ctr"/>
                      <a:r>
                        <a:rPr lang="en-US" sz="2700" b="1" dirty="0"/>
                        <a:t>11,219.3</a:t>
                      </a:r>
                    </a:p>
                  </a:txBody>
                  <a:tcPr marL="121920" marR="121920" marT="60960" marB="60960"/>
                </a:tc>
                <a:tc>
                  <a:txBody>
                    <a:bodyPr/>
                    <a:lstStyle/>
                    <a:p>
                      <a:pPr algn="ctr"/>
                      <a:endParaRPr lang="en-US" sz="2900" b="1" dirty="0"/>
                    </a:p>
                  </a:txBody>
                  <a:tcPr marL="121920" marR="121920" marT="60960" marB="60960"/>
                </a:tc>
                <a:extLst>
                  <a:ext uri="{0D108BD9-81ED-4DB2-BD59-A6C34878D82A}">
                    <a16:rowId xmlns:a16="http://schemas.microsoft.com/office/drawing/2014/main" val="2604713660"/>
                  </a:ext>
                </a:extLst>
              </a:tr>
            </a:tbl>
          </a:graphicData>
        </a:graphic>
      </p:graphicFrame>
      <p:sp>
        <p:nvSpPr>
          <p:cNvPr id="6" name="Content Placeholder 2">
            <a:extLst>
              <a:ext uri="{FF2B5EF4-FFF2-40B4-BE49-F238E27FC236}">
                <a16:creationId xmlns:a16="http://schemas.microsoft.com/office/drawing/2014/main" id="{45093A0D-04D4-792F-0000-AC14A61D47D2}"/>
              </a:ext>
            </a:extLst>
          </p:cNvPr>
          <p:cNvSpPr txBox="1">
            <a:spLocks/>
          </p:cNvSpPr>
          <p:nvPr/>
        </p:nvSpPr>
        <p:spPr>
          <a:xfrm>
            <a:off x="9557313" y="3216807"/>
            <a:ext cx="2612107" cy="2920909"/>
          </a:xfrm>
          <a:prstGeom prst="rect">
            <a:avLst/>
          </a:prstGeom>
        </p:spPr>
        <p:txBody>
          <a:bodyPr vert="horz" lIns="121920" tIns="60960" rIns="121920" bIns="60960" rtlCol="0">
            <a:normAutofit fontScale="92500" lnSpcReduction="20000"/>
          </a:bodyPr>
          <a:lstStyle>
            <a:lvl1pPr marL="342900" indent="-34290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1219170">
              <a:buNone/>
            </a:pPr>
            <a:r>
              <a:rPr lang="en-US" sz="2667" dirty="0">
                <a:solidFill>
                  <a:prstClr val="white"/>
                </a:solidFill>
                <a:latin typeface="Calibri"/>
              </a:rPr>
              <a:t>Dak Nong alone accounts for over 56% of total primary ore resources, making it the focal point for future large-scale development.</a:t>
            </a:r>
            <a:endParaRPr lang="en-US" sz="3733" dirty="0">
              <a:solidFill>
                <a:prstClr val="white"/>
              </a:solidFill>
              <a:latin typeface="Calibri"/>
            </a:endParaRPr>
          </a:p>
          <a:p>
            <a:pPr marL="457189" indent="-457189" algn="just" defTabSz="1219170"/>
            <a:endParaRPr lang="en-US" sz="3733" dirty="0">
              <a:solidFill>
                <a:prstClr val="white"/>
              </a:solidFill>
              <a:latin typeface="Calibri"/>
            </a:endParaRPr>
          </a:p>
          <a:p>
            <a:pPr marL="457189" indent="-457189" defTabSz="1219170"/>
            <a:endParaRPr lang="en-US" sz="3733" dirty="0">
              <a:solidFill>
                <a:prstClr val="white"/>
              </a:solidFill>
              <a:latin typeface="Calibri"/>
            </a:endParaRPr>
          </a:p>
          <a:p>
            <a:pPr marL="457189" indent="-457189" defTabSz="1219170"/>
            <a:endParaRPr lang="en-US" sz="3733" dirty="0">
              <a:solidFill>
                <a:prstClr val="white"/>
              </a:solidFill>
              <a:latin typeface="Calibri"/>
            </a:endParaRPr>
          </a:p>
        </p:txBody>
      </p:sp>
    </p:spTree>
    <p:extLst>
      <p:ext uri="{BB962C8B-B14F-4D97-AF65-F5344CB8AC3E}">
        <p14:creationId xmlns:p14="http://schemas.microsoft.com/office/powerpoint/2010/main" val="1928610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E1642-BB62-41AA-2209-4F5676C12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63243-7616-B0C0-B1A5-0A01A4B78758}"/>
              </a:ext>
            </a:extLst>
          </p:cNvPr>
          <p:cNvSpPr>
            <a:spLocks noGrp="1"/>
          </p:cNvSpPr>
          <p:nvPr>
            <p:ph type="title"/>
          </p:nvPr>
        </p:nvSpPr>
        <p:spPr>
          <a:xfrm>
            <a:off x="191407" y="69491"/>
            <a:ext cx="12106656" cy="1018035"/>
          </a:xfrm>
        </p:spPr>
        <p:txBody>
          <a:bodyPr>
            <a:normAutofit/>
          </a:bodyPr>
          <a:lstStyle/>
          <a:p>
            <a:r>
              <a:rPr lang="en-US" dirty="0">
                <a:solidFill>
                  <a:schemeClr val="accent5">
                    <a:lumMod val="60000"/>
                    <a:lumOff val="40000"/>
                  </a:schemeClr>
                </a:solidFill>
              </a:rPr>
              <a:t>Central Highlands — Deposit Maps</a:t>
            </a:r>
          </a:p>
        </p:txBody>
      </p:sp>
      <p:pic>
        <p:nvPicPr>
          <p:cNvPr id="4" name="Picture 3">
            <a:extLst>
              <a:ext uri="{FF2B5EF4-FFF2-40B4-BE49-F238E27FC236}">
                <a16:creationId xmlns:a16="http://schemas.microsoft.com/office/drawing/2014/main" id="{335278ED-4E2D-3CCC-35CA-29B4BE969BA6}"/>
              </a:ext>
            </a:extLst>
          </p:cNvPr>
          <p:cNvPicPr>
            <a:picLocks noChangeAspect="1"/>
          </p:cNvPicPr>
          <p:nvPr/>
        </p:nvPicPr>
        <p:blipFill>
          <a:blip r:embed="rId2"/>
          <a:stretch>
            <a:fillRect/>
          </a:stretch>
        </p:blipFill>
        <p:spPr>
          <a:xfrm>
            <a:off x="10597563" y="6146304"/>
            <a:ext cx="1551765" cy="779213"/>
          </a:xfrm>
          <a:prstGeom prst="rect">
            <a:avLst/>
          </a:prstGeom>
        </p:spPr>
      </p:pic>
      <p:sp>
        <p:nvSpPr>
          <p:cNvPr id="7" name="Content Placeholder 4">
            <a:extLst>
              <a:ext uri="{FF2B5EF4-FFF2-40B4-BE49-F238E27FC236}">
                <a16:creationId xmlns:a16="http://schemas.microsoft.com/office/drawing/2014/main" id="{356B9516-B0F5-D04D-061F-69B64E5B77E8}"/>
              </a:ext>
            </a:extLst>
          </p:cNvPr>
          <p:cNvSpPr>
            <a:spLocks noGrp="1"/>
          </p:cNvSpPr>
          <p:nvPr>
            <p:ph idx="1"/>
          </p:nvPr>
        </p:nvSpPr>
        <p:spPr>
          <a:xfrm>
            <a:off x="-967" y="1181455"/>
            <a:ext cx="12106656" cy="1433119"/>
          </a:xfrm>
        </p:spPr>
        <p:txBody>
          <a:bodyPr>
            <a:noAutofit/>
          </a:bodyPr>
          <a:lstStyle/>
          <a:p>
            <a:pPr marL="0" indent="0" algn="just">
              <a:buNone/>
            </a:pPr>
            <a:r>
              <a:rPr lang="en-US" sz="2667" b="1" dirty="0"/>
              <a:t>The maps below illustrate the spatial distribution and relative scale of major </a:t>
            </a:r>
            <a:r>
              <a:rPr lang="en-US" sz="2667" b="1" dirty="0" err="1"/>
              <a:t>gibbsitic</a:t>
            </a:r>
            <a:r>
              <a:rPr lang="en-US" sz="2667" b="1" dirty="0"/>
              <a:t> bauxite deposits across Vietnam's Central Highlands, confirming the concentration of resources in the Dak Nong and Bao Loc–Di Linh corridors.</a:t>
            </a:r>
          </a:p>
          <a:p>
            <a:pPr algn="just"/>
            <a:endParaRPr lang="en-US" sz="2667" dirty="0"/>
          </a:p>
        </p:txBody>
      </p:sp>
      <p:pic>
        <p:nvPicPr>
          <p:cNvPr id="8" name="Picture 7">
            <a:extLst>
              <a:ext uri="{FF2B5EF4-FFF2-40B4-BE49-F238E27FC236}">
                <a16:creationId xmlns:a16="http://schemas.microsoft.com/office/drawing/2014/main" id="{987D3DAC-9045-0B3F-DDA7-B76CD32E4AD1}"/>
              </a:ext>
            </a:extLst>
          </p:cNvPr>
          <p:cNvPicPr>
            <a:picLocks noChangeAspect="1"/>
          </p:cNvPicPr>
          <p:nvPr/>
        </p:nvPicPr>
        <p:blipFill>
          <a:blip r:embed="rId3"/>
          <a:stretch>
            <a:fillRect/>
          </a:stretch>
        </p:blipFill>
        <p:spPr>
          <a:xfrm>
            <a:off x="191407" y="3375452"/>
            <a:ext cx="4893480" cy="3430313"/>
          </a:xfrm>
          <a:prstGeom prst="rect">
            <a:avLst/>
          </a:prstGeom>
        </p:spPr>
      </p:pic>
      <p:pic>
        <p:nvPicPr>
          <p:cNvPr id="9" name="Picture 8">
            <a:extLst>
              <a:ext uri="{FF2B5EF4-FFF2-40B4-BE49-F238E27FC236}">
                <a16:creationId xmlns:a16="http://schemas.microsoft.com/office/drawing/2014/main" id="{4994C8B4-F7C1-6004-8E71-36B81A7C5C02}"/>
              </a:ext>
            </a:extLst>
          </p:cNvPr>
          <p:cNvPicPr>
            <a:picLocks noChangeAspect="1"/>
          </p:cNvPicPr>
          <p:nvPr/>
        </p:nvPicPr>
        <p:blipFill>
          <a:blip r:embed="rId4"/>
          <a:stretch>
            <a:fillRect/>
          </a:stretch>
        </p:blipFill>
        <p:spPr>
          <a:xfrm>
            <a:off x="5325819" y="3225393"/>
            <a:ext cx="4893480" cy="3592888"/>
          </a:xfrm>
          <a:prstGeom prst="rect">
            <a:avLst/>
          </a:prstGeom>
        </p:spPr>
      </p:pic>
    </p:spTree>
    <p:extLst>
      <p:ext uri="{BB962C8B-B14F-4D97-AF65-F5344CB8AC3E}">
        <p14:creationId xmlns:p14="http://schemas.microsoft.com/office/powerpoint/2010/main" val="2958004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79DF0-5A16-B555-AA67-FFD330009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03D62-B280-9C99-9427-BF1B33B00E91}"/>
              </a:ext>
            </a:extLst>
          </p:cNvPr>
          <p:cNvSpPr>
            <a:spLocks noGrp="1"/>
          </p:cNvSpPr>
          <p:nvPr>
            <p:ph type="title"/>
          </p:nvPr>
        </p:nvSpPr>
        <p:spPr>
          <a:xfrm>
            <a:off x="66360" y="0"/>
            <a:ext cx="12106656" cy="1018035"/>
          </a:xfrm>
        </p:spPr>
        <p:txBody>
          <a:bodyPr>
            <a:normAutofit/>
          </a:bodyPr>
          <a:lstStyle/>
          <a:p>
            <a:r>
              <a:rPr lang="en-US" dirty="0">
                <a:solidFill>
                  <a:schemeClr val="accent5">
                    <a:lumMod val="60000"/>
                    <a:lumOff val="40000"/>
                  </a:schemeClr>
                </a:solidFill>
              </a:rPr>
              <a:t>Chemical Composition</a:t>
            </a:r>
          </a:p>
        </p:txBody>
      </p:sp>
      <p:pic>
        <p:nvPicPr>
          <p:cNvPr id="4" name="Picture 3">
            <a:extLst>
              <a:ext uri="{FF2B5EF4-FFF2-40B4-BE49-F238E27FC236}">
                <a16:creationId xmlns:a16="http://schemas.microsoft.com/office/drawing/2014/main" id="{64467569-4A8C-71F4-4B24-3B79B58C6D33}"/>
              </a:ext>
            </a:extLst>
          </p:cNvPr>
          <p:cNvPicPr>
            <a:picLocks noChangeAspect="1"/>
          </p:cNvPicPr>
          <p:nvPr/>
        </p:nvPicPr>
        <p:blipFill>
          <a:blip r:embed="rId2"/>
          <a:stretch>
            <a:fillRect/>
          </a:stretch>
        </p:blipFill>
        <p:spPr>
          <a:xfrm>
            <a:off x="10597563" y="6146304"/>
            <a:ext cx="1551765" cy="779213"/>
          </a:xfrm>
          <a:prstGeom prst="rect">
            <a:avLst/>
          </a:prstGeom>
        </p:spPr>
      </p:pic>
      <p:sp>
        <p:nvSpPr>
          <p:cNvPr id="7" name="Content Placeholder 4">
            <a:extLst>
              <a:ext uri="{FF2B5EF4-FFF2-40B4-BE49-F238E27FC236}">
                <a16:creationId xmlns:a16="http://schemas.microsoft.com/office/drawing/2014/main" id="{5CEF3E42-1D2D-C053-9D1B-F01807C43356}"/>
              </a:ext>
            </a:extLst>
          </p:cNvPr>
          <p:cNvSpPr>
            <a:spLocks noGrp="1"/>
          </p:cNvSpPr>
          <p:nvPr>
            <p:ph idx="1"/>
          </p:nvPr>
        </p:nvSpPr>
        <p:spPr>
          <a:xfrm>
            <a:off x="85344" y="1087641"/>
            <a:ext cx="12106656" cy="1358657"/>
          </a:xfrm>
        </p:spPr>
        <p:txBody>
          <a:bodyPr>
            <a:noAutofit/>
          </a:bodyPr>
          <a:lstStyle/>
          <a:p>
            <a:pPr marL="0" indent="0" algn="just">
              <a:buNone/>
            </a:pPr>
            <a:r>
              <a:rPr lang="en-US" sz="3200" dirty="0"/>
              <a:t>The Central Highlands </a:t>
            </a:r>
            <a:r>
              <a:rPr lang="en-US" sz="3200" dirty="0" err="1"/>
              <a:t>gibbsitic</a:t>
            </a:r>
            <a:r>
              <a:rPr lang="en-US" sz="3200" dirty="0"/>
              <a:t> bauxite exhibits lower silica content (1.6-5% </a:t>
            </a:r>
            <a:r>
              <a:rPr lang="en-US" sz="3200" dirty="0" err="1"/>
              <a:t>SiO</a:t>
            </a:r>
            <a:r>
              <a:rPr lang="en-US" sz="3200" dirty="0"/>
              <a:t>₂) compared to northern deposits (4-15% </a:t>
            </a:r>
            <a:r>
              <a:rPr lang="en-US" sz="3200" dirty="0" err="1"/>
              <a:t>SiO</a:t>
            </a:r>
            <a:r>
              <a:rPr lang="en-US" sz="3200" dirty="0"/>
              <a:t>₂), making it more suitable for alumina production. </a:t>
            </a:r>
          </a:p>
          <a:p>
            <a:pPr marL="0" indent="0" algn="just">
              <a:buNone/>
            </a:pPr>
            <a:endParaRPr lang="en-US" sz="2667" dirty="0"/>
          </a:p>
          <a:p>
            <a:pPr marL="0" indent="0" algn="just">
              <a:buNone/>
            </a:pPr>
            <a:endParaRPr lang="en-US" sz="2667" dirty="0"/>
          </a:p>
          <a:p>
            <a:pPr algn="just"/>
            <a:endParaRPr lang="en-US" sz="2667" dirty="0"/>
          </a:p>
        </p:txBody>
      </p:sp>
      <p:graphicFrame>
        <p:nvGraphicFramePr>
          <p:cNvPr id="3" name="Table 2">
            <a:extLst>
              <a:ext uri="{FF2B5EF4-FFF2-40B4-BE49-F238E27FC236}">
                <a16:creationId xmlns:a16="http://schemas.microsoft.com/office/drawing/2014/main" id="{B1657A05-CDC8-4F95-EEDF-875ABE69EED3}"/>
              </a:ext>
            </a:extLst>
          </p:cNvPr>
          <p:cNvGraphicFramePr>
            <a:graphicFrameLocks noGrp="1"/>
          </p:cNvGraphicFramePr>
          <p:nvPr/>
        </p:nvGraphicFramePr>
        <p:xfrm>
          <a:off x="395013" y="2818181"/>
          <a:ext cx="10994760" cy="2376693"/>
        </p:xfrm>
        <a:graphic>
          <a:graphicData uri="http://schemas.openxmlformats.org/drawingml/2006/table">
            <a:tbl>
              <a:tblPr firstRow="1" bandRow="1">
                <a:tableStyleId>{35758FB7-9AC5-4552-8A53-C91805E547FA}</a:tableStyleId>
              </a:tblPr>
              <a:tblGrid>
                <a:gridCol w="2198952">
                  <a:extLst>
                    <a:ext uri="{9D8B030D-6E8A-4147-A177-3AD203B41FA5}">
                      <a16:colId xmlns:a16="http://schemas.microsoft.com/office/drawing/2014/main" val="1135831325"/>
                    </a:ext>
                  </a:extLst>
                </a:gridCol>
                <a:gridCol w="2198952">
                  <a:extLst>
                    <a:ext uri="{9D8B030D-6E8A-4147-A177-3AD203B41FA5}">
                      <a16:colId xmlns:a16="http://schemas.microsoft.com/office/drawing/2014/main" val="3972242526"/>
                    </a:ext>
                  </a:extLst>
                </a:gridCol>
                <a:gridCol w="2198952">
                  <a:extLst>
                    <a:ext uri="{9D8B030D-6E8A-4147-A177-3AD203B41FA5}">
                      <a16:colId xmlns:a16="http://schemas.microsoft.com/office/drawing/2014/main" val="2347655576"/>
                    </a:ext>
                  </a:extLst>
                </a:gridCol>
                <a:gridCol w="2198952">
                  <a:extLst>
                    <a:ext uri="{9D8B030D-6E8A-4147-A177-3AD203B41FA5}">
                      <a16:colId xmlns:a16="http://schemas.microsoft.com/office/drawing/2014/main" val="3015082088"/>
                    </a:ext>
                  </a:extLst>
                </a:gridCol>
                <a:gridCol w="2198952">
                  <a:extLst>
                    <a:ext uri="{9D8B030D-6E8A-4147-A177-3AD203B41FA5}">
                      <a16:colId xmlns:a16="http://schemas.microsoft.com/office/drawing/2014/main" val="2936409430"/>
                    </a:ext>
                  </a:extLst>
                </a:gridCol>
              </a:tblGrid>
              <a:tr h="792231">
                <a:tc>
                  <a:txBody>
                    <a:bodyPr/>
                    <a:lstStyle/>
                    <a:p>
                      <a:r>
                        <a:rPr lang="en-US" sz="3200" dirty="0"/>
                        <a:t>Region</a:t>
                      </a:r>
                    </a:p>
                  </a:txBody>
                  <a:tcPr marL="121920" marR="121920" marT="60960" marB="60960"/>
                </a:tc>
                <a:tc>
                  <a:txBody>
                    <a:bodyPr/>
                    <a:lstStyle/>
                    <a:p>
                      <a:r>
                        <a:rPr lang="en-US" sz="3200" dirty="0"/>
                        <a:t>Al2O3 (%)</a:t>
                      </a:r>
                    </a:p>
                  </a:txBody>
                  <a:tcPr marL="121920" marR="121920" marT="60960" marB="60960"/>
                </a:tc>
                <a:tc>
                  <a:txBody>
                    <a:bodyPr/>
                    <a:lstStyle/>
                    <a:p>
                      <a:r>
                        <a:rPr lang="en-US" sz="3200" dirty="0"/>
                        <a:t>SiO2 (%)</a:t>
                      </a:r>
                    </a:p>
                  </a:txBody>
                  <a:tcPr marL="121920" marR="121920" marT="60960" marB="60960"/>
                </a:tc>
                <a:tc>
                  <a:txBody>
                    <a:bodyPr/>
                    <a:lstStyle/>
                    <a:p>
                      <a:r>
                        <a:rPr lang="en-US" sz="3200" dirty="0"/>
                        <a:t>Fe2O3 (%)</a:t>
                      </a:r>
                    </a:p>
                  </a:txBody>
                  <a:tcPr marL="121920" marR="121920" marT="60960" marB="60960"/>
                </a:tc>
                <a:tc>
                  <a:txBody>
                    <a:bodyPr/>
                    <a:lstStyle/>
                    <a:p>
                      <a:r>
                        <a:rPr lang="en-US" sz="3200" dirty="0"/>
                        <a:t>TiO2 (%)</a:t>
                      </a:r>
                    </a:p>
                  </a:txBody>
                  <a:tcPr marL="121920" marR="121920" marT="60960" marB="60960"/>
                </a:tc>
                <a:extLst>
                  <a:ext uri="{0D108BD9-81ED-4DB2-BD59-A6C34878D82A}">
                    <a16:rowId xmlns:a16="http://schemas.microsoft.com/office/drawing/2014/main" val="3947312357"/>
                  </a:ext>
                </a:extLst>
              </a:tr>
              <a:tr h="792231">
                <a:tc>
                  <a:txBody>
                    <a:bodyPr/>
                    <a:lstStyle/>
                    <a:p>
                      <a:r>
                        <a:rPr lang="en-US" sz="3200" dirty="0"/>
                        <a:t>North </a:t>
                      </a:r>
                    </a:p>
                  </a:txBody>
                  <a:tcPr marL="121920" marR="121920" marT="60960" marB="60960"/>
                </a:tc>
                <a:tc>
                  <a:txBody>
                    <a:bodyPr/>
                    <a:lstStyle/>
                    <a:p>
                      <a:r>
                        <a:rPr lang="en-US" sz="3200" dirty="0"/>
                        <a:t>42 - 57</a:t>
                      </a:r>
                    </a:p>
                  </a:txBody>
                  <a:tcPr marL="121920" marR="121920" marT="60960" marB="60960"/>
                </a:tc>
                <a:tc>
                  <a:txBody>
                    <a:bodyPr/>
                    <a:lstStyle/>
                    <a:p>
                      <a:r>
                        <a:rPr lang="en-US" sz="3200" dirty="0"/>
                        <a:t>4 - 15</a:t>
                      </a:r>
                    </a:p>
                  </a:txBody>
                  <a:tcPr marL="121920" marR="121920" marT="60960" marB="60960"/>
                </a:tc>
                <a:tc>
                  <a:txBody>
                    <a:bodyPr/>
                    <a:lstStyle/>
                    <a:p>
                      <a:r>
                        <a:rPr lang="en-US" sz="3200" dirty="0"/>
                        <a:t>20 - 29</a:t>
                      </a:r>
                    </a:p>
                  </a:txBody>
                  <a:tcPr marL="121920" marR="121920" marT="60960" marB="60960"/>
                </a:tc>
                <a:tc>
                  <a:txBody>
                    <a:bodyPr/>
                    <a:lstStyle/>
                    <a:p>
                      <a:r>
                        <a:rPr lang="en-US" sz="3200" dirty="0"/>
                        <a:t>2 - 4</a:t>
                      </a:r>
                    </a:p>
                  </a:txBody>
                  <a:tcPr marL="121920" marR="121920" marT="60960" marB="60960"/>
                </a:tc>
                <a:extLst>
                  <a:ext uri="{0D108BD9-81ED-4DB2-BD59-A6C34878D82A}">
                    <a16:rowId xmlns:a16="http://schemas.microsoft.com/office/drawing/2014/main" val="2196148173"/>
                  </a:ext>
                </a:extLst>
              </a:tr>
              <a:tr h="792231">
                <a:tc>
                  <a:txBody>
                    <a:bodyPr/>
                    <a:lstStyle/>
                    <a:p>
                      <a:r>
                        <a:rPr lang="en-US" sz="3200" dirty="0"/>
                        <a:t>Highlands</a:t>
                      </a:r>
                    </a:p>
                  </a:txBody>
                  <a:tcPr marL="121920" marR="121920" marT="60960" marB="60960"/>
                </a:tc>
                <a:tc>
                  <a:txBody>
                    <a:bodyPr/>
                    <a:lstStyle/>
                    <a:p>
                      <a:r>
                        <a:rPr lang="en-US" sz="3200" dirty="0"/>
                        <a:t>42 - 53</a:t>
                      </a:r>
                    </a:p>
                  </a:txBody>
                  <a:tcPr marL="121920" marR="121920" marT="60960" marB="60960"/>
                </a:tc>
                <a:tc>
                  <a:txBody>
                    <a:bodyPr/>
                    <a:lstStyle/>
                    <a:p>
                      <a:r>
                        <a:rPr lang="en-US" sz="3200" dirty="0"/>
                        <a:t>1.6 - 5</a:t>
                      </a:r>
                    </a:p>
                  </a:txBody>
                  <a:tcPr marL="121920" marR="121920" marT="60960" marB="60960"/>
                </a:tc>
                <a:tc>
                  <a:txBody>
                    <a:bodyPr/>
                    <a:lstStyle/>
                    <a:p>
                      <a:r>
                        <a:rPr lang="en-US" sz="3200" dirty="0"/>
                        <a:t>17 - 22</a:t>
                      </a:r>
                    </a:p>
                  </a:txBody>
                  <a:tcPr marL="121920" marR="121920" marT="60960" marB="60960"/>
                </a:tc>
                <a:tc>
                  <a:txBody>
                    <a:bodyPr/>
                    <a:lstStyle/>
                    <a:p>
                      <a:r>
                        <a:rPr lang="en-US" sz="3200" dirty="0"/>
                        <a:t>2 - 3</a:t>
                      </a:r>
                    </a:p>
                  </a:txBody>
                  <a:tcPr marL="121920" marR="121920" marT="60960" marB="60960"/>
                </a:tc>
                <a:extLst>
                  <a:ext uri="{0D108BD9-81ED-4DB2-BD59-A6C34878D82A}">
                    <a16:rowId xmlns:a16="http://schemas.microsoft.com/office/drawing/2014/main" val="1814952385"/>
                  </a:ext>
                </a:extLst>
              </a:tr>
            </a:tbl>
          </a:graphicData>
        </a:graphic>
      </p:graphicFrame>
      <p:sp>
        <p:nvSpPr>
          <p:cNvPr id="5" name="Content Placeholder 4">
            <a:extLst>
              <a:ext uri="{FF2B5EF4-FFF2-40B4-BE49-F238E27FC236}">
                <a16:creationId xmlns:a16="http://schemas.microsoft.com/office/drawing/2014/main" id="{77558874-3F53-4246-0711-F3B7F4EF51BA}"/>
              </a:ext>
            </a:extLst>
          </p:cNvPr>
          <p:cNvSpPr txBox="1">
            <a:spLocks/>
          </p:cNvSpPr>
          <p:nvPr/>
        </p:nvSpPr>
        <p:spPr>
          <a:xfrm>
            <a:off x="1209441" y="5261464"/>
            <a:ext cx="9162300" cy="610817"/>
          </a:xfrm>
          <a:prstGeom prst="rect">
            <a:avLst/>
          </a:prstGeom>
        </p:spPr>
        <p:txBody>
          <a:bodyPr vert="horz" lIns="121920" tIns="60960" rIns="121920" bIns="60960" rtlCol="0">
            <a:noAutofit/>
          </a:bodyPr>
          <a:lstStyle>
            <a:lvl1pPr marL="342900" indent="-34290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1219170">
              <a:buNone/>
            </a:pPr>
            <a:r>
              <a:rPr lang="en-US" sz="2667" dirty="0">
                <a:solidFill>
                  <a:prstClr val="white"/>
                </a:solidFill>
                <a:latin typeface="Calibri"/>
              </a:rPr>
              <a:t>Table : Average chemical compositions of </a:t>
            </a:r>
            <a:r>
              <a:rPr lang="en-US" sz="2667" b="1" dirty="0">
                <a:solidFill>
                  <a:prstClr val="white"/>
                </a:solidFill>
                <a:latin typeface="Calibri"/>
              </a:rPr>
              <a:t>beneficiated</a:t>
            </a:r>
            <a:r>
              <a:rPr lang="en-US" sz="2667" dirty="0">
                <a:solidFill>
                  <a:prstClr val="white"/>
                </a:solidFill>
                <a:latin typeface="Calibri"/>
              </a:rPr>
              <a:t> bauxite</a:t>
            </a:r>
          </a:p>
          <a:p>
            <a:pPr marL="0" indent="0" algn="just" defTabSz="1219170">
              <a:buNone/>
            </a:pPr>
            <a:endParaRPr lang="en-US" sz="2667" dirty="0">
              <a:solidFill>
                <a:prstClr val="white"/>
              </a:solidFill>
              <a:latin typeface="Calibri"/>
            </a:endParaRPr>
          </a:p>
          <a:p>
            <a:pPr marL="0" indent="0" algn="just" defTabSz="1219170">
              <a:buNone/>
            </a:pPr>
            <a:endParaRPr lang="en-US" sz="2667" dirty="0">
              <a:solidFill>
                <a:prstClr val="white"/>
              </a:solidFill>
              <a:latin typeface="Calibri"/>
            </a:endParaRPr>
          </a:p>
          <a:p>
            <a:pPr marL="0" indent="0" algn="just" defTabSz="1219170">
              <a:buNone/>
            </a:pPr>
            <a:endParaRPr lang="en-US" sz="2667" dirty="0">
              <a:solidFill>
                <a:prstClr val="white"/>
              </a:solidFill>
              <a:latin typeface="Calibri"/>
            </a:endParaRPr>
          </a:p>
          <a:p>
            <a:pPr marL="457189" indent="-457189" algn="just" defTabSz="1219170"/>
            <a:endParaRPr lang="en-US" sz="2667" dirty="0">
              <a:solidFill>
                <a:prstClr val="white"/>
              </a:solidFill>
              <a:latin typeface="Calibri"/>
            </a:endParaRPr>
          </a:p>
        </p:txBody>
      </p:sp>
    </p:spTree>
    <p:extLst>
      <p:ext uri="{BB962C8B-B14F-4D97-AF65-F5344CB8AC3E}">
        <p14:creationId xmlns:p14="http://schemas.microsoft.com/office/powerpoint/2010/main" val="2964502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A1C68-4013-E742-9024-0D5C591E78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EC4BAE-F76A-C030-5317-1D0E8152134B}"/>
              </a:ext>
            </a:extLst>
          </p:cNvPr>
          <p:cNvSpPr>
            <a:spLocks noGrp="1"/>
          </p:cNvSpPr>
          <p:nvPr>
            <p:ph type="title"/>
          </p:nvPr>
        </p:nvSpPr>
        <p:spPr/>
        <p:txBody>
          <a:bodyPr>
            <a:normAutofit/>
          </a:bodyPr>
          <a:lstStyle/>
          <a:p>
            <a:r>
              <a:rPr lang="en-US" dirty="0">
                <a:solidFill>
                  <a:schemeClr val="accent5">
                    <a:lumMod val="60000"/>
                    <a:lumOff val="40000"/>
                  </a:schemeClr>
                </a:solidFill>
              </a:rPr>
              <a:t>Mining Operation &amp; Production</a:t>
            </a:r>
          </a:p>
        </p:txBody>
      </p:sp>
      <p:sp>
        <p:nvSpPr>
          <p:cNvPr id="5" name="Content Placeholder 4">
            <a:extLst>
              <a:ext uri="{FF2B5EF4-FFF2-40B4-BE49-F238E27FC236}">
                <a16:creationId xmlns:a16="http://schemas.microsoft.com/office/drawing/2014/main" id="{2F6EABA0-3540-5D57-9D3D-1EAF72FF6B37}"/>
              </a:ext>
            </a:extLst>
          </p:cNvPr>
          <p:cNvSpPr>
            <a:spLocks noGrp="1"/>
          </p:cNvSpPr>
          <p:nvPr>
            <p:ph idx="1"/>
          </p:nvPr>
        </p:nvSpPr>
        <p:spPr/>
        <p:txBody>
          <a:bodyPr>
            <a:noAutofit/>
          </a:bodyPr>
          <a:lstStyle/>
          <a:p>
            <a:pPr marL="0" indent="0" algn="just">
              <a:buNone/>
            </a:pPr>
            <a:r>
              <a:rPr lang="en-US" sz="3200" b="1" dirty="0"/>
              <a:t>Current Production Status</a:t>
            </a:r>
          </a:p>
          <a:p>
            <a:pPr algn="just"/>
            <a:r>
              <a:rPr lang="en-US" sz="3200" dirty="0"/>
              <a:t>Vietnam bauxite production: ~4.2 million </a:t>
            </a:r>
            <a:r>
              <a:rPr lang="en-US" sz="3200" dirty="0" err="1"/>
              <a:t>tonnes</a:t>
            </a:r>
            <a:r>
              <a:rPr lang="en-US" sz="3200" dirty="0"/>
              <a:t>/yr.</a:t>
            </a:r>
          </a:p>
          <a:p>
            <a:pPr algn="just"/>
            <a:r>
              <a:rPr lang="en-US" sz="3200" dirty="0"/>
              <a:t>Estimated reserves managed by VINACOMIN: ~260 million tons.</a:t>
            </a:r>
          </a:p>
          <a:p>
            <a:pPr marL="0" indent="0" algn="just">
              <a:buNone/>
            </a:pPr>
            <a:r>
              <a:rPr lang="en-US" sz="3200" b="1" dirty="0"/>
              <a:t>Major Mining Projects</a:t>
            </a:r>
          </a:p>
          <a:p>
            <a:pPr algn="just"/>
            <a:r>
              <a:rPr lang="en-US" sz="3200" dirty="0"/>
              <a:t>Tan Rai Mine (Lam Dong Province)</a:t>
            </a:r>
          </a:p>
          <a:p>
            <a:pPr algn="just"/>
            <a:r>
              <a:rPr lang="en-US" sz="3200" dirty="0"/>
              <a:t>Nhan Co Mine (Dak Nong)</a:t>
            </a:r>
          </a:p>
        </p:txBody>
      </p:sp>
      <p:pic>
        <p:nvPicPr>
          <p:cNvPr id="2" name="Picture 1">
            <a:extLst>
              <a:ext uri="{FF2B5EF4-FFF2-40B4-BE49-F238E27FC236}">
                <a16:creationId xmlns:a16="http://schemas.microsoft.com/office/drawing/2014/main" id="{6277CF1F-3E75-7824-BE1B-69D6D46DB4D1}"/>
              </a:ext>
            </a:extLst>
          </p:cNvPr>
          <p:cNvPicPr>
            <a:picLocks noChangeAspect="1"/>
          </p:cNvPicPr>
          <p:nvPr/>
        </p:nvPicPr>
        <p:blipFill>
          <a:blip r:embed="rId2"/>
          <a:stretch>
            <a:fillRect/>
          </a:stretch>
        </p:blipFill>
        <p:spPr>
          <a:xfrm>
            <a:off x="10597563" y="6146304"/>
            <a:ext cx="1551765" cy="779213"/>
          </a:xfrm>
          <a:prstGeom prst="rect">
            <a:avLst/>
          </a:prstGeom>
        </p:spPr>
      </p:pic>
    </p:spTree>
    <p:extLst>
      <p:ext uri="{BB962C8B-B14F-4D97-AF65-F5344CB8AC3E}">
        <p14:creationId xmlns:p14="http://schemas.microsoft.com/office/powerpoint/2010/main" val="3628758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8807F-6E10-47FF-1CDA-108374DE29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7950A-108E-4F45-F91B-469FD1B697C3}"/>
              </a:ext>
            </a:extLst>
          </p:cNvPr>
          <p:cNvSpPr>
            <a:spLocks noGrp="1"/>
          </p:cNvSpPr>
          <p:nvPr>
            <p:ph type="title"/>
          </p:nvPr>
        </p:nvSpPr>
        <p:spPr/>
        <p:txBody>
          <a:bodyPr>
            <a:normAutofit/>
          </a:bodyPr>
          <a:lstStyle/>
          <a:p>
            <a:r>
              <a:rPr lang="en-US" dirty="0">
                <a:solidFill>
                  <a:schemeClr val="accent5">
                    <a:lumMod val="60000"/>
                    <a:lumOff val="40000"/>
                  </a:schemeClr>
                </a:solidFill>
              </a:rPr>
              <a:t>Refining and Smelting</a:t>
            </a:r>
          </a:p>
        </p:txBody>
      </p:sp>
      <p:sp>
        <p:nvSpPr>
          <p:cNvPr id="3" name="Content Placeholder 2">
            <a:extLst>
              <a:ext uri="{FF2B5EF4-FFF2-40B4-BE49-F238E27FC236}">
                <a16:creationId xmlns:a16="http://schemas.microsoft.com/office/drawing/2014/main" id="{DAA64DB1-EBE3-4104-50AA-2A5964D4ACAA}"/>
              </a:ext>
            </a:extLst>
          </p:cNvPr>
          <p:cNvSpPr>
            <a:spLocks noGrp="1"/>
          </p:cNvSpPr>
          <p:nvPr>
            <p:ph idx="1"/>
          </p:nvPr>
        </p:nvSpPr>
        <p:spPr>
          <a:xfrm>
            <a:off x="4026076" y="2207361"/>
            <a:ext cx="3461312" cy="4275737"/>
          </a:xfrm>
        </p:spPr>
        <p:txBody>
          <a:bodyPr>
            <a:normAutofit fontScale="92500"/>
          </a:bodyPr>
          <a:lstStyle/>
          <a:p>
            <a:pPr marL="0" indent="0" algn="just">
              <a:buNone/>
            </a:pPr>
            <a:r>
              <a:rPr lang="en-US" sz="2667" b="1" dirty="0"/>
              <a:t>Processing Technology</a:t>
            </a:r>
          </a:p>
          <a:p>
            <a:pPr algn="just"/>
            <a:r>
              <a:rPr lang="en-US" sz="2667" dirty="0"/>
              <a:t>VINACOMIN focus: Technology development &amp; process optimization </a:t>
            </a:r>
          </a:p>
          <a:p>
            <a:pPr algn="just"/>
            <a:r>
              <a:rPr lang="en-US" sz="2667" dirty="0"/>
              <a:t>Environmental initiative: Dry red mud handling </a:t>
            </a:r>
          </a:p>
          <a:p>
            <a:pPr algn="just"/>
            <a:r>
              <a:rPr lang="en-US" sz="2667" dirty="0"/>
              <a:t>Objective: Reduced environmental risk</a:t>
            </a:r>
          </a:p>
        </p:txBody>
      </p:sp>
      <p:pic>
        <p:nvPicPr>
          <p:cNvPr id="4" name="Picture 3">
            <a:extLst>
              <a:ext uri="{FF2B5EF4-FFF2-40B4-BE49-F238E27FC236}">
                <a16:creationId xmlns:a16="http://schemas.microsoft.com/office/drawing/2014/main" id="{A29FA48A-58F8-2E75-ADB9-F6484A380E37}"/>
              </a:ext>
            </a:extLst>
          </p:cNvPr>
          <p:cNvPicPr>
            <a:picLocks noChangeAspect="1"/>
          </p:cNvPicPr>
          <p:nvPr/>
        </p:nvPicPr>
        <p:blipFill>
          <a:blip r:embed="rId2"/>
          <a:stretch>
            <a:fillRect/>
          </a:stretch>
        </p:blipFill>
        <p:spPr>
          <a:xfrm>
            <a:off x="10597563" y="6146304"/>
            <a:ext cx="1551765" cy="779213"/>
          </a:xfrm>
          <a:prstGeom prst="rect">
            <a:avLst/>
          </a:prstGeom>
        </p:spPr>
      </p:pic>
      <p:sp>
        <p:nvSpPr>
          <p:cNvPr id="5" name="Content Placeholder 2">
            <a:extLst>
              <a:ext uri="{FF2B5EF4-FFF2-40B4-BE49-F238E27FC236}">
                <a16:creationId xmlns:a16="http://schemas.microsoft.com/office/drawing/2014/main" id="{33EBFA50-9B46-EF8A-3217-48EC01A913F9}"/>
              </a:ext>
            </a:extLst>
          </p:cNvPr>
          <p:cNvSpPr txBox="1">
            <a:spLocks/>
          </p:cNvSpPr>
          <p:nvPr/>
        </p:nvSpPr>
        <p:spPr>
          <a:xfrm>
            <a:off x="191407" y="2207362"/>
            <a:ext cx="3461312" cy="4275737"/>
          </a:xfrm>
          <a:prstGeom prst="rect">
            <a:avLst/>
          </a:prstGeom>
        </p:spPr>
        <p:txBody>
          <a:bodyPr vert="horz" lIns="121920" tIns="60960" rIns="121920" bIns="60960" rtlCol="0">
            <a:normAutofit/>
          </a:bodyPr>
          <a:lstStyle>
            <a:lvl1pPr marL="342900" indent="-34290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1219170">
              <a:buNone/>
            </a:pPr>
            <a:r>
              <a:rPr lang="en-US" sz="2667" b="1" dirty="0">
                <a:solidFill>
                  <a:prstClr val="white"/>
                </a:solidFill>
                <a:latin typeface="Calibri"/>
              </a:rPr>
              <a:t>Alumina Production</a:t>
            </a:r>
          </a:p>
          <a:p>
            <a:pPr marL="457189" indent="-457189" algn="just" defTabSz="1219170"/>
            <a:r>
              <a:rPr lang="en-US" sz="2667" dirty="0">
                <a:solidFill>
                  <a:prstClr val="white"/>
                </a:solidFill>
                <a:latin typeface="Calibri"/>
              </a:rPr>
              <a:t>Production growth driven by Tan Rai &amp; Nhan Co refineries</a:t>
            </a:r>
          </a:p>
          <a:p>
            <a:pPr marL="457189" indent="-457189" algn="just" defTabSz="1219170"/>
            <a:r>
              <a:rPr lang="en-US" sz="2667" dirty="0">
                <a:solidFill>
                  <a:prstClr val="white"/>
                </a:solidFill>
                <a:latin typeface="Calibri"/>
              </a:rPr>
              <a:t>Current combined refinery output: ~1.5 million Mt/year </a:t>
            </a:r>
          </a:p>
          <a:p>
            <a:pPr marL="457189" indent="-457189" defTabSz="1219170"/>
            <a:endParaRPr lang="en-US" sz="2667" dirty="0">
              <a:solidFill>
                <a:prstClr val="white"/>
              </a:solidFill>
              <a:latin typeface="Calibri"/>
            </a:endParaRPr>
          </a:p>
        </p:txBody>
      </p:sp>
      <p:sp>
        <p:nvSpPr>
          <p:cNvPr id="6" name="Content Placeholder 2">
            <a:extLst>
              <a:ext uri="{FF2B5EF4-FFF2-40B4-BE49-F238E27FC236}">
                <a16:creationId xmlns:a16="http://schemas.microsoft.com/office/drawing/2014/main" id="{EB8AEFEB-F15E-F31B-263A-C25C6B74B1DD}"/>
              </a:ext>
            </a:extLst>
          </p:cNvPr>
          <p:cNvSpPr txBox="1">
            <a:spLocks/>
          </p:cNvSpPr>
          <p:nvPr/>
        </p:nvSpPr>
        <p:spPr>
          <a:xfrm>
            <a:off x="7809728" y="2207360"/>
            <a:ext cx="4157009" cy="4275737"/>
          </a:xfrm>
          <a:prstGeom prst="rect">
            <a:avLst/>
          </a:prstGeom>
        </p:spPr>
        <p:txBody>
          <a:bodyPr vert="horz" lIns="121920" tIns="60960" rIns="121920" bIns="60960" rtlCol="0">
            <a:normAutofit lnSpcReduction="10000"/>
          </a:bodyPr>
          <a:lstStyle>
            <a:lvl1pPr marL="342900" indent="-34290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1219170">
              <a:buNone/>
            </a:pPr>
            <a:r>
              <a:rPr lang="en-US" sz="2667" b="1" dirty="0">
                <a:solidFill>
                  <a:prstClr val="white"/>
                </a:solidFill>
                <a:latin typeface="Calibri"/>
              </a:rPr>
              <a:t>Future Smelting Capacity</a:t>
            </a:r>
          </a:p>
          <a:p>
            <a:pPr marL="457189" indent="-457189" algn="just" defTabSz="1219170"/>
            <a:r>
              <a:rPr lang="en-US" sz="2667" dirty="0">
                <a:solidFill>
                  <a:prstClr val="white"/>
                </a:solidFill>
                <a:latin typeface="Calibri"/>
              </a:rPr>
              <a:t>2021–2030 target: 120,000–150,000 tons/year</a:t>
            </a:r>
          </a:p>
          <a:p>
            <a:pPr marL="457189" indent="-457189" algn="just" defTabSz="1219170"/>
            <a:r>
              <a:rPr lang="en-US" sz="2667" dirty="0">
                <a:solidFill>
                  <a:prstClr val="white"/>
                </a:solidFill>
                <a:latin typeface="Calibri"/>
              </a:rPr>
              <a:t>2031–2050 target: 225,000–245,000 tons/year</a:t>
            </a:r>
          </a:p>
          <a:p>
            <a:pPr marL="457189" indent="-457189" algn="just" defTabSz="1219170"/>
            <a:r>
              <a:rPr lang="en-US" sz="2667" dirty="0">
                <a:solidFill>
                  <a:prstClr val="white"/>
                </a:solidFill>
                <a:latin typeface="Calibri"/>
              </a:rPr>
              <a:t>Focus: Gradual aluminum smelting expansion</a:t>
            </a:r>
          </a:p>
        </p:txBody>
      </p:sp>
    </p:spTree>
    <p:extLst>
      <p:ext uri="{BB962C8B-B14F-4D97-AF65-F5344CB8AC3E}">
        <p14:creationId xmlns:p14="http://schemas.microsoft.com/office/powerpoint/2010/main" val="3497581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574AF-C39E-22B2-C8E6-65BFDA244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7E030-0A93-11DE-F010-F8A21A179A49}"/>
              </a:ext>
            </a:extLst>
          </p:cNvPr>
          <p:cNvSpPr>
            <a:spLocks noGrp="1"/>
          </p:cNvSpPr>
          <p:nvPr>
            <p:ph type="title"/>
          </p:nvPr>
        </p:nvSpPr>
        <p:spPr>
          <a:xfrm>
            <a:off x="598620" y="73783"/>
            <a:ext cx="10994760" cy="1018035"/>
          </a:xfrm>
        </p:spPr>
        <p:txBody>
          <a:bodyPr>
            <a:normAutofit/>
          </a:bodyPr>
          <a:lstStyle/>
          <a:p>
            <a:r>
              <a:rPr lang="en-US" dirty="0">
                <a:solidFill>
                  <a:schemeClr val="accent5">
                    <a:lumMod val="60000"/>
                    <a:lumOff val="40000"/>
                  </a:schemeClr>
                </a:solidFill>
              </a:rPr>
              <a:t>Diasporic Bauxite — Northern Vietnam</a:t>
            </a:r>
          </a:p>
        </p:txBody>
      </p:sp>
      <p:sp>
        <p:nvSpPr>
          <p:cNvPr id="3" name="Content Placeholder 2">
            <a:extLst>
              <a:ext uri="{FF2B5EF4-FFF2-40B4-BE49-F238E27FC236}">
                <a16:creationId xmlns:a16="http://schemas.microsoft.com/office/drawing/2014/main" id="{7E088D3F-7A63-B291-6EAA-417CFA043DDB}"/>
              </a:ext>
            </a:extLst>
          </p:cNvPr>
          <p:cNvSpPr>
            <a:spLocks noGrp="1"/>
          </p:cNvSpPr>
          <p:nvPr>
            <p:ph idx="1"/>
          </p:nvPr>
        </p:nvSpPr>
        <p:spPr>
          <a:xfrm>
            <a:off x="598620" y="1139486"/>
            <a:ext cx="10994760" cy="1425247"/>
          </a:xfrm>
        </p:spPr>
        <p:txBody>
          <a:bodyPr>
            <a:normAutofit/>
          </a:bodyPr>
          <a:lstStyle/>
          <a:p>
            <a:pPr marL="0" indent="0" algn="just">
              <a:buNone/>
            </a:pPr>
            <a:r>
              <a:rPr lang="en-US" sz="2667" dirty="0"/>
              <a:t>Diasporic bauxite deposits in the northern provinces total approximately 190 Mt of primary ore, equivalent to 87 Mt of beneficiated bauxite after processing to improve alumina grade and reduce impurities.</a:t>
            </a:r>
          </a:p>
          <a:p>
            <a:pPr marL="0" indent="0" algn="just">
              <a:buNone/>
            </a:pPr>
            <a:endParaRPr lang="en-US" sz="2667" dirty="0"/>
          </a:p>
          <a:p>
            <a:pPr algn="just"/>
            <a:endParaRPr lang="en-US" dirty="0"/>
          </a:p>
          <a:p>
            <a:pPr algn="just"/>
            <a:endParaRPr lang="en-US" dirty="0"/>
          </a:p>
          <a:p>
            <a:endParaRPr lang="en-US" dirty="0"/>
          </a:p>
          <a:p>
            <a:endParaRPr lang="en-US" dirty="0"/>
          </a:p>
        </p:txBody>
      </p:sp>
      <p:pic>
        <p:nvPicPr>
          <p:cNvPr id="4" name="Picture 3">
            <a:extLst>
              <a:ext uri="{FF2B5EF4-FFF2-40B4-BE49-F238E27FC236}">
                <a16:creationId xmlns:a16="http://schemas.microsoft.com/office/drawing/2014/main" id="{D80DE98C-2C5C-F887-A4E4-8B58A8C796F6}"/>
              </a:ext>
            </a:extLst>
          </p:cNvPr>
          <p:cNvPicPr>
            <a:picLocks noChangeAspect="1"/>
          </p:cNvPicPr>
          <p:nvPr/>
        </p:nvPicPr>
        <p:blipFill>
          <a:blip r:embed="rId2"/>
          <a:stretch>
            <a:fillRect/>
          </a:stretch>
        </p:blipFill>
        <p:spPr>
          <a:xfrm>
            <a:off x="10597563" y="6146304"/>
            <a:ext cx="1551765" cy="779213"/>
          </a:xfrm>
          <a:prstGeom prst="rect">
            <a:avLst/>
          </a:prstGeom>
        </p:spPr>
      </p:pic>
      <p:sp>
        <p:nvSpPr>
          <p:cNvPr id="6" name="Content Placeholder 2">
            <a:extLst>
              <a:ext uri="{FF2B5EF4-FFF2-40B4-BE49-F238E27FC236}">
                <a16:creationId xmlns:a16="http://schemas.microsoft.com/office/drawing/2014/main" id="{D6506000-99BA-2137-76AE-D38DFF84A6BE}"/>
              </a:ext>
            </a:extLst>
          </p:cNvPr>
          <p:cNvSpPr txBox="1">
            <a:spLocks/>
          </p:cNvSpPr>
          <p:nvPr/>
        </p:nvSpPr>
        <p:spPr>
          <a:xfrm>
            <a:off x="9557313" y="3216807"/>
            <a:ext cx="2612107" cy="2920909"/>
          </a:xfrm>
          <a:prstGeom prst="rect">
            <a:avLst/>
          </a:prstGeom>
        </p:spPr>
        <p:txBody>
          <a:bodyPr vert="horz" lIns="121920" tIns="60960" rIns="121920" bIns="60960" rtlCol="0">
            <a:normAutofit fontScale="92500" lnSpcReduction="10000"/>
          </a:bodyPr>
          <a:lstStyle>
            <a:lvl1pPr marL="342900" indent="-34290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1219170">
              <a:buNone/>
            </a:pPr>
            <a:r>
              <a:rPr lang="en-US" sz="2667" dirty="0">
                <a:solidFill>
                  <a:prstClr val="white"/>
                </a:solidFill>
                <a:latin typeface="Calibri"/>
              </a:rPr>
              <a:t>Cao Bang holds the largest total resource base at 40.5 Mt, while Lang Son leads in confirmed reserves at 16.7 Mt.</a:t>
            </a:r>
            <a:endParaRPr lang="en-US" sz="3733" dirty="0">
              <a:solidFill>
                <a:prstClr val="white"/>
              </a:solidFill>
              <a:latin typeface="Calibri"/>
            </a:endParaRPr>
          </a:p>
          <a:p>
            <a:pPr marL="457189" indent="-457189" defTabSz="1219170"/>
            <a:endParaRPr lang="en-US" sz="3733" dirty="0">
              <a:solidFill>
                <a:prstClr val="white"/>
              </a:solidFill>
              <a:latin typeface="Calibri"/>
            </a:endParaRPr>
          </a:p>
          <a:p>
            <a:pPr marL="457189" indent="-457189" defTabSz="1219170"/>
            <a:endParaRPr lang="en-US" sz="3733" dirty="0">
              <a:solidFill>
                <a:prstClr val="white"/>
              </a:solidFill>
              <a:latin typeface="Calibri"/>
            </a:endParaRPr>
          </a:p>
        </p:txBody>
      </p:sp>
      <p:graphicFrame>
        <p:nvGraphicFramePr>
          <p:cNvPr id="7" name="Table 6">
            <a:extLst>
              <a:ext uri="{FF2B5EF4-FFF2-40B4-BE49-F238E27FC236}">
                <a16:creationId xmlns:a16="http://schemas.microsoft.com/office/drawing/2014/main" id="{3E5CE6E6-BCBC-DF82-9CB0-B23F49991A4D}"/>
              </a:ext>
            </a:extLst>
          </p:cNvPr>
          <p:cNvGraphicFramePr>
            <a:graphicFrameLocks noGrp="1"/>
          </p:cNvGraphicFramePr>
          <p:nvPr/>
        </p:nvGraphicFramePr>
        <p:xfrm>
          <a:off x="395015" y="2612399"/>
          <a:ext cx="9162301" cy="4193840"/>
        </p:xfrm>
        <a:graphic>
          <a:graphicData uri="http://schemas.openxmlformats.org/drawingml/2006/table">
            <a:tbl>
              <a:tblPr firstRow="1" bandRow="1">
                <a:tableStyleId>{35758FB7-9AC5-4552-8A53-C91805E547FA}</a:tableStyleId>
              </a:tblPr>
              <a:tblGrid>
                <a:gridCol w="2373927">
                  <a:extLst>
                    <a:ext uri="{9D8B030D-6E8A-4147-A177-3AD203B41FA5}">
                      <a16:colId xmlns:a16="http://schemas.microsoft.com/office/drawing/2014/main" val="315327198"/>
                    </a:ext>
                  </a:extLst>
                </a:gridCol>
                <a:gridCol w="2340819">
                  <a:extLst>
                    <a:ext uri="{9D8B030D-6E8A-4147-A177-3AD203B41FA5}">
                      <a16:colId xmlns:a16="http://schemas.microsoft.com/office/drawing/2014/main" val="842527510"/>
                    </a:ext>
                  </a:extLst>
                </a:gridCol>
                <a:gridCol w="2574900">
                  <a:extLst>
                    <a:ext uri="{9D8B030D-6E8A-4147-A177-3AD203B41FA5}">
                      <a16:colId xmlns:a16="http://schemas.microsoft.com/office/drawing/2014/main" val="554111020"/>
                    </a:ext>
                  </a:extLst>
                </a:gridCol>
                <a:gridCol w="1872655">
                  <a:extLst>
                    <a:ext uri="{9D8B030D-6E8A-4147-A177-3AD203B41FA5}">
                      <a16:colId xmlns:a16="http://schemas.microsoft.com/office/drawing/2014/main" val="3007453549"/>
                    </a:ext>
                  </a:extLst>
                </a:gridCol>
              </a:tblGrid>
              <a:tr h="1097280">
                <a:tc>
                  <a:txBody>
                    <a:bodyPr/>
                    <a:lstStyle/>
                    <a:p>
                      <a:r>
                        <a:rPr lang="en-US" sz="3200" dirty="0"/>
                        <a:t>Region</a:t>
                      </a:r>
                    </a:p>
                  </a:txBody>
                  <a:tcPr marL="121920" marR="121920" marT="60960" marB="60960"/>
                </a:tc>
                <a:tc>
                  <a:txBody>
                    <a:bodyPr/>
                    <a:lstStyle/>
                    <a:p>
                      <a:r>
                        <a:rPr lang="en-US" sz="3200" dirty="0"/>
                        <a:t>Reserves (Mt)</a:t>
                      </a:r>
                    </a:p>
                  </a:txBody>
                  <a:tcPr marL="121920" marR="121920" marT="60960" marB="60960"/>
                </a:tc>
                <a:tc>
                  <a:txBody>
                    <a:bodyPr/>
                    <a:lstStyle/>
                    <a:p>
                      <a:r>
                        <a:rPr lang="en-US" sz="3200" dirty="0"/>
                        <a:t>Resources (Mt)</a:t>
                      </a:r>
                    </a:p>
                  </a:txBody>
                  <a:tcPr marL="121920" marR="121920" marT="60960" marB="60960"/>
                </a:tc>
                <a:tc>
                  <a:txBody>
                    <a:bodyPr/>
                    <a:lstStyle/>
                    <a:p>
                      <a:r>
                        <a:rPr lang="en-US" sz="3200" dirty="0"/>
                        <a:t>Total (Mt)</a:t>
                      </a:r>
                    </a:p>
                  </a:txBody>
                  <a:tcPr marL="121920" marR="121920" marT="60960" marB="60960"/>
                </a:tc>
                <a:extLst>
                  <a:ext uri="{0D108BD9-81ED-4DB2-BD59-A6C34878D82A}">
                    <a16:rowId xmlns:a16="http://schemas.microsoft.com/office/drawing/2014/main" val="1038034486"/>
                  </a:ext>
                </a:extLst>
              </a:tr>
              <a:tr h="774140">
                <a:tc>
                  <a:txBody>
                    <a:bodyPr/>
                    <a:lstStyle/>
                    <a:p>
                      <a:pPr algn="ctr"/>
                      <a:r>
                        <a:rPr lang="en-US" sz="2700" b="1" dirty="0"/>
                        <a:t>Ha Giang Area</a:t>
                      </a:r>
                    </a:p>
                  </a:txBody>
                  <a:tcPr marL="121920" marR="121920" marT="60960" marB="60960"/>
                </a:tc>
                <a:tc>
                  <a:txBody>
                    <a:bodyPr/>
                    <a:lstStyle/>
                    <a:p>
                      <a:pPr algn="ctr"/>
                      <a:r>
                        <a:rPr lang="en-US" sz="2700" b="1" dirty="0"/>
                        <a:t>1.396</a:t>
                      </a:r>
                    </a:p>
                  </a:txBody>
                  <a:tcPr marL="121920" marR="121920" marT="60960" marB="60960"/>
                </a:tc>
                <a:tc>
                  <a:txBody>
                    <a:bodyPr/>
                    <a:lstStyle/>
                    <a:p>
                      <a:pPr algn="ctr"/>
                      <a:r>
                        <a:rPr lang="en-US" sz="2700" b="1" dirty="0"/>
                        <a:t>11.352</a:t>
                      </a:r>
                    </a:p>
                  </a:txBody>
                  <a:tcPr marL="121920" marR="121920" marT="60960" marB="60960"/>
                </a:tc>
                <a:tc>
                  <a:txBody>
                    <a:bodyPr/>
                    <a:lstStyle/>
                    <a:p>
                      <a:pPr algn="ctr"/>
                      <a:r>
                        <a:rPr lang="en-US" sz="2700" b="1" dirty="0"/>
                        <a:t>12.748</a:t>
                      </a:r>
                    </a:p>
                  </a:txBody>
                  <a:tcPr marL="121920" marR="121920" marT="60960" marB="60960"/>
                </a:tc>
                <a:extLst>
                  <a:ext uri="{0D108BD9-81ED-4DB2-BD59-A6C34878D82A}">
                    <a16:rowId xmlns:a16="http://schemas.microsoft.com/office/drawing/2014/main" val="2041154788"/>
                  </a:ext>
                </a:extLst>
              </a:tr>
              <a:tr h="774140">
                <a:tc>
                  <a:txBody>
                    <a:bodyPr/>
                    <a:lstStyle/>
                    <a:p>
                      <a:pPr algn="ctr"/>
                      <a:r>
                        <a:rPr lang="en-US" sz="2700" b="1" dirty="0"/>
                        <a:t>Cao Bang Area</a:t>
                      </a:r>
                    </a:p>
                  </a:txBody>
                  <a:tcPr marL="121920" marR="121920" marT="60960" marB="60960"/>
                </a:tc>
                <a:tc>
                  <a:txBody>
                    <a:bodyPr/>
                    <a:lstStyle/>
                    <a:p>
                      <a:pPr algn="ctr"/>
                      <a:r>
                        <a:rPr lang="en-US" sz="2700" b="1" dirty="0"/>
                        <a:t>4.758</a:t>
                      </a:r>
                    </a:p>
                  </a:txBody>
                  <a:tcPr marL="121920" marR="121920" marT="60960" marB="60960"/>
                </a:tc>
                <a:tc>
                  <a:txBody>
                    <a:bodyPr/>
                    <a:lstStyle/>
                    <a:p>
                      <a:pPr algn="ctr"/>
                      <a:r>
                        <a:rPr lang="en-US" sz="2700" b="1" dirty="0"/>
                        <a:t>35.769</a:t>
                      </a:r>
                    </a:p>
                  </a:txBody>
                  <a:tcPr marL="121920" marR="121920" marT="60960" marB="60960"/>
                </a:tc>
                <a:tc>
                  <a:txBody>
                    <a:bodyPr/>
                    <a:lstStyle/>
                    <a:p>
                      <a:pPr algn="ctr"/>
                      <a:r>
                        <a:rPr lang="en-US" sz="2700" b="1" dirty="0"/>
                        <a:t>40.527</a:t>
                      </a:r>
                    </a:p>
                  </a:txBody>
                  <a:tcPr marL="121920" marR="121920" marT="60960" marB="60960"/>
                </a:tc>
                <a:extLst>
                  <a:ext uri="{0D108BD9-81ED-4DB2-BD59-A6C34878D82A}">
                    <a16:rowId xmlns:a16="http://schemas.microsoft.com/office/drawing/2014/main" val="2910845962"/>
                  </a:ext>
                </a:extLst>
              </a:tr>
              <a:tr h="774140">
                <a:tc>
                  <a:txBody>
                    <a:bodyPr/>
                    <a:lstStyle/>
                    <a:p>
                      <a:pPr algn="ctr"/>
                      <a:r>
                        <a:rPr lang="en-US" sz="2700" b="1" dirty="0"/>
                        <a:t>Lang Son Area</a:t>
                      </a:r>
                    </a:p>
                  </a:txBody>
                  <a:tcPr marL="121920" marR="121920" marT="60960" marB="60960"/>
                </a:tc>
                <a:tc>
                  <a:txBody>
                    <a:bodyPr/>
                    <a:lstStyle/>
                    <a:p>
                      <a:pPr algn="ctr"/>
                      <a:r>
                        <a:rPr lang="en-US" sz="2700" b="1" dirty="0"/>
                        <a:t>16.667</a:t>
                      </a:r>
                    </a:p>
                  </a:txBody>
                  <a:tcPr marL="121920" marR="121920" marT="60960" marB="60960"/>
                </a:tc>
                <a:tc>
                  <a:txBody>
                    <a:bodyPr/>
                    <a:lstStyle/>
                    <a:p>
                      <a:pPr algn="ctr"/>
                      <a:r>
                        <a:rPr lang="en-US" sz="2700" b="1" dirty="0"/>
                        <a:t>17.073</a:t>
                      </a:r>
                    </a:p>
                  </a:txBody>
                  <a:tcPr marL="121920" marR="121920" marT="60960" marB="60960"/>
                </a:tc>
                <a:tc>
                  <a:txBody>
                    <a:bodyPr/>
                    <a:lstStyle/>
                    <a:p>
                      <a:pPr algn="ctr"/>
                      <a:r>
                        <a:rPr lang="en-US" sz="2700" b="1" dirty="0"/>
                        <a:t>33.740</a:t>
                      </a:r>
                    </a:p>
                  </a:txBody>
                  <a:tcPr marL="121920" marR="121920" marT="60960" marB="60960"/>
                </a:tc>
                <a:extLst>
                  <a:ext uri="{0D108BD9-81ED-4DB2-BD59-A6C34878D82A}">
                    <a16:rowId xmlns:a16="http://schemas.microsoft.com/office/drawing/2014/main" val="3493470987"/>
                  </a:ext>
                </a:extLst>
              </a:tr>
              <a:tr h="774140">
                <a:tc>
                  <a:txBody>
                    <a:bodyPr/>
                    <a:lstStyle/>
                    <a:p>
                      <a:pPr algn="ctr"/>
                      <a:r>
                        <a:rPr lang="en-US" sz="2700" b="1" dirty="0"/>
                        <a:t>Total</a:t>
                      </a:r>
                    </a:p>
                  </a:txBody>
                  <a:tcPr marL="121920" marR="121920" marT="60960" marB="60960"/>
                </a:tc>
                <a:tc>
                  <a:txBody>
                    <a:bodyPr/>
                    <a:lstStyle/>
                    <a:p>
                      <a:pPr algn="ctr"/>
                      <a:r>
                        <a:rPr lang="en-US" sz="2700" b="1" dirty="0"/>
                        <a:t>22.821</a:t>
                      </a:r>
                    </a:p>
                  </a:txBody>
                  <a:tcPr marL="121920" marR="121920" marT="60960" marB="60960"/>
                </a:tc>
                <a:tc>
                  <a:txBody>
                    <a:bodyPr/>
                    <a:lstStyle/>
                    <a:p>
                      <a:pPr algn="ctr"/>
                      <a:r>
                        <a:rPr lang="en-US" sz="2700" b="1" dirty="0"/>
                        <a:t>64.194</a:t>
                      </a:r>
                    </a:p>
                  </a:txBody>
                  <a:tcPr marL="121920" marR="121920" marT="60960" marB="60960"/>
                </a:tc>
                <a:tc>
                  <a:txBody>
                    <a:bodyPr/>
                    <a:lstStyle/>
                    <a:p>
                      <a:pPr algn="ctr"/>
                      <a:r>
                        <a:rPr lang="en-US" sz="2700" b="1" dirty="0">
                          <a:solidFill>
                            <a:srgbClr val="FF0000"/>
                          </a:solidFill>
                        </a:rPr>
                        <a:t>87.015</a:t>
                      </a:r>
                    </a:p>
                  </a:txBody>
                  <a:tcPr marL="121920" marR="121920" marT="60960" marB="60960"/>
                </a:tc>
                <a:extLst>
                  <a:ext uri="{0D108BD9-81ED-4DB2-BD59-A6C34878D82A}">
                    <a16:rowId xmlns:a16="http://schemas.microsoft.com/office/drawing/2014/main" val="3357665847"/>
                  </a:ext>
                </a:extLst>
              </a:tr>
            </a:tbl>
          </a:graphicData>
        </a:graphic>
      </p:graphicFrame>
    </p:spTree>
    <p:extLst>
      <p:ext uri="{BB962C8B-B14F-4D97-AF65-F5344CB8AC3E}">
        <p14:creationId xmlns:p14="http://schemas.microsoft.com/office/powerpoint/2010/main" val="667316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BC2B-4977-6DA8-C5CF-22D05356E1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D941E2-68A3-67CE-897F-C19920DACEAB}"/>
              </a:ext>
            </a:extLst>
          </p:cNvPr>
          <p:cNvSpPr>
            <a:spLocks noGrp="1"/>
          </p:cNvSpPr>
          <p:nvPr>
            <p:ph type="title"/>
          </p:nvPr>
        </p:nvSpPr>
        <p:spPr>
          <a:xfrm>
            <a:off x="2634687" y="374901"/>
            <a:ext cx="8958693" cy="967132"/>
          </a:xfrm>
        </p:spPr>
        <p:txBody>
          <a:bodyPr>
            <a:normAutofit/>
          </a:bodyPr>
          <a:lstStyle/>
          <a:p>
            <a:r>
              <a:rPr lang="en-US" dirty="0">
                <a:solidFill>
                  <a:schemeClr val="accent5">
                    <a:lumMod val="60000"/>
                    <a:lumOff val="40000"/>
                  </a:schemeClr>
                </a:solidFill>
              </a:rPr>
              <a:t>Red Mud Management</a:t>
            </a:r>
          </a:p>
        </p:txBody>
      </p:sp>
      <p:sp>
        <p:nvSpPr>
          <p:cNvPr id="5" name="Content Placeholder 4">
            <a:extLst>
              <a:ext uri="{FF2B5EF4-FFF2-40B4-BE49-F238E27FC236}">
                <a16:creationId xmlns:a16="http://schemas.microsoft.com/office/drawing/2014/main" id="{4A053105-832F-99A1-B9A8-43837F2C89DE}"/>
              </a:ext>
            </a:extLst>
          </p:cNvPr>
          <p:cNvSpPr>
            <a:spLocks noGrp="1"/>
          </p:cNvSpPr>
          <p:nvPr>
            <p:ph idx="1"/>
          </p:nvPr>
        </p:nvSpPr>
        <p:spPr>
          <a:xfrm>
            <a:off x="2634687" y="1392934"/>
            <a:ext cx="8958693" cy="4681415"/>
          </a:xfrm>
        </p:spPr>
        <p:txBody>
          <a:bodyPr>
            <a:noAutofit/>
          </a:bodyPr>
          <a:lstStyle/>
          <a:p>
            <a:pPr marL="0" indent="0" algn="just">
              <a:buNone/>
            </a:pPr>
            <a:r>
              <a:rPr lang="en-US" sz="3200" b="1" dirty="0"/>
              <a:t>Status Red Mud Disposal Challenges</a:t>
            </a:r>
          </a:p>
          <a:p>
            <a:pPr algn="just"/>
            <a:r>
              <a:rPr lang="en-US" sz="3200" dirty="0"/>
              <a:t>Generation rate: 1–2 tons per ton of alumina </a:t>
            </a:r>
          </a:p>
          <a:p>
            <a:pPr algn="just"/>
            <a:r>
              <a:rPr lang="en-US" sz="3200" dirty="0"/>
              <a:t>Nature: Highly alkaline waste (pH 10–13) </a:t>
            </a:r>
          </a:p>
          <a:p>
            <a:pPr marL="0" indent="0" algn="just">
              <a:buNone/>
            </a:pPr>
            <a:r>
              <a:rPr lang="en-US" sz="3200" b="1" dirty="0"/>
              <a:t>Environmental Concerns</a:t>
            </a:r>
          </a:p>
          <a:p>
            <a:pPr algn="just"/>
            <a:r>
              <a:rPr lang="en-US" sz="3200" dirty="0"/>
              <a:t>Groundwater contamination risk </a:t>
            </a:r>
          </a:p>
          <a:p>
            <a:pPr algn="just"/>
            <a:r>
              <a:rPr lang="en-US" sz="3200" dirty="0"/>
              <a:t>Tailings dam failure risk </a:t>
            </a:r>
          </a:p>
          <a:p>
            <a:pPr algn="just"/>
            <a:r>
              <a:rPr lang="en-US" sz="3200" dirty="0"/>
              <a:t>Large-volume long-term storage </a:t>
            </a:r>
          </a:p>
          <a:p>
            <a:pPr algn="just"/>
            <a:r>
              <a:rPr lang="en-US" sz="3200" dirty="0"/>
              <a:t>Land usage impacts </a:t>
            </a:r>
          </a:p>
          <a:p>
            <a:pPr algn="just"/>
            <a:r>
              <a:rPr lang="en-US" sz="3200" dirty="0"/>
              <a:t>Dust generation issues </a:t>
            </a:r>
          </a:p>
        </p:txBody>
      </p:sp>
      <p:pic>
        <p:nvPicPr>
          <p:cNvPr id="2" name="Picture 1">
            <a:extLst>
              <a:ext uri="{FF2B5EF4-FFF2-40B4-BE49-F238E27FC236}">
                <a16:creationId xmlns:a16="http://schemas.microsoft.com/office/drawing/2014/main" id="{2269E41A-68B3-797B-62BD-AC02050347EC}"/>
              </a:ext>
            </a:extLst>
          </p:cNvPr>
          <p:cNvPicPr>
            <a:picLocks noChangeAspect="1"/>
          </p:cNvPicPr>
          <p:nvPr/>
        </p:nvPicPr>
        <p:blipFill>
          <a:blip r:embed="rId2"/>
          <a:stretch>
            <a:fillRect/>
          </a:stretch>
        </p:blipFill>
        <p:spPr>
          <a:xfrm>
            <a:off x="10597563" y="6146304"/>
            <a:ext cx="1551765" cy="779213"/>
          </a:xfrm>
          <a:prstGeom prst="rect">
            <a:avLst/>
          </a:prstGeom>
        </p:spPr>
      </p:pic>
    </p:spTree>
    <p:extLst>
      <p:ext uri="{BB962C8B-B14F-4D97-AF65-F5344CB8AC3E}">
        <p14:creationId xmlns:p14="http://schemas.microsoft.com/office/powerpoint/2010/main" val="3662855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C37C-1B73-BB14-9D6E-BA52418C99F5}"/>
              </a:ext>
            </a:extLst>
          </p:cNvPr>
          <p:cNvSpPr>
            <a:spLocks noGrp="1"/>
          </p:cNvSpPr>
          <p:nvPr>
            <p:ph type="title"/>
          </p:nvPr>
        </p:nvSpPr>
        <p:spPr/>
        <p:txBody>
          <a:bodyPr/>
          <a:lstStyle/>
          <a:p>
            <a:r>
              <a:rPr lang="en-US" dirty="0"/>
              <a:t>Bauxite Mines and Alumina Plants INDIA </a:t>
            </a:r>
          </a:p>
        </p:txBody>
      </p:sp>
      <p:sp>
        <p:nvSpPr>
          <p:cNvPr id="4" name="Footer Placeholder 3">
            <a:extLst>
              <a:ext uri="{FF2B5EF4-FFF2-40B4-BE49-F238E27FC236}">
                <a16:creationId xmlns:a16="http://schemas.microsoft.com/office/drawing/2014/main" id="{5F73F8C7-E044-0B81-22A3-532BFA4C42D8}"/>
              </a:ext>
            </a:extLst>
          </p:cNvPr>
          <p:cNvSpPr>
            <a:spLocks noGrp="1"/>
          </p:cNvSpPr>
          <p:nvPr>
            <p:ph type="ftr" sz="quarter" idx="10"/>
          </p:nvPr>
        </p:nvSpPr>
        <p:spPr/>
        <p:txBody>
          <a:bodyPr/>
          <a:lstStyle/>
          <a:p>
            <a:r>
              <a:rPr lang="en-US"/>
              <a:t>Asian Metals</a:t>
            </a:r>
          </a:p>
          <a:p>
            <a:r>
              <a:rPr lang="en-US"/>
              <a:t>May 28-29, 2026</a:t>
            </a:r>
            <a:endParaRPr lang="en-US" dirty="0"/>
          </a:p>
        </p:txBody>
      </p:sp>
      <p:sp>
        <p:nvSpPr>
          <p:cNvPr id="5" name="Slide Number Placeholder 4">
            <a:extLst>
              <a:ext uri="{FF2B5EF4-FFF2-40B4-BE49-F238E27FC236}">
                <a16:creationId xmlns:a16="http://schemas.microsoft.com/office/drawing/2014/main" id="{277AF2B0-C7CD-6B1E-EBEA-17EC436901A5}"/>
              </a:ext>
            </a:extLst>
          </p:cNvPr>
          <p:cNvSpPr>
            <a:spLocks noGrp="1"/>
          </p:cNvSpPr>
          <p:nvPr>
            <p:ph type="sldNum" sz="quarter" idx="11"/>
          </p:nvPr>
        </p:nvSpPr>
        <p:spPr/>
        <p:txBody>
          <a:bodyPr/>
          <a:lstStyle/>
          <a:p>
            <a:fld id="{B67B645E-C5E5-4727-B977-D372A0AA71D9}" type="slidenum">
              <a:rPr lang="en-US" smtClean="0"/>
              <a:pPr/>
              <a:t>3</a:t>
            </a:fld>
            <a:endParaRPr lang="en-US" dirty="0"/>
          </a:p>
        </p:txBody>
      </p:sp>
      <p:pic>
        <p:nvPicPr>
          <p:cNvPr id="6" name="Picture 5">
            <a:extLst>
              <a:ext uri="{FF2B5EF4-FFF2-40B4-BE49-F238E27FC236}">
                <a16:creationId xmlns:a16="http://schemas.microsoft.com/office/drawing/2014/main" id="{6DCB6059-9ECA-FF8D-3C41-E899E9C1086B}"/>
              </a:ext>
            </a:extLst>
          </p:cNvPr>
          <p:cNvPicPr>
            <a:picLocks noChangeAspect="1"/>
          </p:cNvPicPr>
          <p:nvPr/>
        </p:nvPicPr>
        <p:blipFill>
          <a:blip r:embed="rId2"/>
          <a:stretch>
            <a:fillRect/>
          </a:stretch>
        </p:blipFill>
        <p:spPr>
          <a:xfrm>
            <a:off x="262237" y="751955"/>
            <a:ext cx="6020118" cy="6070849"/>
          </a:xfrm>
          <a:prstGeom prst="rect">
            <a:avLst/>
          </a:prstGeom>
        </p:spPr>
      </p:pic>
      <p:graphicFrame>
        <p:nvGraphicFramePr>
          <p:cNvPr id="7" name="Object 6">
            <a:extLst>
              <a:ext uri="{FF2B5EF4-FFF2-40B4-BE49-F238E27FC236}">
                <a16:creationId xmlns:a16="http://schemas.microsoft.com/office/drawing/2014/main" id="{01845C44-9935-C977-1E4B-6C2A9DD89F61}"/>
              </a:ext>
            </a:extLst>
          </p:cNvPr>
          <p:cNvGraphicFramePr>
            <a:graphicFrameLocks noChangeAspect="1"/>
          </p:cNvGraphicFramePr>
          <p:nvPr>
            <p:extLst>
              <p:ext uri="{D42A27DB-BD31-4B8C-83A1-F6EECF244321}">
                <p14:modId xmlns:p14="http://schemas.microsoft.com/office/powerpoint/2010/main" val="4230282821"/>
              </p:ext>
            </p:extLst>
          </p:nvPr>
        </p:nvGraphicFramePr>
        <p:xfrm>
          <a:off x="6382320" y="751955"/>
          <a:ext cx="5232483" cy="6070849"/>
        </p:xfrm>
        <a:graphic>
          <a:graphicData uri="http://schemas.openxmlformats.org/presentationml/2006/ole">
            <mc:AlternateContent xmlns:mc="http://schemas.openxmlformats.org/markup-compatibility/2006">
              <mc:Choice xmlns:v="urn:schemas-microsoft-com:vml" Requires="v">
                <p:oleObj name="Acrobat Document" r:id="rId3" imgW="4541378" imgH="6415694" progId="AcroExch.Document.7">
                  <p:embed/>
                </p:oleObj>
              </mc:Choice>
              <mc:Fallback>
                <p:oleObj name="Acrobat Document" r:id="rId3" imgW="4541378" imgH="6415694" progId="AcroExch.Document.7">
                  <p:embed/>
                  <p:pic>
                    <p:nvPicPr>
                      <p:cNvPr id="6" name="Object 5">
                        <a:extLst>
                          <a:ext uri="{FF2B5EF4-FFF2-40B4-BE49-F238E27FC236}">
                            <a16:creationId xmlns:a16="http://schemas.microsoft.com/office/drawing/2014/main" id="{B67DBD9F-92BB-4944-A4F7-B252B7714BA7}"/>
                          </a:ext>
                        </a:extLst>
                      </p:cNvPr>
                      <p:cNvPicPr/>
                      <p:nvPr/>
                    </p:nvPicPr>
                    <p:blipFill>
                      <a:blip r:embed="rId4"/>
                      <a:stretch>
                        <a:fillRect/>
                      </a:stretch>
                    </p:blipFill>
                    <p:spPr>
                      <a:xfrm>
                        <a:off x="6382320" y="751955"/>
                        <a:ext cx="5232483" cy="6070849"/>
                      </a:xfrm>
                      <a:prstGeom prst="rect">
                        <a:avLst/>
                      </a:prstGeom>
                      <a:ln>
                        <a:solidFill>
                          <a:schemeClr val="tx1">
                            <a:lumMod val="50000"/>
                          </a:schemeClr>
                        </a:solidFill>
                      </a:ln>
                    </p:spPr>
                  </p:pic>
                </p:oleObj>
              </mc:Fallback>
            </mc:AlternateContent>
          </a:graphicData>
        </a:graphic>
      </p:graphicFrame>
    </p:spTree>
    <p:extLst>
      <p:ext uri="{BB962C8B-B14F-4D97-AF65-F5344CB8AC3E}">
        <p14:creationId xmlns:p14="http://schemas.microsoft.com/office/powerpoint/2010/main" val="3233534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AF3E8-3612-97EC-930D-D324CEA0A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E1148-219B-571E-D813-47C6B288567E}"/>
              </a:ext>
            </a:extLst>
          </p:cNvPr>
          <p:cNvSpPr>
            <a:spLocks noGrp="1"/>
          </p:cNvSpPr>
          <p:nvPr>
            <p:ph type="title"/>
          </p:nvPr>
        </p:nvSpPr>
        <p:spPr>
          <a:xfrm>
            <a:off x="42672" y="34281"/>
            <a:ext cx="12106656" cy="1018035"/>
          </a:xfrm>
        </p:spPr>
        <p:txBody>
          <a:bodyPr>
            <a:normAutofit/>
          </a:bodyPr>
          <a:lstStyle/>
          <a:p>
            <a:r>
              <a:rPr lang="en-US" dirty="0">
                <a:solidFill>
                  <a:schemeClr val="accent5">
                    <a:lumMod val="60000"/>
                    <a:lumOff val="40000"/>
                  </a:schemeClr>
                </a:solidFill>
              </a:rPr>
              <a:t>A Foundation for Vietnam's Aluminium Future</a:t>
            </a:r>
          </a:p>
        </p:txBody>
      </p:sp>
      <p:pic>
        <p:nvPicPr>
          <p:cNvPr id="4" name="Picture 3">
            <a:extLst>
              <a:ext uri="{FF2B5EF4-FFF2-40B4-BE49-F238E27FC236}">
                <a16:creationId xmlns:a16="http://schemas.microsoft.com/office/drawing/2014/main" id="{34BAACD3-FFCE-4420-8627-BE126DB8EE77}"/>
              </a:ext>
            </a:extLst>
          </p:cNvPr>
          <p:cNvPicPr>
            <a:picLocks noChangeAspect="1"/>
          </p:cNvPicPr>
          <p:nvPr/>
        </p:nvPicPr>
        <p:blipFill>
          <a:blip r:embed="rId2"/>
          <a:stretch>
            <a:fillRect/>
          </a:stretch>
        </p:blipFill>
        <p:spPr>
          <a:xfrm>
            <a:off x="10597563" y="6146304"/>
            <a:ext cx="1551765" cy="779213"/>
          </a:xfrm>
          <a:prstGeom prst="rect">
            <a:avLst/>
          </a:prstGeom>
        </p:spPr>
      </p:pic>
      <p:sp>
        <p:nvSpPr>
          <p:cNvPr id="7" name="Content Placeholder 4">
            <a:extLst>
              <a:ext uri="{FF2B5EF4-FFF2-40B4-BE49-F238E27FC236}">
                <a16:creationId xmlns:a16="http://schemas.microsoft.com/office/drawing/2014/main" id="{9D822454-94A8-00E8-1FE4-572AE9738EF8}"/>
              </a:ext>
            </a:extLst>
          </p:cNvPr>
          <p:cNvSpPr>
            <a:spLocks noGrp="1"/>
          </p:cNvSpPr>
          <p:nvPr>
            <p:ph idx="1"/>
          </p:nvPr>
        </p:nvSpPr>
        <p:spPr>
          <a:xfrm>
            <a:off x="3837" y="1189327"/>
            <a:ext cx="12106656" cy="1695443"/>
          </a:xfrm>
        </p:spPr>
        <p:txBody>
          <a:bodyPr>
            <a:noAutofit/>
          </a:bodyPr>
          <a:lstStyle/>
          <a:p>
            <a:pPr marL="0" indent="0" algn="just">
              <a:buNone/>
            </a:pPr>
            <a:r>
              <a:rPr lang="en-US" sz="2667" dirty="0"/>
              <a:t>With the third-largest bauxite reserves in the world and two operating alumina refineries, Vietnam stands at an inflection point. Realizing the full value of this endowment demands coordinated investment in infrastructure, environmental stewardship, and advanced processing technology.</a:t>
            </a:r>
          </a:p>
        </p:txBody>
      </p:sp>
      <p:sp>
        <p:nvSpPr>
          <p:cNvPr id="8" name="Content Placeholder 4">
            <a:extLst>
              <a:ext uri="{FF2B5EF4-FFF2-40B4-BE49-F238E27FC236}">
                <a16:creationId xmlns:a16="http://schemas.microsoft.com/office/drawing/2014/main" id="{96199837-E176-5D22-E469-2EDC045343F8}"/>
              </a:ext>
            </a:extLst>
          </p:cNvPr>
          <p:cNvSpPr txBox="1">
            <a:spLocks/>
          </p:cNvSpPr>
          <p:nvPr/>
        </p:nvSpPr>
        <p:spPr>
          <a:xfrm>
            <a:off x="395014" y="3632607"/>
            <a:ext cx="11198367" cy="2645348"/>
          </a:xfrm>
          <a:prstGeom prst="rect">
            <a:avLst/>
          </a:prstGeom>
        </p:spPr>
        <p:txBody>
          <a:bodyPr vert="horz" lIns="121920" tIns="60960" rIns="121920" bIns="60960" rtlCol="0">
            <a:noAutofit/>
          </a:bodyPr>
          <a:lstStyle>
            <a:lvl1pPr marL="342900" indent="-34290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1219170">
              <a:buNone/>
            </a:pPr>
            <a:endParaRPr lang="en-US" sz="3200" dirty="0">
              <a:solidFill>
                <a:prstClr val="white"/>
              </a:solidFill>
              <a:latin typeface="Calibri"/>
            </a:endParaRPr>
          </a:p>
        </p:txBody>
      </p:sp>
      <p:sp>
        <p:nvSpPr>
          <p:cNvPr id="9" name="Content Placeholder 4">
            <a:extLst>
              <a:ext uri="{FF2B5EF4-FFF2-40B4-BE49-F238E27FC236}">
                <a16:creationId xmlns:a16="http://schemas.microsoft.com/office/drawing/2014/main" id="{50D5D44F-F526-3C50-7BD8-95EDC564C259}"/>
              </a:ext>
            </a:extLst>
          </p:cNvPr>
          <p:cNvSpPr txBox="1">
            <a:spLocks/>
          </p:cNvSpPr>
          <p:nvPr/>
        </p:nvSpPr>
        <p:spPr>
          <a:xfrm>
            <a:off x="802227" y="2884770"/>
            <a:ext cx="10383940" cy="3054100"/>
          </a:xfrm>
          <a:prstGeom prst="rect">
            <a:avLst/>
          </a:prstGeom>
        </p:spPr>
        <p:txBody>
          <a:bodyPr vert="horz" lIns="121920" tIns="60960" rIns="121920" bIns="60960" rtlCol="0">
            <a:noAutofit/>
          </a:bodyPr>
          <a:lstStyle>
            <a:lvl1pPr marL="342900" indent="-34290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1219170">
              <a:spcBef>
                <a:spcPts val="0"/>
              </a:spcBef>
              <a:buNone/>
            </a:pPr>
            <a:r>
              <a:rPr lang="en-US" sz="2933" b="1" dirty="0">
                <a:solidFill>
                  <a:srgbClr val="4BACC6">
                    <a:lumMod val="60000"/>
                    <a:lumOff val="40000"/>
                  </a:srgbClr>
                </a:solidFill>
                <a:latin typeface="Calibri"/>
              </a:rPr>
              <a:t>5.8 billion tons</a:t>
            </a:r>
          </a:p>
          <a:p>
            <a:pPr marL="0" indent="0" algn="just" defTabSz="1219170">
              <a:spcBef>
                <a:spcPts val="0"/>
              </a:spcBef>
              <a:buNone/>
            </a:pPr>
            <a:r>
              <a:rPr lang="en-US" sz="2933" dirty="0">
                <a:solidFill>
                  <a:prstClr val="white"/>
                </a:solidFill>
                <a:latin typeface="Calibri"/>
              </a:rPr>
              <a:t>Total estimated bauxite reserves — #3 globally</a:t>
            </a:r>
          </a:p>
          <a:p>
            <a:pPr marL="0" indent="0" algn="just" defTabSz="1219170">
              <a:spcBef>
                <a:spcPts val="0"/>
              </a:spcBef>
              <a:buNone/>
            </a:pPr>
            <a:r>
              <a:rPr lang="en-US" sz="2933" b="1" dirty="0">
                <a:solidFill>
                  <a:srgbClr val="4BACC6">
                    <a:lumMod val="60000"/>
                    <a:lumOff val="40000"/>
                  </a:srgbClr>
                </a:solidFill>
                <a:latin typeface="Calibri"/>
              </a:rPr>
              <a:t>1.3 Mt/yr</a:t>
            </a:r>
          </a:p>
          <a:p>
            <a:pPr marL="0" indent="0" algn="just" defTabSz="1219170">
              <a:spcBef>
                <a:spcPts val="0"/>
              </a:spcBef>
              <a:buNone/>
            </a:pPr>
            <a:r>
              <a:rPr lang="en-US" sz="2933" dirty="0">
                <a:solidFill>
                  <a:prstClr val="white"/>
                </a:solidFill>
                <a:latin typeface="Calibri"/>
              </a:rPr>
              <a:t>Combined alumina refining capacity at Tan Rai &amp; Nhan Co</a:t>
            </a:r>
          </a:p>
          <a:p>
            <a:pPr marL="0" indent="0" algn="just" defTabSz="1219170">
              <a:spcBef>
                <a:spcPts val="0"/>
              </a:spcBef>
              <a:buNone/>
            </a:pPr>
            <a:r>
              <a:rPr lang="en-US" sz="2933" b="1" dirty="0">
                <a:solidFill>
                  <a:srgbClr val="4BACC6">
                    <a:lumMod val="60000"/>
                    <a:lumOff val="40000"/>
                  </a:srgbClr>
                </a:solidFill>
                <a:latin typeface="Calibri"/>
              </a:rPr>
              <a:t>87 Mt</a:t>
            </a:r>
          </a:p>
          <a:p>
            <a:pPr marL="0" indent="0" algn="just" defTabSz="1219170">
              <a:spcBef>
                <a:spcPts val="0"/>
              </a:spcBef>
              <a:buNone/>
            </a:pPr>
            <a:r>
              <a:rPr lang="en-US" sz="2933" dirty="0">
                <a:solidFill>
                  <a:prstClr val="white"/>
                </a:solidFill>
                <a:latin typeface="Calibri"/>
              </a:rPr>
              <a:t>Beneficiated diasporic bauxite in Northern Vietnam</a:t>
            </a:r>
          </a:p>
          <a:p>
            <a:pPr marL="0" indent="0" algn="just" defTabSz="1219170">
              <a:spcBef>
                <a:spcPts val="0"/>
              </a:spcBef>
              <a:buNone/>
            </a:pPr>
            <a:r>
              <a:rPr lang="en-US" sz="2933" b="1" dirty="0">
                <a:solidFill>
                  <a:srgbClr val="4BACC6">
                    <a:lumMod val="60000"/>
                    <a:lumOff val="40000"/>
                  </a:srgbClr>
                </a:solidFill>
                <a:latin typeface="Calibri"/>
              </a:rPr>
              <a:t>350 Mt</a:t>
            </a:r>
          </a:p>
          <a:p>
            <a:pPr marL="0" indent="0" algn="just" defTabSz="1219170">
              <a:spcBef>
                <a:spcPts val="0"/>
              </a:spcBef>
              <a:buNone/>
            </a:pPr>
            <a:r>
              <a:rPr lang="en-US" sz="2933" dirty="0">
                <a:solidFill>
                  <a:prstClr val="white"/>
                </a:solidFill>
                <a:latin typeface="Calibri"/>
              </a:rPr>
              <a:t>Beneficiated </a:t>
            </a:r>
            <a:r>
              <a:rPr lang="en-US" sz="2933" dirty="0" err="1">
                <a:solidFill>
                  <a:prstClr val="white"/>
                </a:solidFill>
                <a:latin typeface="Calibri"/>
              </a:rPr>
              <a:t>gibbsitic</a:t>
            </a:r>
            <a:r>
              <a:rPr lang="en-US" sz="2933" dirty="0">
                <a:solidFill>
                  <a:prstClr val="white"/>
                </a:solidFill>
                <a:latin typeface="Calibri"/>
              </a:rPr>
              <a:t> bauxite in Central Highlands</a:t>
            </a:r>
          </a:p>
        </p:txBody>
      </p:sp>
    </p:spTree>
    <p:extLst>
      <p:ext uri="{BB962C8B-B14F-4D97-AF65-F5344CB8AC3E}">
        <p14:creationId xmlns:p14="http://schemas.microsoft.com/office/powerpoint/2010/main" val="1586092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7C4CEC-C461-D3DE-85E2-9642C822BDD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7331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D365-4556-9ED5-809D-54CC4A68CE0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7069FB0-F506-46AF-CA9B-0CDC84512E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101117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7593-14AA-4CA3-BFE6-8E9E178F450F}"/>
              </a:ext>
            </a:extLst>
          </p:cNvPr>
          <p:cNvSpPr>
            <a:spLocks noGrp="1"/>
          </p:cNvSpPr>
          <p:nvPr>
            <p:ph type="title"/>
          </p:nvPr>
        </p:nvSpPr>
        <p:spPr/>
        <p:txBody>
          <a:bodyPr>
            <a:noAutofit/>
          </a:bodyPr>
          <a:lstStyle/>
          <a:p>
            <a:r>
              <a:rPr lang="en-US" sz="6400" b="1" dirty="0">
                <a:solidFill>
                  <a:schemeClr val="accent5">
                    <a:lumMod val="60000"/>
                    <a:lumOff val="40000"/>
                  </a:schemeClr>
                </a:solidFill>
              </a:rPr>
              <a:t>Thank You</a:t>
            </a:r>
          </a:p>
        </p:txBody>
      </p:sp>
      <p:sp>
        <p:nvSpPr>
          <p:cNvPr id="3" name="Content Placeholder 2">
            <a:extLst>
              <a:ext uri="{FF2B5EF4-FFF2-40B4-BE49-F238E27FC236}">
                <a16:creationId xmlns:a16="http://schemas.microsoft.com/office/drawing/2014/main" id="{B5E16B0A-FA7B-DC08-4901-9811C4084646}"/>
              </a:ext>
            </a:extLst>
          </p:cNvPr>
          <p:cNvSpPr>
            <a:spLocks noGrp="1"/>
          </p:cNvSpPr>
          <p:nvPr>
            <p:ph idx="1"/>
          </p:nvPr>
        </p:nvSpPr>
        <p:spPr/>
        <p:txBody>
          <a:bodyPr/>
          <a:lstStyle/>
          <a:p>
            <a:pPr marL="0" indent="0">
              <a:buNone/>
            </a:pPr>
            <a:r>
              <a:rPr lang="en-US" dirty="0"/>
              <a:t>Dr. Ashok Nandi</a:t>
            </a:r>
          </a:p>
          <a:p>
            <a:pPr marL="0" indent="0">
              <a:buNone/>
            </a:pPr>
            <a:r>
              <a:rPr lang="en-US" dirty="0"/>
              <a:t>President, IBAAS</a:t>
            </a:r>
          </a:p>
          <a:p>
            <a:pPr marL="0" indent="0">
              <a:buNone/>
            </a:pPr>
            <a:r>
              <a:rPr lang="en-US" dirty="0"/>
              <a:t>Email: ashok.nandi@ibaas.info; info@ibaas.info</a:t>
            </a:r>
          </a:p>
          <a:p>
            <a:pPr marL="0" indent="0">
              <a:buNone/>
            </a:pPr>
            <a:r>
              <a:rPr lang="en-US" dirty="0"/>
              <a:t>Website: www.ibaas.info</a:t>
            </a:r>
          </a:p>
        </p:txBody>
      </p:sp>
      <p:pic>
        <p:nvPicPr>
          <p:cNvPr id="4" name="Picture 3">
            <a:extLst>
              <a:ext uri="{FF2B5EF4-FFF2-40B4-BE49-F238E27FC236}">
                <a16:creationId xmlns:a16="http://schemas.microsoft.com/office/drawing/2014/main" id="{5F26A611-54F1-5E1B-52D2-A71454E83F73}"/>
              </a:ext>
            </a:extLst>
          </p:cNvPr>
          <p:cNvPicPr>
            <a:picLocks noChangeAspect="1"/>
          </p:cNvPicPr>
          <p:nvPr/>
        </p:nvPicPr>
        <p:blipFill>
          <a:blip r:embed="rId2"/>
          <a:stretch>
            <a:fillRect/>
          </a:stretch>
        </p:blipFill>
        <p:spPr>
          <a:xfrm>
            <a:off x="4874361" y="5141664"/>
            <a:ext cx="2608343" cy="1309769"/>
          </a:xfrm>
          <a:prstGeom prst="rect">
            <a:avLst/>
          </a:prstGeom>
        </p:spPr>
      </p:pic>
    </p:spTree>
    <p:extLst>
      <p:ext uri="{BB962C8B-B14F-4D97-AF65-F5344CB8AC3E}">
        <p14:creationId xmlns:p14="http://schemas.microsoft.com/office/powerpoint/2010/main" val="3516405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C47D-956C-5B86-69D3-F6BA225F2C3A}"/>
              </a:ext>
            </a:extLst>
          </p:cNvPr>
          <p:cNvSpPr>
            <a:spLocks noGrp="1"/>
          </p:cNvSpPr>
          <p:nvPr>
            <p:ph type="title"/>
          </p:nvPr>
        </p:nvSpPr>
        <p:spPr/>
        <p:txBody>
          <a:bodyPr/>
          <a:lstStyle/>
          <a:p>
            <a:r>
              <a:rPr lang="en-US" dirty="0"/>
              <a:t>ALUMINA REFINERIES OF INDIA – EXISTING </a:t>
            </a:r>
          </a:p>
        </p:txBody>
      </p:sp>
      <p:sp>
        <p:nvSpPr>
          <p:cNvPr id="4" name="Footer Placeholder 3">
            <a:extLst>
              <a:ext uri="{FF2B5EF4-FFF2-40B4-BE49-F238E27FC236}">
                <a16:creationId xmlns:a16="http://schemas.microsoft.com/office/drawing/2014/main" id="{D7111EBA-C19A-D2DF-6AEA-67269B9FF721}"/>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5F6DB146-EC5C-C5A7-5522-8D848075046F}"/>
              </a:ext>
            </a:extLst>
          </p:cNvPr>
          <p:cNvSpPr>
            <a:spLocks noGrp="1"/>
          </p:cNvSpPr>
          <p:nvPr>
            <p:ph type="sldNum" sz="quarter" idx="11"/>
          </p:nvPr>
        </p:nvSpPr>
        <p:spPr/>
        <p:txBody>
          <a:bodyPr/>
          <a:lstStyle/>
          <a:p>
            <a:fld id="{B67B645E-C5E5-4727-B977-D372A0AA71D9}" type="slidenum">
              <a:rPr lang="en-US" smtClean="0"/>
              <a:pPr/>
              <a:t>4</a:t>
            </a:fld>
            <a:endParaRPr lang="en-US" dirty="0"/>
          </a:p>
        </p:txBody>
      </p:sp>
      <p:graphicFrame>
        <p:nvGraphicFramePr>
          <p:cNvPr id="6" name="Object 5">
            <a:extLst>
              <a:ext uri="{FF2B5EF4-FFF2-40B4-BE49-F238E27FC236}">
                <a16:creationId xmlns:a16="http://schemas.microsoft.com/office/drawing/2014/main" id="{6D432030-C685-5861-EE94-2FDFB99AEAC7}"/>
              </a:ext>
            </a:extLst>
          </p:cNvPr>
          <p:cNvGraphicFramePr>
            <a:graphicFrameLocks noChangeAspect="1"/>
          </p:cNvGraphicFramePr>
          <p:nvPr>
            <p:extLst>
              <p:ext uri="{D42A27DB-BD31-4B8C-83A1-F6EECF244321}">
                <p14:modId xmlns:p14="http://schemas.microsoft.com/office/powerpoint/2010/main" val="875513276"/>
              </p:ext>
            </p:extLst>
          </p:nvPr>
        </p:nvGraphicFramePr>
        <p:xfrm>
          <a:off x="417585" y="894207"/>
          <a:ext cx="11356830" cy="4961477"/>
        </p:xfrm>
        <a:graphic>
          <a:graphicData uri="http://schemas.openxmlformats.org/presentationml/2006/ole">
            <mc:AlternateContent xmlns:mc="http://schemas.openxmlformats.org/markup-compatibility/2006">
              <mc:Choice xmlns:v="urn:schemas-microsoft-com:vml" Requires="v">
                <p:oleObj name="Worksheet" r:id="rId2" imgW="9654363" imgH="4008324" progId="Excel.Sheet.12">
                  <p:embed/>
                </p:oleObj>
              </mc:Choice>
              <mc:Fallback>
                <p:oleObj name="Worksheet" r:id="rId2" imgW="9654363" imgH="4008324" progId="Excel.Sheet.12">
                  <p:embed/>
                  <p:pic>
                    <p:nvPicPr>
                      <p:cNvPr id="9" name="Object 8">
                        <a:extLst>
                          <a:ext uri="{FF2B5EF4-FFF2-40B4-BE49-F238E27FC236}">
                            <a16:creationId xmlns:a16="http://schemas.microsoft.com/office/drawing/2014/main" id="{915C0542-89D1-5F8B-1C87-4B9D55056AF4}"/>
                          </a:ext>
                        </a:extLst>
                      </p:cNvPr>
                      <p:cNvPicPr/>
                      <p:nvPr/>
                    </p:nvPicPr>
                    <p:blipFill>
                      <a:blip r:embed="rId3"/>
                      <a:stretch>
                        <a:fillRect/>
                      </a:stretch>
                    </p:blipFill>
                    <p:spPr>
                      <a:xfrm>
                        <a:off x="417585" y="894207"/>
                        <a:ext cx="11356830" cy="4961477"/>
                      </a:xfrm>
                      <a:prstGeom prst="rect">
                        <a:avLst/>
                      </a:prstGeom>
                    </p:spPr>
                  </p:pic>
                </p:oleObj>
              </mc:Fallback>
            </mc:AlternateContent>
          </a:graphicData>
        </a:graphic>
      </p:graphicFrame>
      <p:pic>
        <p:nvPicPr>
          <p:cNvPr id="7" name="Picture 6" descr="Ibaas logo5">
            <a:extLst>
              <a:ext uri="{FF2B5EF4-FFF2-40B4-BE49-F238E27FC236}">
                <a16:creationId xmlns:a16="http://schemas.microsoft.com/office/drawing/2014/main" id="{4013AC43-1491-E824-4750-A8B1418DB6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79561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7069-9E81-8DAB-BA09-030FA16488EC}"/>
              </a:ext>
            </a:extLst>
          </p:cNvPr>
          <p:cNvSpPr>
            <a:spLocks noGrp="1"/>
          </p:cNvSpPr>
          <p:nvPr>
            <p:ph type="title"/>
          </p:nvPr>
        </p:nvSpPr>
        <p:spPr/>
        <p:txBody>
          <a:bodyPr/>
          <a:lstStyle/>
          <a:p>
            <a:r>
              <a:rPr lang="en-US" dirty="0"/>
              <a:t>ALUMINA REFINERIES OF INDIA (CONTD.) </a:t>
            </a:r>
          </a:p>
        </p:txBody>
      </p:sp>
      <p:sp>
        <p:nvSpPr>
          <p:cNvPr id="4" name="Footer Placeholder 3">
            <a:extLst>
              <a:ext uri="{FF2B5EF4-FFF2-40B4-BE49-F238E27FC236}">
                <a16:creationId xmlns:a16="http://schemas.microsoft.com/office/drawing/2014/main" id="{7B44B65E-4A5D-83FC-514E-58C8F528BA6E}"/>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A5CDF056-8C28-0CA5-581A-44CB35FB8AF8}"/>
              </a:ext>
            </a:extLst>
          </p:cNvPr>
          <p:cNvSpPr>
            <a:spLocks noGrp="1"/>
          </p:cNvSpPr>
          <p:nvPr>
            <p:ph type="sldNum" sz="quarter" idx="11"/>
          </p:nvPr>
        </p:nvSpPr>
        <p:spPr/>
        <p:txBody>
          <a:bodyPr/>
          <a:lstStyle/>
          <a:p>
            <a:fld id="{B67B645E-C5E5-4727-B977-D372A0AA71D9}" type="slidenum">
              <a:rPr lang="en-US" smtClean="0"/>
              <a:pPr/>
              <a:t>5</a:t>
            </a:fld>
            <a:endParaRPr lang="en-US" dirty="0"/>
          </a:p>
        </p:txBody>
      </p:sp>
      <p:graphicFrame>
        <p:nvGraphicFramePr>
          <p:cNvPr id="6" name="Object 5">
            <a:extLst>
              <a:ext uri="{FF2B5EF4-FFF2-40B4-BE49-F238E27FC236}">
                <a16:creationId xmlns:a16="http://schemas.microsoft.com/office/drawing/2014/main" id="{F635AEB6-61B5-045C-546C-8CA05FC0A0C7}"/>
              </a:ext>
            </a:extLst>
          </p:cNvPr>
          <p:cNvGraphicFramePr>
            <a:graphicFrameLocks noChangeAspect="1"/>
          </p:cNvGraphicFramePr>
          <p:nvPr>
            <p:extLst>
              <p:ext uri="{D42A27DB-BD31-4B8C-83A1-F6EECF244321}">
                <p14:modId xmlns:p14="http://schemas.microsoft.com/office/powerpoint/2010/main" val="1797009659"/>
              </p:ext>
            </p:extLst>
          </p:nvPr>
        </p:nvGraphicFramePr>
        <p:xfrm>
          <a:off x="466687" y="1028609"/>
          <a:ext cx="11249221" cy="5070566"/>
        </p:xfrm>
        <a:graphic>
          <a:graphicData uri="http://schemas.openxmlformats.org/presentationml/2006/ole">
            <mc:AlternateContent xmlns:mc="http://schemas.openxmlformats.org/markup-compatibility/2006">
              <mc:Choice xmlns:v="urn:schemas-microsoft-com:vml" Requires="v">
                <p:oleObj name="Worksheet" r:id="rId2" imgW="9654363" imgH="4351083" progId="Excel.Sheet.12">
                  <p:embed/>
                </p:oleObj>
              </mc:Choice>
              <mc:Fallback>
                <p:oleObj name="Worksheet" r:id="rId2" imgW="9654363" imgH="4351083" progId="Excel.Sheet.12">
                  <p:embed/>
                  <p:pic>
                    <p:nvPicPr>
                      <p:cNvPr id="6" name="Object 5">
                        <a:extLst>
                          <a:ext uri="{FF2B5EF4-FFF2-40B4-BE49-F238E27FC236}">
                            <a16:creationId xmlns:a16="http://schemas.microsoft.com/office/drawing/2014/main" id="{EA567405-1FD9-AE17-91BB-E199BF28C801}"/>
                          </a:ext>
                        </a:extLst>
                      </p:cNvPr>
                      <p:cNvPicPr/>
                      <p:nvPr/>
                    </p:nvPicPr>
                    <p:blipFill>
                      <a:blip r:embed="rId3"/>
                      <a:stretch>
                        <a:fillRect/>
                      </a:stretch>
                    </p:blipFill>
                    <p:spPr>
                      <a:xfrm>
                        <a:off x="466687" y="1028609"/>
                        <a:ext cx="11249221" cy="5070566"/>
                      </a:xfrm>
                      <a:prstGeom prst="rect">
                        <a:avLst/>
                      </a:prstGeom>
                    </p:spPr>
                  </p:pic>
                </p:oleObj>
              </mc:Fallback>
            </mc:AlternateContent>
          </a:graphicData>
        </a:graphic>
      </p:graphicFrame>
      <p:pic>
        <p:nvPicPr>
          <p:cNvPr id="7" name="Picture 6" descr="Ibaas logo5">
            <a:extLst>
              <a:ext uri="{FF2B5EF4-FFF2-40B4-BE49-F238E27FC236}">
                <a16:creationId xmlns:a16="http://schemas.microsoft.com/office/drawing/2014/main" id="{E1AB559B-DDF1-821C-CAFE-9C08F0617C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58" y="6143625"/>
            <a:ext cx="1414780" cy="714375"/>
          </a:xfrm>
          <a:prstGeom prst="rect">
            <a:avLst/>
          </a:prstGeom>
          <a:noFill/>
          <a:ln>
            <a:noFill/>
          </a:ln>
        </p:spPr>
      </p:pic>
    </p:spTree>
    <p:extLst>
      <p:ext uri="{BB962C8B-B14F-4D97-AF65-F5344CB8AC3E}">
        <p14:creationId xmlns:p14="http://schemas.microsoft.com/office/powerpoint/2010/main" val="43832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9177-7818-FDA5-7F2C-A969D354B9A1}"/>
              </a:ext>
            </a:extLst>
          </p:cNvPr>
          <p:cNvSpPr>
            <a:spLocks noGrp="1"/>
          </p:cNvSpPr>
          <p:nvPr>
            <p:ph type="title"/>
          </p:nvPr>
        </p:nvSpPr>
        <p:spPr/>
        <p:txBody>
          <a:bodyPr/>
          <a:lstStyle/>
          <a:p>
            <a:r>
              <a:rPr lang="en-US" dirty="0"/>
              <a:t>Alumina Refineries</a:t>
            </a:r>
          </a:p>
        </p:txBody>
      </p:sp>
      <p:sp>
        <p:nvSpPr>
          <p:cNvPr id="3" name="Content Placeholder 2">
            <a:extLst>
              <a:ext uri="{FF2B5EF4-FFF2-40B4-BE49-F238E27FC236}">
                <a16:creationId xmlns:a16="http://schemas.microsoft.com/office/drawing/2014/main" id="{54C82206-4AF5-5B92-33CB-D38FC55A3FAC}"/>
              </a:ext>
            </a:extLst>
          </p:cNvPr>
          <p:cNvSpPr>
            <a:spLocks noGrp="1"/>
          </p:cNvSpPr>
          <p:nvPr>
            <p:ph sz="quarter" idx="13"/>
          </p:nvPr>
        </p:nvSpPr>
        <p:spPr>
          <a:xfrm>
            <a:off x="6165644" y="1054215"/>
            <a:ext cx="5127925" cy="1991233"/>
          </a:xfrm>
        </p:spPr>
        <p:txBody>
          <a:bodyPr/>
          <a:lstStyle/>
          <a:p>
            <a:pPr marL="0" indent="0" algn="just">
              <a:buNone/>
            </a:pPr>
            <a:r>
              <a:rPr lang="en-US" b="1" dirty="0"/>
              <a:t>Utkal Alumina Refinery of India</a:t>
            </a:r>
          </a:p>
          <a:p>
            <a:pPr marL="0" indent="0" algn="just">
              <a:buNone/>
            </a:pPr>
            <a:r>
              <a:rPr lang="en-US" b="1" dirty="0"/>
              <a:t>(2.6 MTPA –One of the Cheapest</a:t>
            </a:r>
          </a:p>
          <a:p>
            <a:pPr marL="0" indent="0" algn="just">
              <a:buNone/>
            </a:pPr>
            <a:r>
              <a:rPr lang="en-US" b="1" dirty="0"/>
              <a:t>Alumina Producers of the World)</a:t>
            </a:r>
          </a:p>
          <a:p>
            <a:pPr algn="just"/>
            <a:endParaRPr lang="en-US" b="1" dirty="0"/>
          </a:p>
        </p:txBody>
      </p:sp>
      <p:sp>
        <p:nvSpPr>
          <p:cNvPr id="4" name="Footer Placeholder 3">
            <a:extLst>
              <a:ext uri="{FF2B5EF4-FFF2-40B4-BE49-F238E27FC236}">
                <a16:creationId xmlns:a16="http://schemas.microsoft.com/office/drawing/2014/main" id="{4D122FFD-D8C5-B9F2-194A-07363E01C82E}"/>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3B6F4AE6-E437-9602-2F6E-0E23F62D63C8}"/>
              </a:ext>
            </a:extLst>
          </p:cNvPr>
          <p:cNvSpPr>
            <a:spLocks noGrp="1"/>
          </p:cNvSpPr>
          <p:nvPr>
            <p:ph type="sldNum" sz="quarter" idx="11"/>
          </p:nvPr>
        </p:nvSpPr>
        <p:spPr/>
        <p:txBody>
          <a:bodyPr/>
          <a:lstStyle/>
          <a:p>
            <a:fld id="{B67B645E-C5E5-4727-B977-D372A0AA71D9}" type="slidenum">
              <a:rPr lang="en-US" smtClean="0"/>
              <a:pPr/>
              <a:t>6</a:t>
            </a:fld>
            <a:endParaRPr lang="en-US" dirty="0"/>
          </a:p>
        </p:txBody>
      </p:sp>
      <p:grpSp>
        <p:nvGrpSpPr>
          <p:cNvPr id="6" name="object 6">
            <a:extLst>
              <a:ext uri="{FF2B5EF4-FFF2-40B4-BE49-F238E27FC236}">
                <a16:creationId xmlns:a16="http://schemas.microsoft.com/office/drawing/2014/main" id="{3C4421DA-6D86-6288-FC6D-24D8678E1A8E}"/>
              </a:ext>
            </a:extLst>
          </p:cNvPr>
          <p:cNvGrpSpPr/>
          <p:nvPr/>
        </p:nvGrpSpPr>
        <p:grpSpPr>
          <a:xfrm>
            <a:off x="841248" y="1012686"/>
            <a:ext cx="4993303" cy="2777839"/>
            <a:chOff x="674623" y="680719"/>
            <a:chExt cx="5003165" cy="2977515"/>
          </a:xfrm>
        </p:grpSpPr>
        <p:pic>
          <p:nvPicPr>
            <p:cNvPr id="7" name="object 7">
              <a:extLst>
                <a:ext uri="{FF2B5EF4-FFF2-40B4-BE49-F238E27FC236}">
                  <a16:creationId xmlns:a16="http://schemas.microsoft.com/office/drawing/2014/main" id="{81C9F944-2F24-ED6E-430A-8EA2CC0D8327}"/>
                </a:ext>
              </a:extLst>
            </p:cNvPr>
            <p:cNvPicPr/>
            <p:nvPr/>
          </p:nvPicPr>
          <p:blipFill>
            <a:blip r:embed="rId2" cstate="print"/>
            <a:stretch>
              <a:fillRect/>
            </a:stretch>
          </p:blipFill>
          <p:spPr>
            <a:xfrm>
              <a:off x="687323" y="693419"/>
              <a:ext cx="4977384" cy="2951987"/>
            </a:xfrm>
            <a:prstGeom prst="rect">
              <a:avLst/>
            </a:prstGeom>
          </p:spPr>
        </p:pic>
        <p:sp>
          <p:nvSpPr>
            <p:cNvPr id="8" name="object 8">
              <a:extLst>
                <a:ext uri="{FF2B5EF4-FFF2-40B4-BE49-F238E27FC236}">
                  <a16:creationId xmlns:a16="http://schemas.microsoft.com/office/drawing/2014/main" id="{5018CC18-B929-189D-8987-2239D606F113}"/>
                </a:ext>
              </a:extLst>
            </p:cNvPr>
            <p:cNvSpPr/>
            <p:nvPr/>
          </p:nvSpPr>
          <p:spPr>
            <a:xfrm>
              <a:off x="680973" y="687069"/>
              <a:ext cx="4990465" cy="2964815"/>
            </a:xfrm>
            <a:custGeom>
              <a:avLst/>
              <a:gdLst/>
              <a:ahLst/>
              <a:cxnLst/>
              <a:rect l="l" t="t" r="r" b="b"/>
              <a:pathLst>
                <a:path w="4990465" h="2964815">
                  <a:moveTo>
                    <a:pt x="0" y="2964687"/>
                  </a:moveTo>
                  <a:lnTo>
                    <a:pt x="4990084" y="2964687"/>
                  </a:lnTo>
                  <a:lnTo>
                    <a:pt x="4990084" y="0"/>
                  </a:lnTo>
                  <a:lnTo>
                    <a:pt x="0" y="0"/>
                  </a:lnTo>
                  <a:lnTo>
                    <a:pt x="0" y="2964687"/>
                  </a:lnTo>
                  <a:close/>
                </a:path>
              </a:pathLst>
            </a:custGeom>
            <a:ln w="12700">
              <a:solidFill>
                <a:srgbClr val="000000"/>
              </a:solidFill>
            </a:ln>
          </p:spPr>
          <p:txBody>
            <a:bodyPr wrap="square" lIns="0" tIns="0" rIns="0" bIns="0" rtlCol="0"/>
            <a:lstStyle/>
            <a:p>
              <a:endParaRPr sz="2400"/>
            </a:p>
          </p:txBody>
        </p:sp>
      </p:grpSp>
      <p:pic>
        <p:nvPicPr>
          <p:cNvPr id="9" name="object 3">
            <a:extLst>
              <a:ext uri="{FF2B5EF4-FFF2-40B4-BE49-F238E27FC236}">
                <a16:creationId xmlns:a16="http://schemas.microsoft.com/office/drawing/2014/main" id="{70FF4786-21DC-128D-E20B-C2C93F20D023}"/>
              </a:ext>
            </a:extLst>
          </p:cNvPr>
          <p:cNvPicPr/>
          <p:nvPr/>
        </p:nvPicPr>
        <p:blipFill>
          <a:blip r:embed="rId3" cstate="print"/>
          <a:stretch>
            <a:fillRect/>
          </a:stretch>
        </p:blipFill>
        <p:spPr>
          <a:xfrm>
            <a:off x="6929316" y="3495028"/>
            <a:ext cx="4685792" cy="3244422"/>
          </a:xfrm>
          <a:prstGeom prst="rect">
            <a:avLst/>
          </a:prstGeom>
        </p:spPr>
      </p:pic>
      <p:sp>
        <p:nvSpPr>
          <p:cNvPr id="10" name="Content Placeholder 2">
            <a:extLst>
              <a:ext uri="{FF2B5EF4-FFF2-40B4-BE49-F238E27FC236}">
                <a16:creationId xmlns:a16="http://schemas.microsoft.com/office/drawing/2014/main" id="{1FE3BE45-B3DE-51C8-3C28-426AA032C166}"/>
              </a:ext>
            </a:extLst>
          </p:cNvPr>
          <p:cNvSpPr txBox="1">
            <a:spLocks/>
          </p:cNvSpPr>
          <p:nvPr/>
        </p:nvSpPr>
        <p:spPr>
          <a:xfrm>
            <a:off x="1321320" y="4086373"/>
            <a:ext cx="5127925" cy="1991233"/>
          </a:xfrm>
          <a:prstGeom prst="rect">
            <a:avLst/>
          </a:prstGeom>
        </p:spPr>
        <p:txBody>
          <a:bodyPr vert="horz" lIns="0" tIns="0" rIns="0" bIns="0" rtlCol="0">
            <a:normAutofit/>
          </a:bodyPr>
          <a:lstStyle>
            <a:lvl1pPr marL="347472" indent="-347472" algn="l" defTabSz="914400" rtl="0" eaLnBrk="1" latinLnBrk="0" hangingPunct="1">
              <a:lnSpc>
                <a:spcPct val="140000"/>
              </a:lnSpc>
              <a:spcBef>
                <a:spcPts val="0"/>
              </a:spcBef>
              <a:spcAft>
                <a:spcPts val="0"/>
              </a:spcAft>
              <a:buSzPct val="75000"/>
              <a:buFont typeface="Arial" panose="020B0604020202020204" pitchFamily="34" charset="0"/>
              <a:buChar char="•"/>
              <a:defRPr sz="28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90000"/>
              </a:lnSpc>
              <a:spcBef>
                <a:spcPts val="500"/>
              </a:spcBef>
              <a:buSzPct val="75000"/>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90000"/>
              </a:lnSpc>
              <a:spcBef>
                <a:spcPts val="500"/>
              </a:spcBef>
              <a:buSzPct val="75000"/>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90000"/>
              </a:lnSpc>
              <a:spcBef>
                <a:spcPts val="500"/>
              </a:spcBef>
              <a:buSzPct val="75000"/>
              <a:buFont typeface="Arial" panose="020B0604020202020204" pitchFamily="34" charset="0"/>
              <a:buChar char="•"/>
              <a:defRPr sz="24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1" dirty="0"/>
              <a:t>Hindalco- Muri</a:t>
            </a:r>
          </a:p>
          <a:p>
            <a:pPr marL="0" indent="0" algn="r">
              <a:buFont typeface="Arial" panose="020B0604020202020204" pitchFamily="34" charset="0"/>
              <a:buNone/>
            </a:pPr>
            <a:r>
              <a:rPr lang="en-US" b="1" dirty="0"/>
              <a:t>India’s old</a:t>
            </a:r>
          </a:p>
          <a:p>
            <a:pPr marL="0" indent="0" algn="r">
              <a:buFont typeface="Arial" panose="020B0604020202020204" pitchFamily="34" charset="0"/>
              <a:buNone/>
            </a:pPr>
            <a:r>
              <a:rPr lang="en-US" b="1" dirty="0"/>
              <a:t>Alumina refinery</a:t>
            </a:r>
          </a:p>
        </p:txBody>
      </p:sp>
      <p:pic>
        <p:nvPicPr>
          <p:cNvPr id="11" name="Picture 10" descr="Ibaas logo5">
            <a:extLst>
              <a:ext uri="{FF2B5EF4-FFF2-40B4-BE49-F238E27FC236}">
                <a16:creationId xmlns:a16="http://schemas.microsoft.com/office/drawing/2014/main" id="{415B5D36-691E-9FAB-4EC5-28E2E17B1D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2948623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93A8-6773-D1F9-6DAE-E5AD52D1C111}"/>
              </a:ext>
            </a:extLst>
          </p:cNvPr>
          <p:cNvSpPr>
            <a:spLocks noGrp="1"/>
          </p:cNvSpPr>
          <p:nvPr>
            <p:ph type="title"/>
          </p:nvPr>
        </p:nvSpPr>
        <p:spPr/>
        <p:txBody>
          <a:bodyPr/>
          <a:lstStyle/>
          <a:p>
            <a:r>
              <a:rPr lang="en-US" dirty="0"/>
              <a:t>World alumina scenario </a:t>
            </a:r>
          </a:p>
        </p:txBody>
      </p:sp>
      <p:sp>
        <p:nvSpPr>
          <p:cNvPr id="3" name="Content Placeholder 2">
            <a:extLst>
              <a:ext uri="{FF2B5EF4-FFF2-40B4-BE49-F238E27FC236}">
                <a16:creationId xmlns:a16="http://schemas.microsoft.com/office/drawing/2014/main" id="{AAEA68C7-4779-AB70-0921-B96E9BC55ED2}"/>
              </a:ext>
            </a:extLst>
          </p:cNvPr>
          <p:cNvSpPr>
            <a:spLocks noGrp="1"/>
          </p:cNvSpPr>
          <p:nvPr>
            <p:ph sz="quarter" idx="13"/>
          </p:nvPr>
        </p:nvSpPr>
        <p:spPr>
          <a:xfrm>
            <a:off x="7620000" y="1069468"/>
            <a:ext cx="4257040" cy="4325491"/>
          </a:xfrm>
        </p:spPr>
        <p:txBody>
          <a:bodyPr>
            <a:normAutofit/>
          </a:bodyPr>
          <a:lstStyle/>
          <a:p>
            <a:pPr marL="0" indent="0" algn="just">
              <a:buNone/>
            </a:pPr>
            <a:r>
              <a:rPr lang="en-US" b="1" dirty="0">
                <a:latin typeface="Times New Roman" panose="02020603050405020304" pitchFamily="18" charset="0"/>
                <a:cs typeface="Times New Roman" panose="02020603050405020304" pitchFamily="18" charset="0"/>
              </a:rPr>
              <a:t>China is the leader in alumina production in the world. Australia is far behind, followed by India, Brazil, Russia and other countries. </a:t>
            </a:r>
          </a:p>
          <a:p>
            <a:pPr algn="just"/>
            <a:endParaRPr lang="en-US" b="1" dirty="0"/>
          </a:p>
        </p:txBody>
      </p:sp>
      <p:sp>
        <p:nvSpPr>
          <p:cNvPr id="4" name="Footer Placeholder 3">
            <a:extLst>
              <a:ext uri="{FF2B5EF4-FFF2-40B4-BE49-F238E27FC236}">
                <a16:creationId xmlns:a16="http://schemas.microsoft.com/office/drawing/2014/main" id="{AA45BCF8-82CF-7BFC-60A9-8DBD4A3B8552}"/>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D0379333-68F1-6594-5052-129CFF8ED482}"/>
              </a:ext>
            </a:extLst>
          </p:cNvPr>
          <p:cNvSpPr>
            <a:spLocks noGrp="1"/>
          </p:cNvSpPr>
          <p:nvPr>
            <p:ph type="sldNum" sz="quarter" idx="11"/>
          </p:nvPr>
        </p:nvSpPr>
        <p:spPr/>
        <p:txBody>
          <a:bodyPr/>
          <a:lstStyle/>
          <a:p>
            <a:fld id="{B67B645E-C5E5-4727-B977-D372A0AA71D9}" type="slidenum">
              <a:rPr lang="en-US" smtClean="0"/>
              <a:pPr/>
              <a:t>7</a:t>
            </a:fld>
            <a:endParaRPr lang="en-US" dirty="0"/>
          </a:p>
        </p:txBody>
      </p:sp>
      <p:graphicFrame>
        <p:nvGraphicFramePr>
          <p:cNvPr id="6" name="Object 5">
            <a:extLst>
              <a:ext uri="{FF2B5EF4-FFF2-40B4-BE49-F238E27FC236}">
                <a16:creationId xmlns:a16="http://schemas.microsoft.com/office/drawing/2014/main" id="{BDBFC034-E4AC-5867-945F-5EAAF5B5DAE2}"/>
              </a:ext>
            </a:extLst>
          </p:cNvPr>
          <p:cNvGraphicFramePr>
            <a:graphicFrameLocks noChangeAspect="1"/>
          </p:cNvGraphicFramePr>
          <p:nvPr>
            <p:extLst>
              <p:ext uri="{D42A27DB-BD31-4B8C-83A1-F6EECF244321}">
                <p14:modId xmlns:p14="http://schemas.microsoft.com/office/powerpoint/2010/main" val="2450577851"/>
              </p:ext>
            </p:extLst>
          </p:nvPr>
        </p:nvGraphicFramePr>
        <p:xfrm>
          <a:off x="314592" y="1069468"/>
          <a:ext cx="7199730" cy="4833492"/>
        </p:xfrm>
        <a:graphic>
          <a:graphicData uri="http://schemas.openxmlformats.org/presentationml/2006/ole">
            <mc:AlternateContent xmlns:mc="http://schemas.openxmlformats.org/markup-compatibility/2006">
              <mc:Choice xmlns:v="urn:schemas-microsoft-com:vml" Requires="v">
                <p:oleObj name="Worksheet" r:id="rId2" imgW="5222910" imgH="3549367" progId="Excel.Sheet.12">
                  <p:embed/>
                </p:oleObj>
              </mc:Choice>
              <mc:Fallback>
                <p:oleObj name="Worksheet" r:id="rId2" imgW="5222910" imgH="3549367" progId="Excel.Sheet.12">
                  <p:embed/>
                  <p:pic>
                    <p:nvPicPr>
                      <p:cNvPr id="7" name="Object 6">
                        <a:extLst>
                          <a:ext uri="{FF2B5EF4-FFF2-40B4-BE49-F238E27FC236}">
                            <a16:creationId xmlns:a16="http://schemas.microsoft.com/office/drawing/2014/main" id="{D50726BD-02B2-8A26-C8A2-292AF7990548}"/>
                          </a:ext>
                        </a:extLst>
                      </p:cNvPr>
                      <p:cNvPicPr/>
                      <p:nvPr/>
                    </p:nvPicPr>
                    <p:blipFill>
                      <a:blip r:embed="rId3"/>
                      <a:stretch>
                        <a:fillRect/>
                      </a:stretch>
                    </p:blipFill>
                    <p:spPr>
                      <a:xfrm>
                        <a:off x="314592" y="1069468"/>
                        <a:ext cx="7199730" cy="4833492"/>
                      </a:xfrm>
                      <a:prstGeom prst="rect">
                        <a:avLst/>
                      </a:prstGeom>
                    </p:spPr>
                  </p:pic>
                </p:oleObj>
              </mc:Fallback>
            </mc:AlternateContent>
          </a:graphicData>
        </a:graphic>
      </p:graphicFrame>
      <p:pic>
        <p:nvPicPr>
          <p:cNvPr id="7" name="Picture 6" descr="Ibaas logo5">
            <a:extLst>
              <a:ext uri="{FF2B5EF4-FFF2-40B4-BE49-F238E27FC236}">
                <a16:creationId xmlns:a16="http://schemas.microsoft.com/office/drawing/2014/main" id="{9BCA2B59-D416-C087-8FCE-B08E0C59E5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4050103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554D-55DC-C9EB-DBB6-B4FE46C9C80F}"/>
              </a:ext>
            </a:extLst>
          </p:cNvPr>
          <p:cNvSpPr>
            <a:spLocks noGrp="1"/>
          </p:cNvSpPr>
          <p:nvPr>
            <p:ph type="title"/>
          </p:nvPr>
        </p:nvSpPr>
        <p:spPr/>
        <p:txBody>
          <a:bodyPr/>
          <a:lstStyle/>
          <a:p>
            <a:r>
              <a:rPr lang="en-US" dirty="0"/>
              <a:t>GREENFIELD ALUMINA REFINERIES</a:t>
            </a:r>
          </a:p>
        </p:txBody>
      </p:sp>
      <p:sp>
        <p:nvSpPr>
          <p:cNvPr id="4" name="Footer Placeholder 3">
            <a:extLst>
              <a:ext uri="{FF2B5EF4-FFF2-40B4-BE49-F238E27FC236}">
                <a16:creationId xmlns:a16="http://schemas.microsoft.com/office/drawing/2014/main" id="{A4CE8F7C-77F9-DA92-F688-3A5E00A97693}"/>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7EBC85D3-A2D2-7004-58EC-04BE9E561FF3}"/>
              </a:ext>
            </a:extLst>
          </p:cNvPr>
          <p:cNvSpPr>
            <a:spLocks noGrp="1"/>
          </p:cNvSpPr>
          <p:nvPr>
            <p:ph type="sldNum" sz="quarter" idx="11"/>
          </p:nvPr>
        </p:nvSpPr>
        <p:spPr/>
        <p:txBody>
          <a:bodyPr/>
          <a:lstStyle/>
          <a:p>
            <a:fld id="{B67B645E-C5E5-4727-B977-D372A0AA71D9}" type="slidenum">
              <a:rPr lang="en-US" smtClean="0"/>
              <a:pPr/>
              <a:t>8</a:t>
            </a:fld>
            <a:endParaRPr lang="en-US" dirty="0"/>
          </a:p>
        </p:txBody>
      </p:sp>
      <p:graphicFrame>
        <p:nvGraphicFramePr>
          <p:cNvPr id="6" name="Object 5">
            <a:extLst>
              <a:ext uri="{FF2B5EF4-FFF2-40B4-BE49-F238E27FC236}">
                <a16:creationId xmlns:a16="http://schemas.microsoft.com/office/drawing/2014/main" id="{F50A5B2D-CC14-EACB-156E-83AABAC7EB7A}"/>
              </a:ext>
            </a:extLst>
          </p:cNvPr>
          <p:cNvGraphicFramePr>
            <a:graphicFrameLocks noChangeAspect="1"/>
          </p:cNvGraphicFramePr>
          <p:nvPr>
            <p:extLst>
              <p:ext uri="{D42A27DB-BD31-4B8C-83A1-F6EECF244321}">
                <p14:modId xmlns:p14="http://schemas.microsoft.com/office/powerpoint/2010/main" val="1839744159"/>
              </p:ext>
            </p:extLst>
          </p:nvPr>
        </p:nvGraphicFramePr>
        <p:xfrm>
          <a:off x="49213" y="1117600"/>
          <a:ext cx="12101512" cy="4125913"/>
        </p:xfrm>
        <a:graphic>
          <a:graphicData uri="http://schemas.openxmlformats.org/presentationml/2006/ole">
            <mc:AlternateContent xmlns:mc="http://schemas.openxmlformats.org/markup-compatibility/2006">
              <mc:Choice xmlns:v="urn:schemas-microsoft-com:vml" Requires="v">
                <p:oleObj name="Worksheet" r:id="rId2" imgW="11521440" imgH="3703320" progId="Excel.Sheet.12">
                  <p:embed/>
                </p:oleObj>
              </mc:Choice>
              <mc:Fallback>
                <p:oleObj name="Worksheet" r:id="rId2" imgW="11521440" imgH="3703320" progId="Excel.Sheet.12">
                  <p:embed/>
                  <p:pic>
                    <p:nvPicPr>
                      <p:cNvPr id="6" name="Object 5">
                        <a:extLst>
                          <a:ext uri="{FF2B5EF4-FFF2-40B4-BE49-F238E27FC236}">
                            <a16:creationId xmlns:a16="http://schemas.microsoft.com/office/drawing/2014/main" id="{DFE16447-752A-B9F5-7F75-A515651377BC}"/>
                          </a:ext>
                        </a:extLst>
                      </p:cNvPr>
                      <p:cNvPicPr/>
                      <p:nvPr/>
                    </p:nvPicPr>
                    <p:blipFill>
                      <a:blip r:embed="rId3"/>
                      <a:stretch>
                        <a:fillRect/>
                      </a:stretch>
                    </p:blipFill>
                    <p:spPr>
                      <a:xfrm>
                        <a:off x="49213" y="1117600"/>
                        <a:ext cx="12101512" cy="4125913"/>
                      </a:xfrm>
                      <a:prstGeom prst="rect">
                        <a:avLst/>
                      </a:prstGeom>
                    </p:spPr>
                  </p:pic>
                </p:oleObj>
              </mc:Fallback>
            </mc:AlternateContent>
          </a:graphicData>
        </a:graphic>
      </p:graphicFrame>
      <p:pic>
        <p:nvPicPr>
          <p:cNvPr id="7" name="Picture 6" descr="Ibaas logo5">
            <a:extLst>
              <a:ext uri="{FF2B5EF4-FFF2-40B4-BE49-F238E27FC236}">
                <a16:creationId xmlns:a16="http://schemas.microsoft.com/office/drawing/2014/main" id="{1AF87EFC-5710-C3C8-4101-8530DD566E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58" y="6028234"/>
            <a:ext cx="1414780" cy="714375"/>
          </a:xfrm>
          <a:prstGeom prst="rect">
            <a:avLst/>
          </a:prstGeom>
          <a:noFill/>
          <a:ln>
            <a:noFill/>
          </a:ln>
        </p:spPr>
      </p:pic>
    </p:spTree>
    <p:extLst>
      <p:ext uri="{BB962C8B-B14F-4D97-AF65-F5344CB8AC3E}">
        <p14:creationId xmlns:p14="http://schemas.microsoft.com/office/powerpoint/2010/main" val="2950957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D996AF-E81B-316D-FABE-2AC805B4BCD3}"/>
              </a:ext>
            </a:extLst>
          </p:cNvPr>
          <p:cNvSpPr>
            <a:spLocks noGrp="1"/>
          </p:cNvSpPr>
          <p:nvPr>
            <p:ph sz="quarter" idx="13"/>
          </p:nvPr>
        </p:nvSpPr>
        <p:spPr>
          <a:xfrm>
            <a:off x="5443327" y="1261538"/>
            <a:ext cx="6169554" cy="4692777"/>
          </a:xfrm>
        </p:spPr>
        <p:txBody>
          <a:bodyPr/>
          <a:lstStyle/>
          <a:p>
            <a:pPr marL="0" indent="0" algn="just">
              <a:buNone/>
            </a:pPr>
            <a:r>
              <a:rPr lang="en-US" b="1" dirty="0">
                <a:latin typeface="Algerian" panose="04020705040A02060702" pitchFamily="82" charset="0"/>
              </a:rPr>
              <a:t>Indian alumina refineries and smelters are mainly concentrated in the Eastern part of  country in the states of Odisha, Jharkhand, </a:t>
            </a:r>
            <a:r>
              <a:rPr lang="en-US" b="1" dirty="0" err="1">
                <a:latin typeface="Algerian" panose="04020705040A02060702" pitchFamily="82" charset="0"/>
              </a:rPr>
              <a:t>AndHra</a:t>
            </a:r>
            <a:r>
              <a:rPr lang="en-US" b="1" dirty="0">
                <a:latin typeface="Algerian" panose="04020705040A02060702" pitchFamily="82" charset="0"/>
              </a:rPr>
              <a:t> Pradesh (AP), Madhya Pradesh (MP) and Uttar Pradesh (UP). </a:t>
            </a:r>
          </a:p>
        </p:txBody>
      </p:sp>
      <p:sp>
        <p:nvSpPr>
          <p:cNvPr id="4" name="Footer Placeholder 3">
            <a:extLst>
              <a:ext uri="{FF2B5EF4-FFF2-40B4-BE49-F238E27FC236}">
                <a16:creationId xmlns:a16="http://schemas.microsoft.com/office/drawing/2014/main" id="{3DDA7F2B-F75F-9B43-57BF-766BD219C685}"/>
              </a:ext>
            </a:extLst>
          </p:cNvPr>
          <p:cNvSpPr>
            <a:spLocks noGrp="1"/>
          </p:cNvSpPr>
          <p:nvPr>
            <p:ph type="ftr" sz="quarter" idx="10"/>
          </p:nvPr>
        </p:nvSpPr>
        <p:spPr/>
        <p:txBody>
          <a:bodyPr/>
          <a:lstStyle/>
          <a:p>
            <a:r>
              <a:rPr lang="en-US"/>
              <a:t>Asian Metals</a:t>
            </a:r>
          </a:p>
          <a:p>
            <a:r>
              <a:rPr lang="en-US"/>
              <a:t>May 28-29, 2026 </a:t>
            </a:r>
            <a:endParaRPr lang="en-US" dirty="0"/>
          </a:p>
        </p:txBody>
      </p:sp>
      <p:sp>
        <p:nvSpPr>
          <p:cNvPr id="5" name="Slide Number Placeholder 4">
            <a:extLst>
              <a:ext uri="{FF2B5EF4-FFF2-40B4-BE49-F238E27FC236}">
                <a16:creationId xmlns:a16="http://schemas.microsoft.com/office/drawing/2014/main" id="{DD2495D0-A555-6572-9843-F95D142F1166}"/>
              </a:ext>
            </a:extLst>
          </p:cNvPr>
          <p:cNvSpPr>
            <a:spLocks noGrp="1"/>
          </p:cNvSpPr>
          <p:nvPr>
            <p:ph type="sldNum" sz="quarter" idx="11"/>
          </p:nvPr>
        </p:nvSpPr>
        <p:spPr/>
        <p:txBody>
          <a:bodyPr/>
          <a:lstStyle/>
          <a:p>
            <a:fld id="{B67B645E-C5E5-4727-B977-D372A0AA71D9}" type="slidenum">
              <a:rPr lang="en-US" smtClean="0"/>
              <a:pPr/>
              <a:t>9</a:t>
            </a:fld>
            <a:endParaRPr lang="en-US" dirty="0"/>
          </a:p>
        </p:txBody>
      </p:sp>
      <p:pic>
        <p:nvPicPr>
          <p:cNvPr id="6" name="Picture 5">
            <a:extLst>
              <a:ext uri="{FF2B5EF4-FFF2-40B4-BE49-F238E27FC236}">
                <a16:creationId xmlns:a16="http://schemas.microsoft.com/office/drawing/2014/main" id="{004F3FF5-B801-407A-C071-5C18140477E8}"/>
              </a:ext>
            </a:extLst>
          </p:cNvPr>
          <p:cNvPicPr>
            <a:picLocks noChangeAspect="1"/>
          </p:cNvPicPr>
          <p:nvPr/>
        </p:nvPicPr>
        <p:blipFill>
          <a:blip r:embed="rId2"/>
          <a:stretch>
            <a:fillRect/>
          </a:stretch>
        </p:blipFill>
        <p:spPr>
          <a:xfrm>
            <a:off x="273579" y="-7210"/>
            <a:ext cx="4842886" cy="6858000"/>
          </a:xfrm>
          <a:prstGeom prst="rect">
            <a:avLst/>
          </a:prstGeom>
        </p:spPr>
      </p:pic>
    </p:spTree>
    <p:extLst>
      <p:ext uri="{BB962C8B-B14F-4D97-AF65-F5344CB8AC3E}">
        <p14:creationId xmlns:p14="http://schemas.microsoft.com/office/powerpoint/2010/main" val="1705345211"/>
      </p:ext>
    </p:extLst>
  </p:cSld>
  <p:clrMapOvr>
    <a:masterClrMapping/>
  </p:clrMapOvr>
</p:sld>
</file>

<file path=ppt/theme/theme1.xml><?xml version="1.0" encoding="utf-8"?>
<a:theme xmlns:a="http://schemas.openxmlformats.org/drawingml/2006/main" name="Custom">
  <a:themeElements>
    <a:clrScheme name="TM66835393">
      <a:dk1>
        <a:srgbClr val="000000"/>
      </a:dk1>
      <a:lt1>
        <a:srgbClr val="FFFFFF"/>
      </a:lt1>
      <a:dk2>
        <a:srgbClr val="44546A"/>
      </a:dk2>
      <a:lt2>
        <a:srgbClr val="E7E6E6"/>
      </a:lt2>
      <a:accent1>
        <a:srgbClr val="55BC7E"/>
      </a:accent1>
      <a:accent2>
        <a:srgbClr val="FFC330"/>
      </a:accent2>
      <a:accent3>
        <a:srgbClr val="BE80FF"/>
      </a:accent3>
      <a:accent4>
        <a:srgbClr val="FF8345"/>
      </a:accent4>
      <a:accent5>
        <a:srgbClr val="FF70BF"/>
      </a:accent5>
      <a:accent6>
        <a:srgbClr val="60A2F5"/>
      </a:accent6>
      <a:hlink>
        <a:srgbClr val="5C4EDC"/>
      </a:hlink>
      <a:folHlink>
        <a:srgbClr val="7FC5FF"/>
      </a:folHlink>
    </a:clrScheme>
    <a:fontScheme name="Custom 32">
      <a:majorFont>
        <a:latin typeface="Aptos"/>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66835393_win32_SD_v3" id="{4170EB69-3ACE-4C18-BE4C-C6CBD8BF8A79}" vid="{8A480AB3-AE5D-4813-AA67-ADACC5EA6C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9" ma:contentTypeDescription="Create a new document." ma:contentTypeScope="" ma:versionID="6a914531ae0f23be31da2eba1f3b42a9">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ae00154c9e66547f022c4923f88826d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247F30-5811-40C0-99EC-CF53200590BE}">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A8837B91-4329-4308-94DA-BB811B5F30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E72E99-0076-433E-AD3A-575A11FAB73D}">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Corporate colors presentation</Template>
  <TotalTime>202</TotalTime>
  <Words>1496</Words>
  <Application>Microsoft Office PowerPoint</Application>
  <PresentationFormat>宽屏</PresentationFormat>
  <Paragraphs>229</Paragraphs>
  <Slides>33</Slides>
  <Notes>1</Notes>
  <HiddenSlides>0</HiddenSlides>
  <MMClips>0</MMClips>
  <ScaleCrop>false</ScaleCrop>
  <HeadingPairs>
    <vt:vector size="8" baseType="variant">
      <vt:variant>
        <vt:lpstr>已用的字体</vt:lpstr>
      </vt:variant>
      <vt:variant>
        <vt:i4>6</vt:i4>
      </vt:variant>
      <vt:variant>
        <vt:lpstr>主题</vt:lpstr>
      </vt:variant>
      <vt:variant>
        <vt:i4>2</vt:i4>
      </vt:variant>
      <vt:variant>
        <vt:lpstr>嵌入 OLE 服务器</vt:lpstr>
      </vt:variant>
      <vt:variant>
        <vt:i4>2</vt:i4>
      </vt:variant>
      <vt:variant>
        <vt:lpstr>幻灯片标题</vt:lpstr>
      </vt:variant>
      <vt:variant>
        <vt:i4>33</vt:i4>
      </vt:variant>
    </vt:vector>
  </HeadingPairs>
  <TitlesOfParts>
    <vt:vector size="43" baseType="lpstr">
      <vt:lpstr>Algerian</vt:lpstr>
      <vt:lpstr>Aptos</vt:lpstr>
      <vt:lpstr>Aptos Light</vt:lpstr>
      <vt:lpstr>Arial</vt:lpstr>
      <vt:lpstr>Calibri</vt:lpstr>
      <vt:lpstr>Times New Roman</vt:lpstr>
      <vt:lpstr>Custom</vt:lpstr>
      <vt:lpstr>Office Theme</vt:lpstr>
      <vt:lpstr>Acrobat Document</vt:lpstr>
      <vt:lpstr>Worksheet</vt:lpstr>
      <vt:lpstr>16th Aluminium RAW MATERIALS SUMMIT May 28-29, 2026 | HAIKOU, cHINA</vt:lpstr>
      <vt:lpstr>Can india becomes second largest alumina producer? </vt:lpstr>
      <vt:lpstr>Bauxite Mines and Alumina Plants INDIA </vt:lpstr>
      <vt:lpstr>ALUMINA REFINERIES OF INDIA – EXISTING </vt:lpstr>
      <vt:lpstr>ALUMINA REFINERIES OF INDIA (CONTD.) </vt:lpstr>
      <vt:lpstr>Alumina Refineries</vt:lpstr>
      <vt:lpstr>World alumina scenario </vt:lpstr>
      <vt:lpstr>GREENFIELD ALUMINA REFINERIES</vt:lpstr>
      <vt:lpstr>PowerPoint 演示文稿</vt:lpstr>
      <vt:lpstr>ALUMINIUM SMELTERS INDIA</vt:lpstr>
      <vt:lpstr>New ALUMINIUM SMELTERS INDIA</vt:lpstr>
      <vt:lpstr>World aluminium scenario </vt:lpstr>
      <vt:lpstr>aluminium metal forecast india</vt:lpstr>
      <vt:lpstr>Production of Downstream Products in India </vt:lpstr>
      <vt:lpstr>SECONDARY RECYCLED aluminium </vt:lpstr>
      <vt:lpstr>Primary &amp; Secondary Aluminium Usage in India</vt:lpstr>
      <vt:lpstr>CONCLUSIONS </vt:lpstr>
      <vt:lpstr>CONCLUSIONS (Contd.) </vt:lpstr>
      <vt:lpstr>Status of Bauxite, Alumina and Aluminium Industry of Vietnam</vt:lpstr>
      <vt:lpstr>Introduction</vt:lpstr>
      <vt:lpstr>Overview &amp; Distribution</vt:lpstr>
      <vt:lpstr>Deposit Locations &amp; Key Industrial Facilities</vt:lpstr>
      <vt:lpstr>Gibbsitic Bauxite — Central Highlands</vt:lpstr>
      <vt:lpstr>Central Highlands — Deposit Maps</vt:lpstr>
      <vt:lpstr>Chemical Composition</vt:lpstr>
      <vt:lpstr>Mining Operation &amp; Production</vt:lpstr>
      <vt:lpstr>Refining and Smelting</vt:lpstr>
      <vt:lpstr>Diasporic Bauxite — Northern Vietnam</vt:lpstr>
      <vt:lpstr>Red Mud Management</vt:lpstr>
      <vt:lpstr>A Foundation for Vietnam's Aluminium Future</vt:lpstr>
      <vt:lpstr>PowerPoint 演示文稿</vt:lpstr>
      <vt:lpstr>PowerPoint 演示文稿</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PRIYANKA</dc:creator>
  <cp:lastModifiedBy>friday Gao</cp:lastModifiedBy>
  <cp:revision>36</cp:revision>
  <dcterms:created xsi:type="dcterms:W3CDTF">2025-12-06T09:57:34Z</dcterms:created>
  <dcterms:modified xsi:type="dcterms:W3CDTF">2026-05-18T11:16:17Z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