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62" r:id="rId3"/>
    <p:sldId id="261" r:id="rId4"/>
    <p:sldId id="257" r:id="rId5"/>
    <p:sldId id="260" r:id="rId6"/>
    <p:sldId id="263"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434" autoAdjust="0"/>
  </p:normalViewPr>
  <p:slideViewPr>
    <p:cSldViewPr snapToGrid="0">
      <p:cViewPr varScale="1">
        <p:scale>
          <a:sx n="81" d="100"/>
          <a:sy n="81" d="100"/>
        </p:scale>
        <p:origin x="754"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B8CE6-4BF0-4127-B29C-FD244D53779D}"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E6D29-909F-4D9C-B256-DD300BFB354B}" type="slidenum">
              <a:rPr lang="en-US" smtClean="0"/>
              <a:t>‹#›</a:t>
            </a:fld>
            <a:endParaRPr lang="en-US"/>
          </a:p>
        </p:txBody>
      </p:sp>
    </p:spTree>
    <p:extLst>
      <p:ext uri="{BB962C8B-B14F-4D97-AF65-F5344CB8AC3E}">
        <p14:creationId xmlns:p14="http://schemas.microsoft.com/office/powerpoint/2010/main" val="181804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Ghana Bauxite Co. Ltd</a:t>
            </a:r>
          </a:p>
        </p:txBody>
      </p:sp>
      <p:sp>
        <p:nvSpPr>
          <p:cNvPr id="3" name="Subtitle 2"/>
          <p:cNvSpPr>
            <a:spLocks noGrp="1"/>
          </p:cNvSpPr>
          <p:nvPr>
            <p:ph type="subTitle" idx="1"/>
          </p:nvPr>
        </p:nvSpPr>
        <p:spPr/>
        <p:txBody>
          <a:bodyPr/>
          <a:lstStyle/>
          <a:p>
            <a:r>
              <a:rPr lang="en-US" dirty="0"/>
              <a:t>12</a:t>
            </a:r>
            <a:r>
              <a:rPr lang="en-US" altLang="zh-CN" dirty="0"/>
              <a:t>th</a:t>
            </a:r>
            <a:r>
              <a:rPr lang="en-US" dirty="0"/>
              <a:t> Aluminum Raw Materials Summit</a:t>
            </a:r>
          </a:p>
        </p:txBody>
      </p:sp>
    </p:spTree>
    <p:extLst>
      <p:ext uri="{BB962C8B-B14F-4D97-AF65-F5344CB8AC3E}">
        <p14:creationId xmlns:p14="http://schemas.microsoft.com/office/powerpoint/2010/main" val="211906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Chairman’s Remarks</a:t>
            </a:r>
          </a:p>
        </p:txBody>
      </p:sp>
      <p:sp>
        <p:nvSpPr>
          <p:cNvPr id="3" name="Content Placeholder 2"/>
          <p:cNvSpPr>
            <a:spLocks noGrp="1"/>
          </p:cNvSpPr>
          <p:nvPr>
            <p:ph idx="1"/>
          </p:nvPr>
        </p:nvSpPr>
        <p:spPr>
          <a:xfrm>
            <a:off x="1295401" y="2438400"/>
            <a:ext cx="9601196" cy="3437468"/>
          </a:xfrm>
        </p:spPr>
        <p:txBody>
          <a:bodyPr>
            <a:normAutofit fontScale="92500" lnSpcReduction="10000"/>
          </a:bodyPr>
          <a:lstStyle/>
          <a:p>
            <a:pPr marL="0" indent="0">
              <a:buNone/>
            </a:pPr>
            <a:r>
              <a:rPr lang="en-US" dirty="0">
                <a:solidFill>
                  <a:schemeClr val="tx1"/>
                </a:solidFill>
              </a:rPr>
              <a:t>Thank you for accepting Ghana Bauxite Company Limited (GBC) to be part of this summit. We would have wished to be there with you but for Covid-19 restrictions. As you may have seen in the news in this year, a Ghanaian Company OPCL successfully acquired GBC from Bosai Mineral Group. There has been massive expansion in all aspects of the Company’s operations after the acquisition; from the mine, haulage and the shipping port. We are glad to inform you that we have started shipping to the China market already this year. We are able to load cape size vessels from December this year. GBC is open to do business with you. I want to leave you with a video to summarize our operations and you can visit our website for more information. Thank you.</a:t>
            </a:r>
          </a:p>
          <a:p>
            <a:endParaRPr lang="en-US" dirty="0"/>
          </a:p>
        </p:txBody>
      </p:sp>
    </p:spTree>
    <p:extLst>
      <p:ext uri="{BB962C8B-B14F-4D97-AF65-F5344CB8AC3E}">
        <p14:creationId xmlns:p14="http://schemas.microsoft.com/office/powerpoint/2010/main" val="130143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profile</a:t>
            </a:r>
          </a:p>
        </p:txBody>
      </p:sp>
      <p:sp>
        <p:nvSpPr>
          <p:cNvPr id="3" name="Content Placeholder 2"/>
          <p:cNvSpPr>
            <a:spLocks noGrp="1"/>
          </p:cNvSpPr>
          <p:nvPr>
            <p:ph idx="1"/>
          </p:nvPr>
        </p:nvSpPr>
        <p:spPr/>
        <p:txBody>
          <a:bodyPr>
            <a:normAutofit lnSpcReduction="10000"/>
          </a:bodyPr>
          <a:lstStyle/>
          <a:p>
            <a:pPr marL="0" indent="0">
              <a:buNone/>
            </a:pPr>
            <a:r>
              <a:rPr lang="en-US" dirty="0"/>
              <a:t>Ghana Bauxite Company Limited ("GBC”) has been operating in </a:t>
            </a:r>
            <a:r>
              <a:rPr lang="en-US" dirty="0" err="1"/>
              <a:t>Awaso</a:t>
            </a:r>
            <a:r>
              <a:rPr lang="en-US" dirty="0"/>
              <a:t>, Ghana -  West Africa since the 1940s and produces premium </a:t>
            </a:r>
            <a:r>
              <a:rPr lang="en-US" dirty="0" err="1"/>
              <a:t>trihydrate</a:t>
            </a:r>
            <a:r>
              <a:rPr lang="en-US" dirty="0"/>
              <a:t> bauxite with typical alumina (Al2O3) content of 52% and low Silica of 1.5%.</a:t>
            </a:r>
          </a:p>
          <a:p>
            <a:pPr marL="0" indent="0">
              <a:buNone/>
            </a:pPr>
            <a:r>
              <a:rPr lang="en-US" dirty="0"/>
              <a:t>Over the past decade, GBC has shipped on average, 1.2 million tons per annum and with the ongoing mine expansion, production is expected to exceed 5  million tons per annum in 2023.</a:t>
            </a:r>
          </a:p>
          <a:p>
            <a:pPr marL="0" indent="0">
              <a:buNone/>
            </a:pPr>
            <a:r>
              <a:rPr lang="en-US" dirty="0"/>
              <a:t>The bulk jetty expansion at GBC shipping port of Takoradi, Ghana has afforded the Company to load Cape Size Vessels from December 2022.</a:t>
            </a:r>
          </a:p>
          <a:p>
            <a:pPr marL="0" indent="0">
              <a:buNone/>
            </a:pPr>
            <a:endParaRPr lang="en-US" dirty="0"/>
          </a:p>
        </p:txBody>
      </p:sp>
    </p:spTree>
    <p:extLst>
      <p:ext uri="{BB962C8B-B14F-4D97-AF65-F5344CB8AC3E}">
        <p14:creationId xmlns:p14="http://schemas.microsoft.com/office/powerpoint/2010/main" val="9728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a:t>
            </a:r>
          </a:p>
        </p:txBody>
      </p:sp>
      <p:sp>
        <p:nvSpPr>
          <p:cNvPr id="3" name="Content Placeholder 2"/>
          <p:cNvSpPr>
            <a:spLocks noGrp="1"/>
          </p:cNvSpPr>
          <p:nvPr>
            <p:ph idx="1"/>
          </p:nvPr>
        </p:nvSpPr>
        <p:spPr/>
        <p:txBody>
          <a:bodyPr/>
          <a:lstStyle/>
          <a:p>
            <a:pPr marL="0" indent="0">
              <a:buNone/>
            </a:pPr>
            <a:r>
              <a:rPr lang="en-US" dirty="0"/>
              <a:t>Ghana Bauxite Company is a wholly owned Ghanaian Company:</a:t>
            </a:r>
          </a:p>
          <a:p>
            <a:r>
              <a:rPr lang="en-US" dirty="0"/>
              <a:t>Ofori-Poku Company Limited (OPCL) 80%</a:t>
            </a:r>
          </a:p>
          <a:p>
            <a:r>
              <a:rPr lang="en-US" dirty="0"/>
              <a:t>Ghana Integrated Aluminum Development Corporation (GIADEC) 20%</a:t>
            </a:r>
          </a:p>
          <a:p>
            <a:pPr marL="0" indent="0">
              <a:buNone/>
            </a:pPr>
            <a:endParaRPr lang="en-US" dirty="0"/>
          </a:p>
        </p:txBody>
      </p:sp>
    </p:spTree>
    <p:extLst>
      <p:ext uri="{BB962C8B-B14F-4D97-AF65-F5344CB8AC3E}">
        <p14:creationId xmlns:p14="http://schemas.microsoft.com/office/powerpoint/2010/main" val="240213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Reserves</a:t>
            </a:r>
          </a:p>
        </p:txBody>
      </p:sp>
      <p:sp>
        <p:nvSpPr>
          <p:cNvPr id="3" name="Content Placeholder 2"/>
          <p:cNvSpPr>
            <a:spLocks noGrp="1"/>
          </p:cNvSpPr>
          <p:nvPr>
            <p:ph idx="1"/>
          </p:nvPr>
        </p:nvSpPr>
        <p:spPr/>
        <p:txBody>
          <a:bodyPr/>
          <a:lstStyle/>
          <a:p>
            <a:pPr marL="0" indent="0">
              <a:buNone/>
            </a:pPr>
            <a:r>
              <a:rPr lang="en-US" dirty="0"/>
              <a:t>Our current reserves is estimated at 250 million Metric </a:t>
            </a:r>
            <a:r>
              <a:rPr lang="en-US" dirty="0" err="1"/>
              <a:t>Tonnes</a:t>
            </a:r>
            <a:r>
              <a:rPr lang="en-US" dirty="0"/>
              <a:t> with potential to acquire further concessions.</a:t>
            </a:r>
          </a:p>
        </p:txBody>
      </p:sp>
    </p:spTree>
    <p:extLst>
      <p:ext uri="{BB962C8B-B14F-4D97-AF65-F5344CB8AC3E}">
        <p14:creationId xmlns:p14="http://schemas.microsoft.com/office/powerpoint/2010/main" val="283333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Capacity</a:t>
            </a:r>
          </a:p>
        </p:txBody>
      </p:sp>
      <p:sp>
        <p:nvSpPr>
          <p:cNvPr id="3" name="Content Placeholder 2"/>
          <p:cNvSpPr>
            <a:spLocks noGrp="1"/>
          </p:cNvSpPr>
          <p:nvPr>
            <p:ph idx="1"/>
          </p:nvPr>
        </p:nvSpPr>
        <p:spPr/>
        <p:txBody>
          <a:bodyPr/>
          <a:lstStyle/>
          <a:p>
            <a:pPr marL="0" indent="0">
              <a:buNone/>
            </a:pPr>
            <a:r>
              <a:rPr lang="en-US" dirty="0"/>
              <a:t>The Company can load Cape Size Vessels from December, 2022.</a:t>
            </a:r>
          </a:p>
          <a:p>
            <a:pPr marL="0" indent="0">
              <a:buNone/>
            </a:pPr>
            <a:r>
              <a:rPr lang="en-US" dirty="0"/>
              <a:t>An efficient loading system of high speed conveyor with the capacity of 2,500 MT per hour minimum has been installed and scheduled to be commissioned by the end of November, 2022.</a:t>
            </a:r>
          </a:p>
        </p:txBody>
      </p:sp>
    </p:spTree>
    <p:extLst>
      <p:ext uri="{BB962C8B-B14F-4D97-AF65-F5344CB8AC3E}">
        <p14:creationId xmlns:p14="http://schemas.microsoft.com/office/powerpoint/2010/main" val="343770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cid:image002.jpg@01D8A675.89DDF98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799" y="2590800"/>
            <a:ext cx="8049491" cy="2660073"/>
          </a:xfrm>
          <a:prstGeom prst="rect">
            <a:avLst/>
          </a:prstGeom>
          <a:noFill/>
          <a:ln>
            <a:noFill/>
          </a:ln>
        </p:spPr>
      </p:pic>
    </p:spTree>
    <p:extLst>
      <p:ext uri="{BB962C8B-B14F-4D97-AF65-F5344CB8AC3E}">
        <p14:creationId xmlns:p14="http://schemas.microsoft.com/office/powerpoint/2010/main" val="15461199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876</TotalTime>
  <Words>362</Words>
  <Application>Microsoft Office PowerPoint</Application>
  <PresentationFormat>宽屏</PresentationFormat>
  <Paragraphs>18</Paragraphs>
  <Slides>7</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7</vt:i4>
      </vt:variant>
    </vt:vector>
  </HeadingPairs>
  <TitlesOfParts>
    <vt:vector size="11" baseType="lpstr">
      <vt:lpstr>Arial</vt:lpstr>
      <vt:lpstr>Calibri</vt:lpstr>
      <vt:lpstr>Garamond</vt:lpstr>
      <vt:lpstr>Organic</vt:lpstr>
      <vt:lpstr>Ghana Bauxite Co. Ltd</vt:lpstr>
      <vt:lpstr>Executive Chairman’s Remarks</vt:lpstr>
      <vt:lpstr>Company profile</vt:lpstr>
      <vt:lpstr>Ownership</vt:lpstr>
      <vt:lpstr>Estimated Reserves</vt:lpstr>
      <vt:lpstr>Loading Capacity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Ghana Bauxite Co. Ltd</dc:title>
  <dc:creator>sarkodieF</dc:creator>
  <cp:lastModifiedBy>Gao friday</cp:lastModifiedBy>
  <cp:revision>25</cp:revision>
  <dcterms:created xsi:type="dcterms:W3CDTF">2021-06-29T14:50:48Z</dcterms:created>
  <dcterms:modified xsi:type="dcterms:W3CDTF">2022-10-27T05:34:31Z</dcterms:modified>
</cp:coreProperties>
</file>