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21"/>
  </p:notesMasterIdLst>
  <p:sldIdLst>
    <p:sldId id="260" r:id="rId2"/>
    <p:sldId id="261" r:id="rId3"/>
    <p:sldId id="279" r:id="rId4"/>
    <p:sldId id="272" r:id="rId5"/>
    <p:sldId id="278" r:id="rId6"/>
    <p:sldId id="265" r:id="rId7"/>
    <p:sldId id="284" r:id="rId8"/>
    <p:sldId id="276" r:id="rId9"/>
    <p:sldId id="264" r:id="rId10"/>
    <p:sldId id="273" r:id="rId11"/>
    <p:sldId id="285" r:id="rId12"/>
    <p:sldId id="286" r:id="rId13"/>
    <p:sldId id="287" r:id="rId14"/>
    <p:sldId id="288" r:id="rId15"/>
    <p:sldId id="289" r:id="rId16"/>
    <p:sldId id="270" r:id="rId17"/>
    <p:sldId id="290" r:id="rId18"/>
    <p:sldId id="277" r:id="rId19"/>
    <p:sldId id="283" r:id="rId20"/>
  </p:sldIdLst>
  <p:sldSz cx="12192000" cy="6858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409"/>
    <a:srgbClr val="F29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EE8E0F-693B-4915-AFE2-493ADEBA7380}" v="1249" dt="2021-05-10T09:15:10.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2" autoAdjust="0"/>
    <p:restoredTop sz="94660"/>
  </p:normalViewPr>
  <p:slideViewPr>
    <p:cSldViewPr snapToGrid="0">
      <p:cViewPr varScale="1">
        <p:scale>
          <a:sx n="67" d="100"/>
          <a:sy n="67" d="100"/>
        </p:scale>
        <p:origin x="668" y="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9T10:39:05.053"/>
    </inkml:context>
    <inkml:brush xml:id="br0">
      <inkml:brushProperty name="width" value="0.025" units="cm"/>
      <inkml:brushProperty name="height" value="0.025" units="cm"/>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9T10:39:05.500"/>
    </inkml:context>
    <inkml:brush xml:id="br0">
      <inkml:brushProperty name="width" value="0.025" units="cm"/>
      <inkml:brushProperty name="height" value="0.025" units="cm"/>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9T10:39:06.214"/>
    </inkml:context>
    <inkml:brush xml:id="br0">
      <inkml:brushProperty name="width" value="0.025" units="cm"/>
      <inkml:brushProperty name="height" value="0.025" units="cm"/>
      <inkml:brushProperty name="ignorePressure" value="1"/>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9T10:39:06.598"/>
    </inkml:context>
    <inkml:brush xml:id="br0">
      <inkml:brushProperty name="width" value="0.025" units="cm"/>
      <inkml:brushProperty name="height" value="0.025" units="cm"/>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9T10:39:06.971"/>
    </inkml:context>
    <inkml:brush xml:id="br0">
      <inkml:brushProperty name="width" value="0.025" units="cm"/>
      <inkml:brushProperty name="height" value="0.025" units="cm"/>
      <inkml:brushProperty name="ignorePressure" value="1"/>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9T10:39:07.594"/>
    </inkml:context>
    <inkml:brush xml:id="br0">
      <inkml:brushProperty name="width" value="0.025" units="cm"/>
      <inkml:brushProperty name="height" value="0.025" units="cm"/>
      <inkml:brushProperty name="ignorePressure" value="1"/>
    </inkml:brush>
  </inkml:definitions>
  <inkml:trace contextRef="#ctx0" brushRef="#br0">1 0,'0'4,"0"1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2021/5/14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17464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925450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4099903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2062139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3888392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2909405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4263701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1756613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2181425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3942580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3143854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2298605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1605028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325202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2428389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147589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1826628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4170199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3607415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hyperlink" Target="mailto:gbrsales@hotmail.com" TargetMode="External"/><Relationship Id="rId3" Type="http://schemas.microsoft.com/office/2007/relationships/media" Target="../media/media2.mp4"/><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video" Target="../media/media2.mp4"/><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26.jpeg"/><Relationship Id="rId3" Type="http://schemas.openxmlformats.org/officeDocument/2006/relationships/customXml" Target="../ink/ink1.xml"/><Relationship Id="rId7" Type="http://schemas.openxmlformats.org/officeDocument/2006/relationships/customXml" Target="../ink/ink4.xml"/><Relationship Id="rId12"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24.jpeg"/><Relationship Id="rId5" Type="http://schemas.openxmlformats.org/officeDocument/2006/relationships/customXml" Target="../ink/ink2.xml"/><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customXml" Target="../ink/ink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17C5EDF-86DF-4B2B-BF83-8BDE7E941CDD}"/>
              </a:ext>
            </a:extLst>
          </p:cNvPr>
          <p:cNvSpPr/>
          <p:nvPr/>
        </p:nvSpPr>
        <p:spPr>
          <a:xfrm>
            <a:off x="0" y="1125537"/>
            <a:ext cx="12192000" cy="4319587"/>
          </a:xfrm>
          <a:prstGeom prst="rect">
            <a:avLst/>
          </a:prstGeom>
          <a:blipFill>
            <a:blip r:embed="rId7"/>
            <a:stretch>
              <a:fillRect t="-63761" b="-24258"/>
            </a:stretch>
          </a:blip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4" name="等腰三角形 3">
            <a:extLst>
              <a:ext uri="{FF2B5EF4-FFF2-40B4-BE49-F238E27FC236}">
                <a16:creationId xmlns:a16="http://schemas.microsoft.com/office/drawing/2014/main" id="{3FD5EFC4-33E8-4A7C-AE3E-937F885FC696}"/>
              </a:ext>
            </a:extLst>
          </p:cNvPr>
          <p:cNvSpPr/>
          <p:nvPr/>
        </p:nvSpPr>
        <p:spPr>
          <a:xfrm flipV="1">
            <a:off x="7602567" y="1125536"/>
            <a:ext cx="4589433" cy="5732464"/>
          </a:xfrm>
          <a:prstGeom prst="triangle">
            <a:avLst>
              <a:gd name="adj" fmla="val 100000"/>
            </a:avLst>
          </a:prstGeom>
          <a:solidFill>
            <a:srgbClr val="F297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等腰三角形 2">
            <a:extLst>
              <a:ext uri="{FF2B5EF4-FFF2-40B4-BE49-F238E27FC236}">
                <a16:creationId xmlns:a16="http://schemas.microsoft.com/office/drawing/2014/main" id="{E55B4C9F-98ED-4769-BAAA-3042EB8776A9}"/>
              </a:ext>
            </a:extLst>
          </p:cNvPr>
          <p:cNvSpPr/>
          <p:nvPr/>
        </p:nvSpPr>
        <p:spPr>
          <a:xfrm flipV="1">
            <a:off x="8042321" y="1125537"/>
            <a:ext cx="4149680" cy="5183187"/>
          </a:xfrm>
          <a:prstGeom prst="triangle">
            <a:avLst>
              <a:gd name="adj" fmla="val 100000"/>
            </a:avLst>
          </a:prstGeom>
          <a:solidFill>
            <a:srgbClr val="F297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任意多边形: 形状 10">
            <a:extLst>
              <a:ext uri="{FF2B5EF4-FFF2-40B4-BE49-F238E27FC236}">
                <a16:creationId xmlns:a16="http://schemas.microsoft.com/office/drawing/2014/main" id="{90AC107D-DE53-473D-82C8-AE5029840F1E}"/>
              </a:ext>
            </a:extLst>
          </p:cNvPr>
          <p:cNvSpPr/>
          <p:nvPr/>
        </p:nvSpPr>
        <p:spPr>
          <a:xfrm>
            <a:off x="0" y="3428622"/>
            <a:ext cx="6800850" cy="2016502"/>
          </a:xfrm>
          <a:custGeom>
            <a:avLst/>
            <a:gdLst>
              <a:gd name="connsiteX0" fmla="*/ 0 w 6800850"/>
              <a:gd name="connsiteY0" fmla="*/ 0 h 2016502"/>
              <a:gd name="connsiteX1" fmla="*/ 5186431 w 6800850"/>
              <a:gd name="connsiteY1" fmla="*/ 0 h 2016502"/>
              <a:gd name="connsiteX2" fmla="*/ 6800850 w 6800850"/>
              <a:gd name="connsiteY2" fmla="*/ 2016502 h 2016502"/>
              <a:gd name="connsiteX3" fmla="*/ 0 w 6800850"/>
              <a:gd name="connsiteY3" fmla="*/ 2016502 h 2016502"/>
            </a:gdLst>
            <a:ahLst/>
            <a:cxnLst>
              <a:cxn ang="0">
                <a:pos x="connsiteX0" y="connsiteY0"/>
              </a:cxn>
              <a:cxn ang="0">
                <a:pos x="connsiteX1" y="connsiteY1"/>
              </a:cxn>
              <a:cxn ang="0">
                <a:pos x="connsiteX2" y="connsiteY2"/>
              </a:cxn>
              <a:cxn ang="0">
                <a:pos x="connsiteX3" y="connsiteY3"/>
              </a:cxn>
            </a:cxnLst>
            <a:rect l="l" t="t" r="r" b="b"/>
            <a:pathLst>
              <a:path w="6800850" h="2016502">
                <a:moveTo>
                  <a:pt x="0" y="0"/>
                </a:moveTo>
                <a:lnTo>
                  <a:pt x="5186431" y="0"/>
                </a:lnTo>
                <a:lnTo>
                  <a:pt x="6800850" y="2016502"/>
                </a:lnTo>
                <a:lnTo>
                  <a:pt x="0" y="2016502"/>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7D3EF3BA-B056-4464-820C-CB3A535E2C91}"/>
              </a:ext>
            </a:extLst>
          </p:cNvPr>
          <p:cNvSpPr txBox="1"/>
          <p:nvPr/>
        </p:nvSpPr>
        <p:spPr>
          <a:xfrm>
            <a:off x="800101" y="4026718"/>
            <a:ext cx="4362450" cy="1323439"/>
          </a:xfrm>
          <a:prstGeom prst="rect">
            <a:avLst/>
          </a:prstGeom>
          <a:noFill/>
        </p:spPr>
        <p:txBody>
          <a:bodyPr wrap="square" rtlCol="0">
            <a:spAutoFit/>
            <a:scene3d>
              <a:camera prst="orthographicFront"/>
              <a:lightRig rig="threePt" dir="t"/>
            </a:scene3d>
            <a:sp3d contourW="12700"/>
          </a:bodyPr>
          <a:lstStyle/>
          <a:p>
            <a:r>
              <a:rPr lang="zh-CN" altLang="en-US" sz="80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项目介绍</a:t>
            </a:r>
          </a:p>
        </p:txBody>
      </p:sp>
      <p:sp>
        <p:nvSpPr>
          <p:cNvPr id="13" name="文本框 12">
            <a:extLst>
              <a:ext uri="{FF2B5EF4-FFF2-40B4-BE49-F238E27FC236}">
                <a16:creationId xmlns:a16="http://schemas.microsoft.com/office/drawing/2014/main" id="{D5EB566A-B7C3-4FAF-85A6-11044B0BEA7A}"/>
              </a:ext>
            </a:extLst>
          </p:cNvPr>
          <p:cNvSpPr txBox="1"/>
          <p:nvPr/>
        </p:nvSpPr>
        <p:spPr>
          <a:xfrm>
            <a:off x="914401" y="3632041"/>
            <a:ext cx="3047999" cy="584775"/>
          </a:xfrm>
          <a:prstGeom prst="rect">
            <a:avLst/>
          </a:prstGeom>
          <a:noFill/>
        </p:spPr>
        <p:txBody>
          <a:bodyPr wrap="square" rtlCol="0">
            <a:spAutoFit/>
            <a:scene3d>
              <a:camera prst="orthographicFront"/>
              <a:lightRig rig="threePt" dir="t"/>
            </a:scene3d>
            <a:sp3d contourW="12700"/>
          </a:bodyPr>
          <a:lstStyle/>
          <a:p>
            <a:pPr algn="dist"/>
            <a:r>
              <a:rPr lang="en-US" altLang="zh-CN"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PROJECT</a:t>
            </a:r>
            <a:endPar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endParaRPr>
          </a:p>
        </p:txBody>
      </p:sp>
      <p:sp>
        <p:nvSpPr>
          <p:cNvPr id="14" name="文本框 13">
            <a:extLst>
              <a:ext uri="{FF2B5EF4-FFF2-40B4-BE49-F238E27FC236}">
                <a16:creationId xmlns:a16="http://schemas.microsoft.com/office/drawing/2014/main" id="{EA14E1A8-E49F-445D-A79D-CC274EC76C20}"/>
              </a:ext>
            </a:extLst>
          </p:cNvPr>
          <p:cNvSpPr txBox="1"/>
          <p:nvPr/>
        </p:nvSpPr>
        <p:spPr>
          <a:xfrm>
            <a:off x="843642" y="413004"/>
            <a:ext cx="3860799" cy="523220"/>
          </a:xfrm>
          <a:prstGeom prst="rect">
            <a:avLst/>
          </a:prstGeom>
          <a:noFill/>
        </p:spPr>
        <p:txBody>
          <a:bodyPr wrap="square" rtlCol="0">
            <a:spAutoFit/>
            <a:scene3d>
              <a:camera prst="orthographicFront"/>
              <a:lightRig rig="threePt" dir="t"/>
            </a:scene3d>
            <a:sp3d contourW="12700"/>
          </a:bodyPr>
          <a:lstStyle/>
          <a:p>
            <a:pPr algn="dist"/>
            <a:r>
              <a:rPr lang="zh-CN" altLang="en-US" sz="2800" b="1" i="1" u="sng" dirty="0">
                <a:solidFill>
                  <a:srgbClr val="F29700"/>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rPr>
              <a:t>金湾国际资源有限公司</a:t>
            </a:r>
            <a:endParaRPr lang="zh-CN" altLang="en-US" sz="2800" b="1" i="1" u="sng" dirty="0">
              <a:solidFill>
                <a:schemeClr val="bg2">
                  <a:lumMod val="10000"/>
                </a:schemeClr>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endParaRPr>
          </a:p>
        </p:txBody>
      </p:sp>
      <p:sp>
        <p:nvSpPr>
          <p:cNvPr id="16" name="文本框 15">
            <a:extLst>
              <a:ext uri="{FF2B5EF4-FFF2-40B4-BE49-F238E27FC236}">
                <a16:creationId xmlns:a16="http://schemas.microsoft.com/office/drawing/2014/main" id="{D9EAE41D-70C9-405B-8CE0-A1CF7AD0212D}"/>
              </a:ext>
            </a:extLst>
          </p:cNvPr>
          <p:cNvSpPr txBox="1"/>
          <p:nvPr/>
        </p:nvSpPr>
        <p:spPr bwMode="auto">
          <a:xfrm>
            <a:off x="954767" y="5754334"/>
            <a:ext cx="6872161" cy="923330"/>
          </a:xfrm>
          <a:prstGeom prst="rect">
            <a:avLst/>
          </a:prstGeom>
          <a:noFill/>
        </p:spPr>
        <p:txBody>
          <a:bodyPr wrap="square">
            <a:spAutoFit/>
            <a:scene3d>
              <a:camera prst="orthographicFront"/>
              <a:lightRig rig="threePt" dir="t"/>
            </a:scene3d>
            <a:sp3d contourW="12700"/>
          </a:bodyPr>
          <a:lstStyle/>
          <a:p>
            <a:r>
              <a:rPr lang="en-US" altLang="zh-SG" sz="1400" dirty="0">
                <a:latin typeface="Times New Roman" panose="02020603050405020304" pitchFamily="18" charset="0"/>
                <a:cs typeface="Times New Roman" panose="02020603050405020304" pitchFamily="18" charset="0"/>
              </a:rPr>
              <a:t>Add.: Room 503, Tower C, Central International Trade Center, 6A. Beijing 100025, China</a:t>
            </a:r>
          </a:p>
          <a:p>
            <a:r>
              <a:rPr lang="zh-CN" altLang="zh-SG" sz="1400" dirty="0">
                <a:latin typeface="Times New Roman" panose="02020603050405020304" pitchFamily="18" charset="0"/>
                <a:cs typeface="Times New Roman" panose="02020603050405020304" pitchFamily="18" charset="0"/>
              </a:rPr>
              <a:t>地址：北京市朝阳区建外大街中环世贸中心</a:t>
            </a:r>
            <a:r>
              <a:rPr lang="en-US" altLang="zh-SG" sz="1400" dirty="0">
                <a:latin typeface="Times New Roman" panose="02020603050405020304" pitchFamily="18" charset="0"/>
                <a:cs typeface="Times New Roman" panose="02020603050405020304" pitchFamily="18" charset="0"/>
              </a:rPr>
              <a:t>C </a:t>
            </a:r>
            <a:r>
              <a:rPr lang="zh-CN" altLang="zh-SG" sz="1400" dirty="0">
                <a:latin typeface="Times New Roman" panose="02020603050405020304" pitchFamily="18" charset="0"/>
                <a:cs typeface="Times New Roman" panose="02020603050405020304" pitchFamily="18" charset="0"/>
              </a:rPr>
              <a:t>座</a:t>
            </a:r>
            <a:r>
              <a:rPr lang="en-US" altLang="zh-SG" sz="1400" dirty="0">
                <a:latin typeface="Times New Roman" panose="02020603050405020304" pitchFamily="18" charset="0"/>
                <a:cs typeface="Times New Roman" panose="02020603050405020304" pitchFamily="18" charset="0"/>
              </a:rPr>
              <a:t>503   </a:t>
            </a:r>
            <a:r>
              <a:rPr lang="zh-CN" altLang="zh-SG" sz="1400" dirty="0">
                <a:latin typeface="Times New Roman" panose="02020603050405020304" pitchFamily="18" charset="0"/>
                <a:cs typeface="Times New Roman" panose="02020603050405020304" pitchFamily="18" charset="0"/>
              </a:rPr>
              <a:t>邮编：</a:t>
            </a:r>
            <a:r>
              <a:rPr lang="en-US" altLang="zh-SG" sz="1400" dirty="0">
                <a:latin typeface="Times New Roman" panose="02020603050405020304" pitchFamily="18" charset="0"/>
                <a:cs typeface="Times New Roman" panose="02020603050405020304" pitchFamily="18" charset="0"/>
              </a:rPr>
              <a:t>100025</a:t>
            </a:r>
            <a:endParaRPr lang="zh-CN" altLang="zh-SG" sz="1400" dirty="0">
              <a:latin typeface="Times New Roman" panose="02020603050405020304" pitchFamily="18" charset="0"/>
              <a:cs typeface="Times New Roman" panose="02020603050405020304" pitchFamily="18" charset="0"/>
            </a:endParaRPr>
          </a:p>
          <a:p>
            <a:r>
              <a:rPr lang="en-US" altLang="zh-SG" sz="1400" dirty="0">
                <a:latin typeface="Times New Roman" panose="02020603050405020304" pitchFamily="18" charset="0"/>
                <a:cs typeface="Times New Roman" panose="02020603050405020304" pitchFamily="18" charset="0"/>
              </a:rPr>
              <a:t>Tel: +86-(0)10-6567 5391  E-mail: </a:t>
            </a:r>
            <a:r>
              <a:rPr lang="en-US" altLang="zh-SG" sz="1400" dirty="0">
                <a:latin typeface="Times New Roman" panose="02020603050405020304" pitchFamily="18" charset="0"/>
                <a:cs typeface="Times New Roman" panose="02020603050405020304" pitchFamily="18" charset="0"/>
                <a:hlinkClick r:id="rId8"/>
              </a:rPr>
              <a:t>gbrsales@hotmail.com</a:t>
            </a:r>
            <a:endParaRPr lang="en-US" altLang="zh-SG" sz="1400" dirty="0">
              <a:latin typeface="Times New Roman" panose="02020603050405020304" pitchFamily="18" charset="0"/>
              <a:cs typeface="Times New Roman" panose="02020603050405020304" pitchFamily="18" charset="0"/>
            </a:endParaRPr>
          </a:p>
          <a:p>
            <a:endParaRPr lang="zh-CN" altLang="zh-SG" sz="1200" dirty="0">
              <a:latin typeface="Times New Roman" panose="02020603050405020304" pitchFamily="18" charset="0"/>
              <a:cs typeface="Times New Roman" panose="02020603050405020304" pitchFamily="18" charset="0"/>
            </a:endParaRPr>
          </a:p>
        </p:txBody>
      </p:sp>
      <p:sp>
        <p:nvSpPr>
          <p:cNvPr id="19" name="任意多边形: 形状 18">
            <a:extLst>
              <a:ext uri="{FF2B5EF4-FFF2-40B4-BE49-F238E27FC236}">
                <a16:creationId xmlns:a16="http://schemas.microsoft.com/office/drawing/2014/main" id="{7B2A30B9-23C5-4292-BC79-16FF60B5360D}"/>
              </a:ext>
            </a:extLst>
          </p:cNvPr>
          <p:cNvSpPr/>
          <p:nvPr/>
        </p:nvSpPr>
        <p:spPr>
          <a:xfrm rot="8100000" flipV="1">
            <a:off x="8213606" y="5997056"/>
            <a:ext cx="253220" cy="253220"/>
          </a:xfrm>
          <a:custGeom>
            <a:avLst/>
            <a:gdLst>
              <a:gd name="connsiteX0" fmla="*/ 1110342 w 1110342"/>
              <a:gd name="connsiteY0" fmla="*/ 1110342 h 1110342"/>
              <a:gd name="connsiteX1" fmla="*/ 947736 w 1110342"/>
              <a:gd name="connsiteY1" fmla="*/ 947736 h 1110342"/>
              <a:gd name="connsiteX2" fmla="*/ 162607 w 1110342"/>
              <a:gd name="connsiteY2" fmla="*/ 947736 h 1110342"/>
              <a:gd name="connsiteX3" fmla="*/ 162607 w 1110342"/>
              <a:gd name="connsiteY3" fmla="*/ 162607 h 1110342"/>
              <a:gd name="connsiteX4" fmla="*/ 0 w 1110342"/>
              <a:gd name="connsiteY4" fmla="*/ 0 h 1110342"/>
              <a:gd name="connsiteX5" fmla="*/ 0 w 1110342"/>
              <a:gd name="connsiteY5" fmla="*/ 1110342 h 111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342" h="1110342">
                <a:moveTo>
                  <a:pt x="1110342" y="1110342"/>
                </a:moveTo>
                <a:lnTo>
                  <a:pt x="947736" y="947736"/>
                </a:lnTo>
                <a:lnTo>
                  <a:pt x="162607" y="947736"/>
                </a:lnTo>
                <a:lnTo>
                  <a:pt x="162607" y="162607"/>
                </a:lnTo>
                <a:lnTo>
                  <a:pt x="0" y="0"/>
                </a:lnTo>
                <a:lnTo>
                  <a:pt x="0" y="111034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id="{8DD1D4DC-B831-4855-B45C-46115FE18B90}"/>
              </a:ext>
            </a:extLst>
          </p:cNvPr>
          <p:cNvSpPr/>
          <p:nvPr/>
        </p:nvSpPr>
        <p:spPr>
          <a:xfrm rot="8100000" flipV="1">
            <a:off x="8614465" y="5997056"/>
            <a:ext cx="253220" cy="253220"/>
          </a:xfrm>
          <a:custGeom>
            <a:avLst/>
            <a:gdLst>
              <a:gd name="connsiteX0" fmla="*/ 1110342 w 1110342"/>
              <a:gd name="connsiteY0" fmla="*/ 1110342 h 1110342"/>
              <a:gd name="connsiteX1" fmla="*/ 947736 w 1110342"/>
              <a:gd name="connsiteY1" fmla="*/ 947736 h 1110342"/>
              <a:gd name="connsiteX2" fmla="*/ 162607 w 1110342"/>
              <a:gd name="connsiteY2" fmla="*/ 947736 h 1110342"/>
              <a:gd name="connsiteX3" fmla="*/ 162607 w 1110342"/>
              <a:gd name="connsiteY3" fmla="*/ 162607 h 1110342"/>
              <a:gd name="connsiteX4" fmla="*/ 0 w 1110342"/>
              <a:gd name="connsiteY4" fmla="*/ 0 h 1110342"/>
              <a:gd name="connsiteX5" fmla="*/ 0 w 1110342"/>
              <a:gd name="connsiteY5" fmla="*/ 1110342 h 111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342" h="1110342">
                <a:moveTo>
                  <a:pt x="1110342" y="1110342"/>
                </a:moveTo>
                <a:lnTo>
                  <a:pt x="947736" y="947736"/>
                </a:lnTo>
                <a:lnTo>
                  <a:pt x="162607" y="947736"/>
                </a:lnTo>
                <a:lnTo>
                  <a:pt x="162607" y="162607"/>
                </a:lnTo>
                <a:lnTo>
                  <a:pt x="0" y="0"/>
                </a:lnTo>
                <a:lnTo>
                  <a:pt x="0" y="1110342"/>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形状 20">
            <a:extLst>
              <a:ext uri="{FF2B5EF4-FFF2-40B4-BE49-F238E27FC236}">
                <a16:creationId xmlns:a16="http://schemas.microsoft.com/office/drawing/2014/main" id="{B26E5676-3582-436E-9B43-D96B7C516BBC}"/>
              </a:ext>
            </a:extLst>
          </p:cNvPr>
          <p:cNvSpPr/>
          <p:nvPr/>
        </p:nvSpPr>
        <p:spPr>
          <a:xfrm rot="8100000" flipV="1">
            <a:off x="9015324" y="5997056"/>
            <a:ext cx="253220" cy="253220"/>
          </a:xfrm>
          <a:custGeom>
            <a:avLst/>
            <a:gdLst>
              <a:gd name="connsiteX0" fmla="*/ 1110342 w 1110342"/>
              <a:gd name="connsiteY0" fmla="*/ 1110342 h 1110342"/>
              <a:gd name="connsiteX1" fmla="*/ 947736 w 1110342"/>
              <a:gd name="connsiteY1" fmla="*/ 947736 h 1110342"/>
              <a:gd name="connsiteX2" fmla="*/ 162607 w 1110342"/>
              <a:gd name="connsiteY2" fmla="*/ 947736 h 1110342"/>
              <a:gd name="connsiteX3" fmla="*/ 162607 w 1110342"/>
              <a:gd name="connsiteY3" fmla="*/ 162607 h 1110342"/>
              <a:gd name="connsiteX4" fmla="*/ 0 w 1110342"/>
              <a:gd name="connsiteY4" fmla="*/ 0 h 1110342"/>
              <a:gd name="connsiteX5" fmla="*/ 0 w 1110342"/>
              <a:gd name="connsiteY5" fmla="*/ 1110342 h 111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342" h="1110342">
                <a:moveTo>
                  <a:pt x="1110342" y="1110342"/>
                </a:moveTo>
                <a:lnTo>
                  <a:pt x="947736" y="947736"/>
                </a:lnTo>
                <a:lnTo>
                  <a:pt x="162607" y="947736"/>
                </a:lnTo>
                <a:lnTo>
                  <a:pt x="162607" y="162607"/>
                </a:lnTo>
                <a:lnTo>
                  <a:pt x="0" y="0"/>
                </a:lnTo>
                <a:lnTo>
                  <a:pt x="0" y="1110342"/>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17853951">
            <a:hlinkClick r:id="" action="ppaction://media"/>
            <a:extLst>
              <a:ext uri="{FF2B5EF4-FFF2-40B4-BE49-F238E27FC236}">
                <a16:creationId xmlns:a16="http://schemas.microsoft.com/office/drawing/2014/main" id="{149F2F0C-2879-452E-B0A5-A6D6CE64F7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 y="-1126516"/>
            <a:ext cx="609600" cy="609600"/>
          </a:xfrm>
          <a:prstGeom prst="rect">
            <a:avLst/>
          </a:prstGeom>
        </p:spPr>
      </p:pic>
      <p:pic>
        <p:nvPicPr>
          <p:cNvPr id="5" name="6-金湾资源视频">
            <a:hlinkClick r:id="" action="ppaction://media"/>
            <a:extLst>
              <a:ext uri="{FF2B5EF4-FFF2-40B4-BE49-F238E27FC236}">
                <a16:creationId xmlns:a16="http://schemas.microsoft.com/office/drawing/2014/main" id="{19A7267E-2FE5-4731-AEEC-92F4EB778754}"/>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7240604" y="4228832"/>
            <a:ext cx="301072" cy="173116"/>
          </a:xfrm>
          <a:prstGeom prst="rect">
            <a:avLst/>
          </a:prstGeom>
        </p:spPr>
      </p:pic>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2500"/>
                            </p:stCondLst>
                            <p:childTnLst>
                              <p:par>
                                <p:cTn id="32" presetID="14" presetClass="entr" presetSubtype="1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71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9" repeatCount="indefinite" fill="hold" display="0">
                  <p:stCondLst>
                    <p:cond delay="indefinite"/>
                  </p:stCondLst>
                  <p:endCondLst>
                    <p:cond evt="onStopAudio" delay="0">
                      <p:tgtEl>
                        <p:sldTgt/>
                      </p:tgtEl>
                    </p:cond>
                  </p:endCondLst>
                </p:cTn>
                <p:tgtEl>
                  <p:spTgt spid="22"/>
                </p:tgtEl>
              </p:cMediaNode>
            </p:audio>
            <p:video fullScrn="1">
              <p:cMediaNode vol="80000" showWhenStopped="0">
                <p:cTn id="50" fill="hold" display="0">
                  <p:stCondLst>
                    <p:cond delay="indefinite"/>
                  </p:stCondLst>
                </p:cTn>
                <p:tgtEl>
                  <p:spTgt spid="5"/>
                </p:tgtEl>
              </p:cMediaNode>
            </p:video>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animBg="1"/>
      <p:bldP spid="4" grpId="0" animBg="1"/>
      <p:bldP spid="3" grpId="0" animBg="1"/>
      <p:bldP spid="11" grpId="0" animBg="1"/>
      <p:bldP spid="12" grpId="0"/>
      <p:bldP spid="13" grpId="0"/>
      <p:bldP spid="16" grpId="0"/>
      <p:bldP spid="19" grpId="0" animBg="1"/>
      <p:bldP spid="20" grpId="0" animBg="1"/>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ACBF4441-0202-4F8A-8441-597BCF3474FE}"/>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FA5D3D5B-72D5-4EEA-AED2-C57C31D21799}"/>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任意多边形: 形状 3">
            <a:extLst>
              <a:ext uri="{FF2B5EF4-FFF2-40B4-BE49-F238E27FC236}">
                <a16:creationId xmlns:a16="http://schemas.microsoft.com/office/drawing/2014/main" id="{8B9D8A38-96BF-4198-80BC-706D6E3019F6}"/>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D6E3F490-86B8-4B01-9656-B3DC11876BA2}"/>
              </a:ext>
            </a:extLst>
          </p:cNvPr>
          <p:cNvSpPr txBox="1"/>
          <p:nvPr/>
        </p:nvSpPr>
        <p:spPr bwMode="auto">
          <a:xfrm>
            <a:off x="935962" y="4179240"/>
            <a:ext cx="2275534" cy="2246769"/>
          </a:xfrm>
          <a:prstGeom prst="rect">
            <a:avLst/>
          </a:prstGeom>
          <a:noFill/>
        </p:spPr>
        <p:txBody>
          <a:bodyPr wrap="square">
            <a:spAutoFit/>
            <a:scene3d>
              <a:camera prst="orthographicFront"/>
              <a:lightRig rig="threePt" dir="t"/>
            </a:scene3d>
            <a:sp3d contourW="12700"/>
          </a:bodyPr>
          <a:lstStyle/>
          <a:p>
            <a:pPr algn="ctr">
              <a:defRPr/>
            </a:pPr>
            <a:r>
              <a:rPr lang="zh-CN" altLang="en-US" sz="1400" dirty="0">
                <a:solidFill>
                  <a:srgbClr val="202124"/>
                </a:solidFill>
                <a:latin typeface="Arial Unicode MS"/>
                <a:ea typeface="inherit"/>
              </a:rPr>
              <a:t>拉曼矿山</a:t>
            </a:r>
            <a:r>
              <a:rPr lang="zh-CN" altLang="zh-SG" sz="1400" dirty="0">
                <a:solidFill>
                  <a:srgbClr val="202124"/>
                </a:solidFill>
                <a:latin typeface="Arial Unicode MS"/>
                <a:ea typeface="inherit"/>
              </a:rPr>
              <a:t>已获得位于</a:t>
            </a:r>
            <a:r>
              <a:rPr lang="zh-SG" altLang="zh-CN" sz="1400" dirty="0">
                <a:solidFill>
                  <a:srgbClr val="202124"/>
                </a:solidFill>
                <a:latin typeface="Arial Unicode MS"/>
                <a:ea typeface="inherit"/>
              </a:rPr>
              <a:t>Laman Satong</a:t>
            </a:r>
            <a:r>
              <a:rPr lang="zh-CN" altLang="zh-SG" sz="1400" dirty="0">
                <a:solidFill>
                  <a:srgbClr val="202124"/>
                </a:solidFill>
                <a:latin typeface="Arial Unicode MS"/>
                <a:ea typeface="inherit"/>
              </a:rPr>
              <a:t>村（吉打邦</a:t>
            </a:r>
            <a:r>
              <a:rPr lang="zh-CN" altLang="en-US" sz="1400" dirty="0">
                <a:solidFill>
                  <a:srgbClr val="202124"/>
                </a:solidFill>
                <a:latin typeface="Arial Unicode MS"/>
                <a:ea typeface="inherit"/>
              </a:rPr>
              <a:t>县</a:t>
            </a:r>
            <a:r>
              <a:rPr lang="zh-CN" altLang="zh-SG" sz="1400" dirty="0">
                <a:solidFill>
                  <a:srgbClr val="202124"/>
                </a:solidFill>
                <a:latin typeface="Arial Unicode MS"/>
                <a:ea typeface="inherit"/>
              </a:rPr>
              <a:t>马丹</a:t>
            </a:r>
            <a:r>
              <a:rPr lang="zh-SG" altLang="zh-CN" sz="1400" dirty="0">
                <a:solidFill>
                  <a:srgbClr val="202124"/>
                </a:solidFill>
                <a:latin typeface="Arial Unicode MS"/>
                <a:ea typeface="inherit"/>
              </a:rPr>
              <a:t>Hilir Utara</a:t>
            </a:r>
            <a:r>
              <a:rPr lang="zh-CN" altLang="zh-SG" sz="1400" dirty="0">
                <a:solidFill>
                  <a:srgbClr val="202124"/>
                </a:solidFill>
                <a:latin typeface="Arial Unicode MS"/>
                <a:ea typeface="inherit"/>
              </a:rPr>
              <a:t>区）的两个特许</a:t>
            </a:r>
            <a:r>
              <a:rPr lang="zh-CN" altLang="en-US" sz="1400" dirty="0">
                <a:solidFill>
                  <a:srgbClr val="202124"/>
                </a:solidFill>
                <a:latin typeface="Arial Unicode MS"/>
                <a:ea typeface="inherit"/>
              </a:rPr>
              <a:t>开采</a:t>
            </a:r>
            <a:r>
              <a:rPr lang="zh-CN" altLang="zh-SG" sz="1400" dirty="0">
                <a:solidFill>
                  <a:srgbClr val="202124"/>
                </a:solidFill>
                <a:latin typeface="Arial Unicode MS"/>
                <a:ea typeface="inherit"/>
              </a:rPr>
              <a:t>权</a:t>
            </a:r>
            <a:endParaRPr lang="en-US" altLang="zh-CN" sz="1400" dirty="0">
              <a:solidFill>
                <a:srgbClr val="202124"/>
              </a:solidFill>
              <a:latin typeface="Arial Unicode MS"/>
              <a:ea typeface="inherit"/>
            </a:endParaRPr>
          </a:p>
          <a:p>
            <a:pPr algn="ctr">
              <a:defRPr/>
            </a:pPr>
            <a:endParaRPr lang="en-US" altLang="zh-CN" sz="1400" dirty="0">
              <a:solidFill>
                <a:srgbClr val="202124"/>
              </a:solidFill>
              <a:latin typeface="Arial Unicode MS"/>
              <a:ea typeface="inherit"/>
            </a:endParaRPr>
          </a:p>
          <a:p>
            <a:pPr algn="ctr">
              <a:defRPr/>
            </a:pPr>
            <a:r>
              <a:rPr lang="en-US" altLang="zh-CN" sz="1400" dirty="0">
                <a:solidFill>
                  <a:srgbClr val="202124"/>
                </a:solidFill>
                <a:latin typeface="Arial Unicode MS"/>
                <a:ea typeface="inherit"/>
              </a:rPr>
              <a:t>QAM</a:t>
            </a:r>
            <a:r>
              <a:rPr lang="zh-CN" altLang="en-US" sz="1400" dirty="0">
                <a:solidFill>
                  <a:srgbClr val="202124"/>
                </a:solidFill>
                <a:latin typeface="Arial Unicode MS"/>
                <a:ea typeface="inherit"/>
              </a:rPr>
              <a:t>矿山在</a:t>
            </a:r>
            <a:r>
              <a:rPr lang="en-US" altLang="zh-CN" sz="1400" dirty="0">
                <a:solidFill>
                  <a:srgbClr val="202124"/>
                </a:solidFill>
                <a:latin typeface="Arial Unicode MS"/>
                <a:ea typeface="inherit"/>
              </a:rPr>
              <a:t>2016</a:t>
            </a:r>
            <a:r>
              <a:rPr lang="zh-CN" altLang="en-US" sz="1400" dirty="0">
                <a:solidFill>
                  <a:srgbClr val="202124"/>
                </a:solidFill>
                <a:latin typeface="Arial Unicode MS"/>
                <a:ea typeface="inherit"/>
              </a:rPr>
              <a:t>年已获得批准在西加里漫丹省坤甸市</a:t>
            </a:r>
            <a:r>
              <a:rPr lang="en-US" altLang="zh-CN" sz="1400" dirty="0" err="1">
                <a:solidFill>
                  <a:srgbClr val="202124"/>
                </a:solidFill>
                <a:latin typeface="Arial Unicode MS"/>
                <a:ea typeface="inherit"/>
              </a:rPr>
              <a:t>maliao</a:t>
            </a:r>
            <a:r>
              <a:rPr lang="en-US" altLang="zh-CN" sz="1400" dirty="0">
                <a:solidFill>
                  <a:srgbClr val="202124"/>
                </a:solidFill>
                <a:latin typeface="Arial Unicode MS"/>
                <a:ea typeface="inherit"/>
              </a:rPr>
              <a:t> </a:t>
            </a:r>
            <a:r>
              <a:rPr lang="zh-CN" altLang="en-US" sz="1400" dirty="0">
                <a:solidFill>
                  <a:srgbClr val="202124"/>
                </a:solidFill>
                <a:latin typeface="Arial Unicode MS"/>
                <a:ea typeface="inherit"/>
              </a:rPr>
              <a:t>县的一个特许经营权</a:t>
            </a:r>
            <a:r>
              <a:rPr lang="en-US" altLang="zh-CN" sz="1400" dirty="0">
                <a:solidFill>
                  <a:srgbClr val="202124"/>
                </a:solidFill>
                <a:latin typeface="Arial Unicode MS"/>
                <a:ea typeface="inherit"/>
              </a:rPr>
              <a:t> </a:t>
            </a:r>
          </a:p>
          <a:p>
            <a:pPr algn="ctr">
              <a:defRPr/>
            </a:pPr>
            <a:endParaRPr lang="en-US" altLang="zh-CN" sz="1400" dirty="0">
              <a:solidFill>
                <a:schemeClr val="tx1">
                  <a:lumMod val="65000"/>
                  <a:lumOff val="35000"/>
                </a:schemeClr>
              </a:solidFill>
              <a:latin typeface="Humanst521 BT" panose="020B0602020204020204" pitchFamily="34" charset="0"/>
            </a:endParaRPr>
          </a:p>
        </p:txBody>
      </p:sp>
      <p:sp>
        <p:nvSpPr>
          <p:cNvPr id="23" name="文本框 22">
            <a:extLst>
              <a:ext uri="{FF2B5EF4-FFF2-40B4-BE49-F238E27FC236}">
                <a16:creationId xmlns:a16="http://schemas.microsoft.com/office/drawing/2014/main" id="{BA2C8F96-E1B8-4960-B88E-B9D442B5EAE9}"/>
              </a:ext>
            </a:extLst>
          </p:cNvPr>
          <p:cNvSpPr txBox="1"/>
          <p:nvPr/>
        </p:nvSpPr>
        <p:spPr bwMode="auto">
          <a:xfrm>
            <a:off x="3647130" y="4179240"/>
            <a:ext cx="2561646" cy="1815882"/>
          </a:xfrm>
          <a:prstGeom prst="rect">
            <a:avLst/>
          </a:prstGeom>
          <a:noFill/>
        </p:spPr>
        <p:txBody>
          <a:bodyPr wrap="square">
            <a:spAutoFit/>
            <a:scene3d>
              <a:camera prst="orthographicFront"/>
              <a:lightRig rig="threePt" dir="t"/>
            </a:scene3d>
            <a:sp3d contourW="12700"/>
          </a:bodyPr>
          <a:lstStyle/>
          <a:p>
            <a:pPr algn="ctr">
              <a:defRPr/>
            </a:pPr>
            <a:r>
              <a:rPr lang="zh-CN" altLang="en-US" sz="1400" dirty="0"/>
              <a:t>拉曼矿山</a:t>
            </a:r>
            <a:endParaRPr lang="en-US" altLang="zh-CN" sz="1400" dirty="0"/>
          </a:p>
          <a:p>
            <a:pPr algn="ctr">
              <a:defRPr/>
            </a:pPr>
            <a:r>
              <a:rPr lang="en-US" altLang="zh-SG" sz="1400" dirty="0"/>
              <a:t>Retained Areas : 13,575</a:t>
            </a:r>
            <a:r>
              <a:rPr lang="zh-CN" altLang="en-US" sz="1400" dirty="0"/>
              <a:t>公顷</a:t>
            </a:r>
            <a:endParaRPr lang="en-US" altLang="zh-SG" sz="1400" dirty="0"/>
          </a:p>
          <a:p>
            <a:pPr algn="ctr">
              <a:defRPr/>
            </a:pPr>
            <a:r>
              <a:rPr lang="en-US" altLang="zh-SG" sz="1400" dirty="0"/>
              <a:t>Initial Areas : 31,120</a:t>
            </a:r>
            <a:r>
              <a:rPr lang="zh-CN" altLang="en-US" sz="1400" dirty="0"/>
              <a:t>公顷</a:t>
            </a:r>
            <a:endParaRPr lang="en-US" altLang="zh-SG" sz="1400" dirty="0"/>
          </a:p>
          <a:p>
            <a:pPr algn="ctr">
              <a:defRPr/>
            </a:pPr>
            <a:endParaRPr lang="en-US" altLang="zh-SG" sz="1400" dirty="0"/>
          </a:p>
          <a:p>
            <a:pPr algn="ctr">
              <a:defRPr/>
            </a:pPr>
            <a:r>
              <a:rPr lang="en-US" altLang="zh-SG" sz="1400" dirty="0"/>
              <a:t>QAM </a:t>
            </a:r>
            <a:r>
              <a:rPr lang="zh-CN" altLang="en-US" sz="1400" dirty="0"/>
              <a:t>矿山：</a:t>
            </a:r>
            <a:endParaRPr lang="en-US" altLang="zh-CN" sz="1400" dirty="0"/>
          </a:p>
          <a:p>
            <a:pPr algn="ctr">
              <a:defRPr/>
            </a:pPr>
            <a:r>
              <a:rPr lang="en-US" altLang="zh-SG" sz="1400" dirty="0"/>
              <a:t>Retained Areas : 3,966</a:t>
            </a:r>
            <a:r>
              <a:rPr lang="zh-CN" altLang="en-US" sz="1400" dirty="0"/>
              <a:t>公顷</a:t>
            </a:r>
            <a:endParaRPr lang="en-US" altLang="zh-SG" sz="1400" dirty="0"/>
          </a:p>
          <a:p>
            <a:pPr algn="ctr">
              <a:defRPr/>
            </a:pPr>
            <a:endParaRPr lang="en-US" altLang="zh-CN" sz="1400" dirty="0">
              <a:solidFill>
                <a:schemeClr val="tx1">
                  <a:lumMod val="65000"/>
                  <a:lumOff val="35000"/>
                </a:schemeClr>
              </a:solidFill>
              <a:latin typeface="Humanst521 BT" panose="020B0602020204020204" pitchFamily="34" charset="0"/>
            </a:endParaRPr>
          </a:p>
          <a:p>
            <a:pPr algn="ctr">
              <a:defRPr/>
            </a:pPr>
            <a:endParaRPr lang="en-US" altLang="zh-CN" sz="1400" dirty="0">
              <a:solidFill>
                <a:schemeClr val="tx1">
                  <a:lumMod val="65000"/>
                  <a:lumOff val="35000"/>
                </a:schemeClr>
              </a:solidFill>
              <a:latin typeface="Humanst521 BT" panose="020B0602020204020204" pitchFamily="34" charset="0"/>
            </a:endParaRPr>
          </a:p>
        </p:txBody>
      </p:sp>
      <p:sp>
        <p:nvSpPr>
          <p:cNvPr id="26" name="文本框 25">
            <a:extLst>
              <a:ext uri="{FF2B5EF4-FFF2-40B4-BE49-F238E27FC236}">
                <a16:creationId xmlns:a16="http://schemas.microsoft.com/office/drawing/2014/main" id="{D0FC8EC2-D295-44B4-A736-610BC6BD9502}"/>
              </a:ext>
            </a:extLst>
          </p:cNvPr>
          <p:cNvSpPr txBox="1"/>
          <p:nvPr/>
        </p:nvSpPr>
        <p:spPr bwMode="auto">
          <a:xfrm>
            <a:off x="6307458" y="4179240"/>
            <a:ext cx="2275534" cy="954107"/>
          </a:xfrm>
          <a:prstGeom prst="rect">
            <a:avLst/>
          </a:prstGeom>
          <a:noFill/>
        </p:spPr>
        <p:txBody>
          <a:bodyPr wrap="square">
            <a:spAutoFit/>
            <a:scene3d>
              <a:camera prst="orthographicFront"/>
              <a:lightRig rig="threePt" dir="t"/>
            </a:scene3d>
            <a:sp3d contourW="12700"/>
          </a:bodyPr>
          <a:lstStyle/>
          <a:p>
            <a:pPr algn="ctr">
              <a:defRPr/>
            </a:pPr>
            <a:r>
              <a:rPr lang="zh-CN" altLang="en-US" sz="1400" dirty="0"/>
              <a:t>现阶段在两个矿区生产并出口的铝土矿品位有两种：高品位的 </a:t>
            </a:r>
            <a:r>
              <a:rPr lang="en-US" altLang="zh-CN" sz="1400" dirty="0"/>
              <a:t>49%-3.5%</a:t>
            </a:r>
            <a:r>
              <a:rPr lang="zh-CN" altLang="en-US" sz="1400" dirty="0"/>
              <a:t>，以及平均品位的</a:t>
            </a:r>
            <a:r>
              <a:rPr lang="en-US" altLang="zh-CN" sz="1400" dirty="0"/>
              <a:t>47% -4%</a:t>
            </a:r>
            <a:endParaRPr lang="en-US" altLang="zh-CN" sz="1400" dirty="0">
              <a:solidFill>
                <a:schemeClr val="tx1">
                  <a:lumMod val="65000"/>
                  <a:lumOff val="35000"/>
                </a:schemeClr>
              </a:solidFill>
              <a:latin typeface="Humanst521 BT" panose="020B0602020204020204" pitchFamily="34" charset="0"/>
            </a:endParaRPr>
          </a:p>
        </p:txBody>
      </p:sp>
      <p:sp>
        <p:nvSpPr>
          <p:cNvPr id="29" name="文本框 28">
            <a:extLst>
              <a:ext uri="{FF2B5EF4-FFF2-40B4-BE49-F238E27FC236}">
                <a16:creationId xmlns:a16="http://schemas.microsoft.com/office/drawing/2014/main" id="{86F214B8-4483-4B1F-A07E-05FF27D50FA8}"/>
              </a:ext>
            </a:extLst>
          </p:cNvPr>
          <p:cNvSpPr txBox="1"/>
          <p:nvPr/>
        </p:nvSpPr>
        <p:spPr bwMode="auto">
          <a:xfrm>
            <a:off x="8993205" y="4179240"/>
            <a:ext cx="2275534" cy="1384995"/>
          </a:xfrm>
          <a:prstGeom prst="rect">
            <a:avLst/>
          </a:prstGeom>
          <a:noFill/>
        </p:spPr>
        <p:txBody>
          <a:bodyPr wrap="square">
            <a:spAutoFit/>
            <a:scene3d>
              <a:camera prst="orthographicFront"/>
              <a:lightRig rig="threePt" dir="t"/>
            </a:scene3d>
            <a:sp3d contourW="12700"/>
          </a:bodyPr>
          <a:lstStyle/>
          <a:p>
            <a:pPr>
              <a:defRPr/>
            </a:pPr>
            <a:r>
              <a:rPr lang="en-US" altLang="zh-CN" sz="1400" dirty="0">
                <a:latin typeface="Humanst521 BT" panose="020B0602020204020204" pitchFamily="34" charset="0"/>
              </a:rPr>
              <a:t>2021</a:t>
            </a:r>
            <a:r>
              <a:rPr lang="zh-CN" altLang="en-US" sz="1400" dirty="0">
                <a:latin typeface="Humanst521 BT" panose="020B0602020204020204" pitchFamily="34" charset="0"/>
              </a:rPr>
              <a:t>年</a:t>
            </a:r>
            <a:r>
              <a:rPr lang="en-US" altLang="zh-CN" sz="1400" dirty="0">
                <a:latin typeface="Humanst521 BT" panose="020B0602020204020204" pitchFamily="34" charset="0"/>
              </a:rPr>
              <a:t>4</a:t>
            </a:r>
            <a:r>
              <a:rPr lang="zh-CN" altLang="en-US" sz="1400" dirty="0">
                <a:latin typeface="Humanst521 BT" panose="020B0602020204020204" pitchFamily="34" charset="0"/>
              </a:rPr>
              <a:t>月，拉曼矿山已经获得了为期一年</a:t>
            </a:r>
            <a:r>
              <a:rPr lang="en-US" altLang="zh-CN" sz="1400" dirty="0">
                <a:latin typeface="Humanst521 BT" panose="020B0602020204020204" pitchFamily="34" charset="0"/>
              </a:rPr>
              <a:t>285</a:t>
            </a:r>
            <a:r>
              <a:rPr lang="zh-CN" altLang="en-US" sz="1400" dirty="0">
                <a:latin typeface="Humanst521 BT" panose="020B0602020204020204" pitchFamily="34" charset="0"/>
              </a:rPr>
              <a:t>万吨的出口配额，</a:t>
            </a:r>
            <a:r>
              <a:rPr lang="en-US" altLang="zh-CN" sz="1400" dirty="0">
                <a:latin typeface="Humanst521 BT" panose="020B0602020204020204" pitchFamily="34" charset="0"/>
              </a:rPr>
              <a:t>QAM</a:t>
            </a:r>
            <a:r>
              <a:rPr lang="zh-CN" altLang="en-US" sz="1400" dirty="0">
                <a:latin typeface="Humanst521 BT" panose="020B0602020204020204" pitchFamily="34" charset="0"/>
              </a:rPr>
              <a:t>矿山已申请了</a:t>
            </a:r>
            <a:r>
              <a:rPr lang="en-US" altLang="zh-CN" sz="1400" dirty="0">
                <a:latin typeface="Humanst521 BT" panose="020B0602020204020204" pitchFamily="34" charset="0"/>
              </a:rPr>
              <a:t>120</a:t>
            </a:r>
            <a:r>
              <a:rPr lang="zh-CN" altLang="en-US" sz="1400" dirty="0">
                <a:latin typeface="Humanst521 BT" panose="020B0602020204020204" pitchFamily="34" charset="0"/>
              </a:rPr>
              <a:t>万吨的出口配额并可在近期获得批准</a:t>
            </a:r>
            <a:endParaRPr lang="en-US" altLang="zh-CN" sz="1400" dirty="0">
              <a:latin typeface="Humanst521 BT" panose="020B0602020204020204" pitchFamily="34" charset="0"/>
            </a:endParaRPr>
          </a:p>
          <a:p>
            <a:pPr algn="ctr">
              <a:defRPr/>
            </a:pPr>
            <a:endParaRPr lang="en-US" altLang="zh-CN" sz="1400" dirty="0">
              <a:solidFill>
                <a:schemeClr val="tx1">
                  <a:lumMod val="65000"/>
                  <a:lumOff val="35000"/>
                </a:schemeClr>
              </a:solidFill>
              <a:latin typeface="Humanst521 BT" panose="020B0602020204020204" pitchFamily="34" charset="0"/>
            </a:endParaRPr>
          </a:p>
        </p:txBody>
      </p:sp>
      <p:grpSp>
        <p:nvGrpSpPr>
          <p:cNvPr id="36" name="组合 35">
            <a:extLst>
              <a:ext uri="{FF2B5EF4-FFF2-40B4-BE49-F238E27FC236}">
                <a16:creationId xmlns:a16="http://schemas.microsoft.com/office/drawing/2014/main" id="{6CBD519B-E4FC-4DC7-A1E7-C5686D56F17E}"/>
              </a:ext>
            </a:extLst>
          </p:cNvPr>
          <p:cNvGrpSpPr/>
          <p:nvPr/>
        </p:nvGrpSpPr>
        <p:grpSpPr>
          <a:xfrm>
            <a:off x="915971" y="3377867"/>
            <a:ext cx="2295525" cy="505461"/>
            <a:chOff x="915971" y="3187367"/>
            <a:chExt cx="2295525" cy="505461"/>
          </a:xfrm>
        </p:grpSpPr>
        <p:sp>
          <p:nvSpPr>
            <p:cNvPr id="35" name="任意多边形: 形状 34">
              <a:extLst>
                <a:ext uri="{FF2B5EF4-FFF2-40B4-BE49-F238E27FC236}">
                  <a16:creationId xmlns:a16="http://schemas.microsoft.com/office/drawing/2014/main" id="{891DDCBA-EE6F-4200-A3C8-857D57377C10}"/>
                </a:ext>
              </a:extLst>
            </p:cNvPr>
            <p:cNvSpPr/>
            <p:nvPr/>
          </p:nvSpPr>
          <p:spPr>
            <a:xfrm>
              <a:off x="1126559" y="3187367"/>
              <a:ext cx="1874348" cy="505461"/>
            </a:xfrm>
            <a:custGeom>
              <a:avLst/>
              <a:gdLst>
                <a:gd name="connsiteX0" fmla="*/ 0 w 1874348"/>
                <a:gd name="connsiteY0" fmla="*/ 0 h 505461"/>
                <a:gd name="connsiteX1" fmla="*/ 1874348 w 1874348"/>
                <a:gd name="connsiteY1" fmla="*/ 0 h 505461"/>
                <a:gd name="connsiteX2" fmla="*/ 1874348 w 1874348"/>
                <a:gd name="connsiteY2" fmla="*/ 393643 h 505461"/>
                <a:gd name="connsiteX3" fmla="*/ 1762530 w 1874348"/>
                <a:gd name="connsiteY3" fmla="*/ 505461 h 505461"/>
                <a:gd name="connsiteX4" fmla="*/ 111818 w 1874348"/>
                <a:gd name="connsiteY4" fmla="*/ 505461 h 505461"/>
                <a:gd name="connsiteX5" fmla="*/ 0 w 1874348"/>
                <a:gd name="connsiteY5" fmla="*/ 393643 h 5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348" h="505461">
                  <a:moveTo>
                    <a:pt x="0" y="0"/>
                  </a:moveTo>
                  <a:lnTo>
                    <a:pt x="1874348" y="0"/>
                  </a:lnTo>
                  <a:lnTo>
                    <a:pt x="1874348" y="393643"/>
                  </a:lnTo>
                  <a:cubicBezTo>
                    <a:pt x="1874348" y="455398"/>
                    <a:pt x="1824285" y="505461"/>
                    <a:pt x="1762530" y="505461"/>
                  </a:cubicBezTo>
                  <a:lnTo>
                    <a:pt x="111818" y="505461"/>
                  </a:lnTo>
                  <a:cubicBezTo>
                    <a:pt x="50063" y="505461"/>
                    <a:pt x="0" y="455398"/>
                    <a:pt x="0" y="393643"/>
                  </a:cubicBez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a:extLst>
                <a:ext uri="{FF2B5EF4-FFF2-40B4-BE49-F238E27FC236}">
                  <a16:creationId xmlns:a16="http://schemas.microsoft.com/office/drawing/2014/main" id="{5B8825EC-379E-450C-A447-160085ED2ADD}"/>
                </a:ext>
              </a:extLst>
            </p:cNvPr>
            <p:cNvCxnSpPr>
              <a:cxnSpLocks/>
            </p:cNvCxnSpPr>
            <p:nvPr/>
          </p:nvCxnSpPr>
          <p:spPr>
            <a:xfrm>
              <a:off x="915971" y="3187367"/>
              <a:ext cx="2295525"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7" name="组合 36">
            <a:extLst>
              <a:ext uri="{FF2B5EF4-FFF2-40B4-BE49-F238E27FC236}">
                <a16:creationId xmlns:a16="http://schemas.microsoft.com/office/drawing/2014/main" id="{F92D5C55-114A-4A56-AEB1-91F6CA27425D}"/>
              </a:ext>
            </a:extLst>
          </p:cNvPr>
          <p:cNvGrpSpPr/>
          <p:nvPr/>
        </p:nvGrpSpPr>
        <p:grpSpPr>
          <a:xfrm>
            <a:off x="3608382" y="3377867"/>
            <a:ext cx="2295525" cy="505461"/>
            <a:chOff x="915971" y="3187367"/>
            <a:chExt cx="2295525" cy="505461"/>
          </a:xfrm>
        </p:grpSpPr>
        <p:sp>
          <p:nvSpPr>
            <p:cNvPr id="38" name="任意多边形: 形状 37">
              <a:extLst>
                <a:ext uri="{FF2B5EF4-FFF2-40B4-BE49-F238E27FC236}">
                  <a16:creationId xmlns:a16="http://schemas.microsoft.com/office/drawing/2014/main" id="{6DD85F6C-1D7E-4EBC-834D-34C24498FBE0}"/>
                </a:ext>
              </a:extLst>
            </p:cNvPr>
            <p:cNvSpPr/>
            <p:nvPr/>
          </p:nvSpPr>
          <p:spPr>
            <a:xfrm>
              <a:off x="1126559" y="3187367"/>
              <a:ext cx="1874348" cy="505461"/>
            </a:xfrm>
            <a:custGeom>
              <a:avLst/>
              <a:gdLst>
                <a:gd name="connsiteX0" fmla="*/ 0 w 1874348"/>
                <a:gd name="connsiteY0" fmla="*/ 0 h 505461"/>
                <a:gd name="connsiteX1" fmla="*/ 1874348 w 1874348"/>
                <a:gd name="connsiteY1" fmla="*/ 0 h 505461"/>
                <a:gd name="connsiteX2" fmla="*/ 1874348 w 1874348"/>
                <a:gd name="connsiteY2" fmla="*/ 393643 h 505461"/>
                <a:gd name="connsiteX3" fmla="*/ 1762530 w 1874348"/>
                <a:gd name="connsiteY3" fmla="*/ 505461 h 505461"/>
                <a:gd name="connsiteX4" fmla="*/ 111818 w 1874348"/>
                <a:gd name="connsiteY4" fmla="*/ 505461 h 505461"/>
                <a:gd name="connsiteX5" fmla="*/ 0 w 1874348"/>
                <a:gd name="connsiteY5" fmla="*/ 393643 h 5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348" h="505461">
                  <a:moveTo>
                    <a:pt x="0" y="0"/>
                  </a:moveTo>
                  <a:lnTo>
                    <a:pt x="1874348" y="0"/>
                  </a:lnTo>
                  <a:lnTo>
                    <a:pt x="1874348" y="393643"/>
                  </a:lnTo>
                  <a:cubicBezTo>
                    <a:pt x="1874348" y="455398"/>
                    <a:pt x="1824285" y="505461"/>
                    <a:pt x="1762530" y="505461"/>
                  </a:cubicBezTo>
                  <a:lnTo>
                    <a:pt x="111818" y="505461"/>
                  </a:lnTo>
                  <a:cubicBezTo>
                    <a:pt x="50063" y="505461"/>
                    <a:pt x="0" y="455398"/>
                    <a:pt x="0" y="393643"/>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a:extLst>
                <a:ext uri="{FF2B5EF4-FFF2-40B4-BE49-F238E27FC236}">
                  <a16:creationId xmlns:a16="http://schemas.microsoft.com/office/drawing/2014/main" id="{97879B7A-E306-41E5-8671-AFA9594E4F99}"/>
                </a:ext>
              </a:extLst>
            </p:cNvPr>
            <p:cNvCxnSpPr>
              <a:cxnSpLocks/>
            </p:cNvCxnSpPr>
            <p:nvPr/>
          </p:nvCxnSpPr>
          <p:spPr>
            <a:xfrm>
              <a:off x="915971" y="3187367"/>
              <a:ext cx="2295525"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0" name="组合 39">
            <a:extLst>
              <a:ext uri="{FF2B5EF4-FFF2-40B4-BE49-F238E27FC236}">
                <a16:creationId xmlns:a16="http://schemas.microsoft.com/office/drawing/2014/main" id="{2EE55757-E58D-499B-B331-719F373647F8}"/>
              </a:ext>
            </a:extLst>
          </p:cNvPr>
          <p:cNvGrpSpPr/>
          <p:nvPr/>
        </p:nvGrpSpPr>
        <p:grpSpPr>
          <a:xfrm>
            <a:off x="8993204" y="3377867"/>
            <a:ext cx="2295525" cy="505461"/>
            <a:chOff x="915971" y="3187367"/>
            <a:chExt cx="2295525" cy="505461"/>
          </a:xfrm>
        </p:grpSpPr>
        <p:sp>
          <p:nvSpPr>
            <p:cNvPr id="41" name="任意多边形: 形状 40">
              <a:extLst>
                <a:ext uri="{FF2B5EF4-FFF2-40B4-BE49-F238E27FC236}">
                  <a16:creationId xmlns:a16="http://schemas.microsoft.com/office/drawing/2014/main" id="{8665D243-A2BB-435C-8A77-1D117354D165}"/>
                </a:ext>
              </a:extLst>
            </p:cNvPr>
            <p:cNvSpPr/>
            <p:nvPr/>
          </p:nvSpPr>
          <p:spPr>
            <a:xfrm>
              <a:off x="1126559" y="3187367"/>
              <a:ext cx="1874348" cy="505461"/>
            </a:xfrm>
            <a:custGeom>
              <a:avLst/>
              <a:gdLst>
                <a:gd name="connsiteX0" fmla="*/ 0 w 1874348"/>
                <a:gd name="connsiteY0" fmla="*/ 0 h 505461"/>
                <a:gd name="connsiteX1" fmla="*/ 1874348 w 1874348"/>
                <a:gd name="connsiteY1" fmla="*/ 0 h 505461"/>
                <a:gd name="connsiteX2" fmla="*/ 1874348 w 1874348"/>
                <a:gd name="connsiteY2" fmla="*/ 393643 h 505461"/>
                <a:gd name="connsiteX3" fmla="*/ 1762530 w 1874348"/>
                <a:gd name="connsiteY3" fmla="*/ 505461 h 505461"/>
                <a:gd name="connsiteX4" fmla="*/ 111818 w 1874348"/>
                <a:gd name="connsiteY4" fmla="*/ 505461 h 505461"/>
                <a:gd name="connsiteX5" fmla="*/ 0 w 1874348"/>
                <a:gd name="connsiteY5" fmla="*/ 393643 h 5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348" h="505461">
                  <a:moveTo>
                    <a:pt x="0" y="0"/>
                  </a:moveTo>
                  <a:lnTo>
                    <a:pt x="1874348" y="0"/>
                  </a:lnTo>
                  <a:lnTo>
                    <a:pt x="1874348" y="393643"/>
                  </a:lnTo>
                  <a:cubicBezTo>
                    <a:pt x="1874348" y="455398"/>
                    <a:pt x="1824285" y="505461"/>
                    <a:pt x="1762530" y="505461"/>
                  </a:cubicBezTo>
                  <a:lnTo>
                    <a:pt x="111818" y="505461"/>
                  </a:lnTo>
                  <a:cubicBezTo>
                    <a:pt x="50063" y="505461"/>
                    <a:pt x="0" y="455398"/>
                    <a:pt x="0" y="393643"/>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 name="直接连接符 41">
              <a:extLst>
                <a:ext uri="{FF2B5EF4-FFF2-40B4-BE49-F238E27FC236}">
                  <a16:creationId xmlns:a16="http://schemas.microsoft.com/office/drawing/2014/main" id="{6867D276-318A-45BF-887E-AB2C20BAC959}"/>
                </a:ext>
              </a:extLst>
            </p:cNvPr>
            <p:cNvCxnSpPr>
              <a:cxnSpLocks/>
            </p:cNvCxnSpPr>
            <p:nvPr/>
          </p:nvCxnSpPr>
          <p:spPr>
            <a:xfrm>
              <a:off x="915971" y="3187367"/>
              <a:ext cx="2295525"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3" name="组合 42">
            <a:extLst>
              <a:ext uri="{FF2B5EF4-FFF2-40B4-BE49-F238E27FC236}">
                <a16:creationId xmlns:a16="http://schemas.microsoft.com/office/drawing/2014/main" id="{F6376790-37E4-44AD-8763-10835F008E83}"/>
              </a:ext>
            </a:extLst>
          </p:cNvPr>
          <p:cNvGrpSpPr/>
          <p:nvPr/>
        </p:nvGrpSpPr>
        <p:grpSpPr>
          <a:xfrm>
            <a:off x="6300793" y="3377867"/>
            <a:ext cx="2295525" cy="505461"/>
            <a:chOff x="915971" y="3187367"/>
            <a:chExt cx="2295525" cy="505461"/>
          </a:xfrm>
        </p:grpSpPr>
        <p:sp>
          <p:nvSpPr>
            <p:cNvPr id="44" name="任意多边形: 形状 43">
              <a:extLst>
                <a:ext uri="{FF2B5EF4-FFF2-40B4-BE49-F238E27FC236}">
                  <a16:creationId xmlns:a16="http://schemas.microsoft.com/office/drawing/2014/main" id="{645B5954-EAE1-4864-BB74-B02F037BEE68}"/>
                </a:ext>
              </a:extLst>
            </p:cNvPr>
            <p:cNvSpPr/>
            <p:nvPr/>
          </p:nvSpPr>
          <p:spPr>
            <a:xfrm>
              <a:off x="1126559" y="3187367"/>
              <a:ext cx="1874348" cy="505461"/>
            </a:xfrm>
            <a:custGeom>
              <a:avLst/>
              <a:gdLst>
                <a:gd name="connsiteX0" fmla="*/ 0 w 1874348"/>
                <a:gd name="connsiteY0" fmla="*/ 0 h 505461"/>
                <a:gd name="connsiteX1" fmla="*/ 1874348 w 1874348"/>
                <a:gd name="connsiteY1" fmla="*/ 0 h 505461"/>
                <a:gd name="connsiteX2" fmla="*/ 1874348 w 1874348"/>
                <a:gd name="connsiteY2" fmla="*/ 393643 h 505461"/>
                <a:gd name="connsiteX3" fmla="*/ 1762530 w 1874348"/>
                <a:gd name="connsiteY3" fmla="*/ 505461 h 505461"/>
                <a:gd name="connsiteX4" fmla="*/ 111818 w 1874348"/>
                <a:gd name="connsiteY4" fmla="*/ 505461 h 505461"/>
                <a:gd name="connsiteX5" fmla="*/ 0 w 1874348"/>
                <a:gd name="connsiteY5" fmla="*/ 393643 h 5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348" h="505461">
                  <a:moveTo>
                    <a:pt x="0" y="0"/>
                  </a:moveTo>
                  <a:lnTo>
                    <a:pt x="1874348" y="0"/>
                  </a:lnTo>
                  <a:lnTo>
                    <a:pt x="1874348" y="393643"/>
                  </a:lnTo>
                  <a:cubicBezTo>
                    <a:pt x="1874348" y="455398"/>
                    <a:pt x="1824285" y="505461"/>
                    <a:pt x="1762530" y="505461"/>
                  </a:cubicBezTo>
                  <a:lnTo>
                    <a:pt x="111818" y="505461"/>
                  </a:lnTo>
                  <a:cubicBezTo>
                    <a:pt x="50063" y="505461"/>
                    <a:pt x="0" y="455398"/>
                    <a:pt x="0" y="393643"/>
                  </a:cubicBez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连接符 44">
              <a:extLst>
                <a:ext uri="{FF2B5EF4-FFF2-40B4-BE49-F238E27FC236}">
                  <a16:creationId xmlns:a16="http://schemas.microsoft.com/office/drawing/2014/main" id="{D17F9BBF-77ED-48CE-8F46-59D03D7D9DD4}"/>
                </a:ext>
              </a:extLst>
            </p:cNvPr>
            <p:cNvCxnSpPr>
              <a:cxnSpLocks/>
            </p:cNvCxnSpPr>
            <p:nvPr/>
          </p:nvCxnSpPr>
          <p:spPr>
            <a:xfrm>
              <a:off x="915971" y="3187367"/>
              <a:ext cx="2295525"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文本框 18">
            <a:extLst>
              <a:ext uri="{FF2B5EF4-FFF2-40B4-BE49-F238E27FC236}">
                <a16:creationId xmlns:a16="http://schemas.microsoft.com/office/drawing/2014/main" id="{81716233-FFB6-4430-97C8-27D6353F2040}"/>
              </a:ext>
            </a:extLst>
          </p:cNvPr>
          <p:cNvSpPr txBox="1"/>
          <p:nvPr/>
        </p:nvSpPr>
        <p:spPr bwMode="auto">
          <a:xfrm>
            <a:off x="1449333" y="3443243"/>
            <a:ext cx="1248790" cy="400110"/>
          </a:xfrm>
          <a:prstGeom prst="rect">
            <a:avLst/>
          </a:prstGeom>
          <a:noFill/>
        </p:spPr>
        <p:txBody>
          <a:bodyPr>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bg1"/>
                </a:solidFill>
                <a:latin typeface="印品黑体" panose="00000500000000000000" pitchFamily="2" charset="-122"/>
                <a:ea typeface="印品黑体" panose="00000500000000000000" pitchFamily="2" charset="-122"/>
              </a:rPr>
              <a:t>地理位置</a:t>
            </a:r>
          </a:p>
        </p:txBody>
      </p:sp>
      <p:sp>
        <p:nvSpPr>
          <p:cNvPr id="22" name="文本框 21">
            <a:extLst>
              <a:ext uri="{FF2B5EF4-FFF2-40B4-BE49-F238E27FC236}">
                <a16:creationId xmlns:a16="http://schemas.microsoft.com/office/drawing/2014/main" id="{C081D1B9-39C2-47BF-9E7A-65ED5DE2A336}"/>
              </a:ext>
            </a:extLst>
          </p:cNvPr>
          <p:cNvSpPr txBox="1"/>
          <p:nvPr/>
        </p:nvSpPr>
        <p:spPr bwMode="auto">
          <a:xfrm>
            <a:off x="4135081" y="3443243"/>
            <a:ext cx="1248790" cy="400110"/>
          </a:xfrm>
          <a:prstGeom prst="rect">
            <a:avLst/>
          </a:prstGeom>
          <a:noFill/>
        </p:spPr>
        <p:txBody>
          <a:bodyPr>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bg1"/>
                </a:solidFill>
                <a:latin typeface="印品黑体" panose="00000500000000000000" pitchFamily="2" charset="-122"/>
                <a:ea typeface="印品黑体" panose="00000500000000000000" pitchFamily="2" charset="-122"/>
              </a:rPr>
              <a:t>总存储量</a:t>
            </a:r>
          </a:p>
        </p:txBody>
      </p:sp>
      <p:sp>
        <p:nvSpPr>
          <p:cNvPr id="25" name="文本框 24">
            <a:extLst>
              <a:ext uri="{FF2B5EF4-FFF2-40B4-BE49-F238E27FC236}">
                <a16:creationId xmlns:a16="http://schemas.microsoft.com/office/drawing/2014/main" id="{58B61944-4DBC-40F2-A7D8-173DC3CFBCD9}"/>
              </a:ext>
            </a:extLst>
          </p:cNvPr>
          <p:cNvSpPr txBox="1"/>
          <p:nvPr/>
        </p:nvSpPr>
        <p:spPr bwMode="auto">
          <a:xfrm>
            <a:off x="6820829" y="3443243"/>
            <a:ext cx="1248790" cy="400110"/>
          </a:xfrm>
          <a:prstGeom prst="rect">
            <a:avLst/>
          </a:prstGeom>
          <a:noFill/>
        </p:spPr>
        <p:txBody>
          <a:bodyPr>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bg1"/>
                </a:solidFill>
                <a:latin typeface="印品黑体" panose="00000500000000000000" pitchFamily="2" charset="-122"/>
                <a:ea typeface="印品黑体" panose="00000500000000000000" pitchFamily="2" charset="-122"/>
              </a:rPr>
              <a:t>平均品位</a:t>
            </a:r>
          </a:p>
        </p:txBody>
      </p:sp>
      <p:sp>
        <p:nvSpPr>
          <p:cNvPr id="28" name="文本框 27">
            <a:extLst>
              <a:ext uri="{FF2B5EF4-FFF2-40B4-BE49-F238E27FC236}">
                <a16:creationId xmlns:a16="http://schemas.microsoft.com/office/drawing/2014/main" id="{3DC1FD8B-2855-4907-842B-89308492C50A}"/>
              </a:ext>
            </a:extLst>
          </p:cNvPr>
          <p:cNvSpPr txBox="1"/>
          <p:nvPr/>
        </p:nvSpPr>
        <p:spPr bwMode="auto">
          <a:xfrm>
            <a:off x="9506576" y="3443243"/>
            <a:ext cx="1248790" cy="400110"/>
          </a:xfrm>
          <a:prstGeom prst="rect">
            <a:avLst/>
          </a:prstGeom>
          <a:noFill/>
        </p:spPr>
        <p:txBody>
          <a:bodyPr>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bg1"/>
                </a:solidFill>
                <a:latin typeface="印品黑体" panose="00000500000000000000" pitchFamily="2" charset="-122"/>
                <a:ea typeface="印品黑体" panose="00000500000000000000" pitchFamily="2" charset="-122"/>
              </a:rPr>
              <a:t>出口配额</a:t>
            </a:r>
          </a:p>
        </p:txBody>
      </p:sp>
      <p:sp>
        <p:nvSpPr>
          <p:cNvPr id="51" name="Oval 45">
            <a:extLst>
              <a:ext uri="{FF2B5EF4-FFF2-40B4-BE49-F238E27FC236}">
                <a16:creationId xmlns:a16="http://schemas.microsoft.com/office/drawing/2014/main" id="{9D7B0675-171B-455C-AD52-3A46E8D3C595}"/>
              </a:ext>
            </a:extLst>
          </p:cNvPr>
          <p:cNvSpPr/>
          <p:nvPr/>
        </p:nvSpPr>
        <p:spPr>
          <a:xfrm>
            <a:off x="1648352" y="2149191"/>
            <a:ext cx="830762" cy="829206"/>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52" name="Oval 46">
            <a:extLst>
              <a:ext uri="{FF2B5EF4-FFF2-40B4-BE49-F238E27FC236}">
                <a16:creationId xmlns:a16="http://schemas.microsoft.com/office/drawing/2014/main" id="{0B7F922B-E557-40F5-95AD-5DB77B7143AB}"/>
              </a:ext>
            </a:extLst>
          </p:cNvPr>
          <p:cNvSpPr/>
          <p:nvPr/>
        </p:nvSpPr>
        <p:spPr>
          <a:xfrm>
            <a:off x="4340763" y="2149091"/>
            <a:ext cx="830762" cy="829407"/>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53" name="Oval 47">
            <a:extLst>
              <a:ext uri="{FF2B5EF4-FFF2-40B4-BE49-F238E27FC236}">
                <a16:creationId xmlns:a16="http://schemas.microsoft.com/office/drawing/2014/main" id="{D75BA1BF-6EED-4BCE-A6E9-5CD753E943EB}"/>
              </a:ext>
            </a:extLst>
          </p:cNvPr>
          <p:cNvSpPr/>
          <p:nvPr/>
        </p:nvSpPr>
        <p:spPr>
          <a:xfrm>
            <a:off x="7033174" y="2227581"/>
            <a:ext cx="830762" cy="672426"/>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54" name="Oval 48">
            <a:extLst>
              <a:ext uri="{FF2B5EF4-FFF2-40B4-BE49-F238E27FC236}">
                <a16:creationId xmlns:a16="http://schemas.microsoft.com/office/drawing/2014/main" id="{2BB88706-8EF6-4A77-AAD9-0EC7DEADDE46}"/>
              </a:ext>
            </a:extLst>
          </p:cNvPr>
          <p:cNvSpPr/>
          <p:nvPr/>
        </p:nvSpPr>
        <p:spPr>
          <a:xfrm>
            <a:off x="9712886" y="2186889"/>
            <a:ext cx="830762" cy="753811"/>
          </a:xfrm>
          <a:custGeom>
            <a:avLst/>
            <a:gdLst>
              <a:gd name="connsiteX0" fmla="*/ 116112 w 607919"/>
              <a:gd name="connsiteY0" fmla="*/ 473652 h 551610"/>
              <a:gd name="connsiteX1" fmla="*/ 118901 w 607919"/>
              <a:gd name="connsiteY1" fmla="*/ 480423 h 551610"/>
              <a:gd name="connsiteX2" fmla="*/ 118901 w 607919"/>
              <a:gd name="connsiteY2" fmla="*/ 551610 h 551610"/>
              <a:gd name="connsiteX3" fmla="*/ 55604 w 607919"/>
              <a:gd name="connsiteY3" fmla="*/ 551610 h 551610"/>
              <a:gd name="connsiteX4" fmla="*/ 55604 w 607919"/>
              <a:gd name="connsiteY4" fmla="*/ 540851 h 551610"/>
              <a:gd name="connsiteX5" fmla="*/ 65255 w 607919"/>
              <a:gd name="connsiteY5" fmla="*/ 520583 h 551610"/>
              <a:gd name="connsiteX6" fmla="*/ 83555 w 607919"/>
              <a:gd name="connsiteY6" fmla="*/ 502317 h 551610"/>
              <a:gd name="connsiteX7" fmla="*/ 109375 w 607919"/>
              <a:gd name="connsiteY7" fmla="*/ 476545 h 551610"/>
              <a:gd name="connsiteX8" fmla="*/ 116112 w 607919"/>
              <a:gd name="connsiteY8" fmla="*/ 473652 h 551610"/>
              <a:gd name="connsiteX9" fmla="*/ 199155 w 607919"/>
              <a:gd name="connsiteY9" fmla="*/ 390799 h 551610"/>
              <a:gd name="connsiteX10" fmla="*/ 201956 w 607919"/>
              <a:gd name="connsiteY10" fmla="*/ 397632 h 551610"/>
              <a:gd name="connsiteX11" fmla="*/ 201956 w 607919"/>
              <a:gd name="connsiteY11" fmla="*/ 551610 h 551610"/>
              <a:gd name="connsiteX12" fmla="*/ 145363 w 607919"/>
              <a:gd name="connsiteY12" fmla="*/ 551610 h 551610"/>
              <a:gd name="connsiteX13" fmla="*/ 145363 w 607919"/>
              <a:gd name="connsiteY13" fmla="*/ 454170 h 551610"/>
              <a:gd name="connsiteX14" fmla="*/ 154879 w 607919"/>
              <a:gd name="connsiteY14" fmla="*/ 431030 h 551610"/>
              <a:gd name="connsiteX15" fmla="*/ 192315 w 607919"/>
              <a:gd name="connsiteY15" fmla="*/ 393630 h 551610"/>
              <a:gd name="connsiteX16" fmla="*/ 199155 w 607919"/>
              <a:gd name="connsiteY16" fmla="*/ 390799 h 551610"/>
              <a:gd name="connsiteX17" fmla="*/ 231082 w 607919"/>
              <a:gd name="connsiteY17" fmla="*/ 388245 h 551610"/>
              <a:gd name="connsiteX18" fmla="*/ 237930 w 607919"/>
              <a:gd name="connsiteY18" fmla="*/ 391091 h 551610"/>
              <a:gd name="connsiteX19" fmla="*/ 266763 w 607919"/>
              <a:gd name="connsiteY19" fmla="*/ 419867 h 551610"/>
              <a:gd name="connsiteX20" fmla="*/ 275915 w 607919"/>
              <a:gd name="connsiteY20" fmla="*/ 428875 h 551610"/>
              <a:gd name="connsiteX21" fmla="*/ 284941 w 607919"/>
              <a:gd name="connsiteY21" fmla="*/ 451520 h 551610"/>
              <a:gd name="connsiteX22" fmla="*/ 284941 w 607919"/>
              <a:gd name="connsiteY22" fmla="*/ 551610 h 551610"/>
              <a:gd name="connsiteX23" fmla="*/ 228277 w 607919"/>
              <a:gd name="connsiteY23" fmla="*/ 551610 h 551610"/>
              <a:gd name="connsiteX24" fmla="*/ 228277 w 607919"/>
              <a:gd name="connsiteY24" fmla="*/ 394969 h 551610"/>
              <a:gd name="connsiteX25" fmla="*/ 231082 w 607919"/>
              <a:gd name="connsiteY25" fmla="*/ 388245 h 551610"/>
              <a:gd name="connsiteX26" fmla="*/ 365148 w 607919"/>
              <a:gd name="connsiteY26" fmla="*/ 381336 h 551610"/>
              <a:gd name="connsiteX27" fmla="*/ 367997 w 607919"/>
              <a:gd name="connsiteY27" fmla="*/ 388122 h 551610"/>
              <a:gd name="connsiteX28" fmla="*/ 367997 w 607919"/>
              <a:gd name="connsiteY28" fmla="*/ 551610 h 551610"/>
              <a:gd name="connsiteX29" fmla="*/ 311262 w 607919"/>
              <a:gd name="connsiteY29" fmla="*/ 551610 h 551610"/>
              <a:gd name="connsiteX30" fmla="*/ 311262 w 607919"/>
              <a:gd name="connsiteY30" fmla="*/ 444661 h 551610"/>
              <a:gd name="connsiteX31" fmla="*/ 316898 w 607919"/>
              <a:gd name="connsiteY31" fmla="*/ 425523 h 551610"/>
              <a:gd name="connsiteX32" fmla="*/ 322534 w 607919"/>
              <a:gd name="connsiteY32" fmla="*/ 419894 h 551610"/>
              <a:gd name="connsiteX33" fmla="*/ 358353 w 607919"/>
              <a:gd name="connsiteY33" fmla="*/ 384120 h 551610"/>
              <a:gd name="connsiteX34" fmla="*/ 365148 w 607919"/>
              <a:gd name="connsiteY34" fmla="*/ 381336 h 551610"/>
              <a:gd name="connsiteX35" fmla="*/ 448177 w 607919"/>
              <a:gd name="connsiteY35" fmla="*/ 298352 h 551610"/>
              <a:gd name="connsiteX36" fmla="*/ 450982 w 607919"/>
              <a:gd name="connsiteY36" fmla="*/ 305139 h 551610"/>
              <a:gd name="connsiteX37" fmla="*/ 450982 w 607919"/>
              <a:gd name="connsiteY37" fmla="*/ 551610 h 551610"/>
              <a:gd name="connsiteX38" fmla="*/ 394318 w 607919"/>
              <a:gd name="connsiteY38" fmla="*/ 551610 h 551610"/>
              <a:gd name="connsiteX39" fmla="*/ 394318 w 607919"/>
              <a:gd name="connsiteY39" fmla="*/ 361815 h 551610"/>
              <a:gd name="connsiteX40" fmla="*/ 403846 w 607919"/>
              <a:gd name="connsiteY40" fmla="*/ 338669 h 551610"/>
              <a:gd name="connsiteX41" fmla="*/ 441329 w 607919"/>
              <a:gd name="connsiteY41" fmla="*/ 301136 h 551610"/>
              <a:gd name="connsiteX42" fmla="*/ 448177 w 607919"/>
              <a:gd name="connsiteY42" fmla="*/ 298352 h 551610"/>
              <a:gd name="connsiteX43" fmla="*/ 527085 w 607919"/>
              <a:gd name="connsiteY43" fmla="*/ 219452 h 551610"/>
              <a:gd name="connsiteX44" fmla="*/ 529874 w 607919"/>
              <a:gd name="connsiteY44" fmla="*/ 226177 h 551610"/>
              <a:gd name="connsiteX45" fmla="*/ 529874 w 607919"/>
              <a:gd name="connsiteY45" fmla="*/ 551610 h 551610"/>
              <a:gd name="connsiteX46" fmla="*/ 477232 w 607919"/>
              <a:gd name="connsiteY46" fmla="*/ 551610 h 551610"/>
              <a:gd name="connsiteX47" fmla="*/ 477232 w 607919"/>
              <a:gd name="connsiteY47" fmla="*/ 278727 h 551610"/>
              <a:gd name="connsiteX48" fmla="*/ 486883 w 607919"/>
              <a:gd name="connsiteY48" fmla="*/ 255580 h 551610"/>
              <a:gd name="connsiteX49" fmla="*/ 520348 w 607919"/>
              <a:gd name="connsiteY49" fmla="*/ 222298 h 551610"/>
              <a:gd name="connsiteX50" fmla="*/ 527085 w 607919"/>
              <a:gd name="connsiteY50" fmla="*/ 219452 h 551610"/>
              <a:gd name="connsiteX51" fmla="*/ 387769 w 607919"/>
              <a:gd name="connsiteY51" fmla="*/ 0 h 551610"/>
              <a:gd name="connsiteX52" fmla="*/ 580729 w 607919"/>
              <a:gd name="connsiteY52" fmla="*/ 0 h 551610"/>
              <a:gd name="connsiteX53" fmla="*/ 607919 w 607919"/>
              <a:gd name="connsiteY53" fmla="*/ 26022 h 551610"/>
              <a:gd name="connsiteX54" fmla="*/ 607919 w 607919"/>
              <a:gd name="connsiteY54" fmla="*/ 219812 h 551610"/>
              <a:gd name="connsiteX55" fmla="*/ 598271 w 607919"/>
              <a:gd name="connsiteY55" fmla="*/ 223815 h 551610"/>
              <a:gd name="connsiteX56" fmla="*/ 530610 w 607919"/>
              <a:gd name="connsiteY56" fmla="*/ 156258 h 551610"/>
              <a:gd name="connsiteX57" fmla="*/ 304320 w 607919"/>
              <a:gd name="connsiteY57" fmla="*/ 382325 h 551610"/>
              <a:gd name="connsiteX58" fmla="*/ 285024 w 607919"/>
              <a:gd name="connsiteY58" fmla="*/ 382325 h 551610"/>
              <a:gd name="connsiteX59" fmla="*/ 216360 w 607919"/>
              <a:gd name="connsiteY59" fmla="*/ 313767 h 551610"/>
              <a:gd name="connsiteX60" fmla="*/ 94068 w 607919"/>
              <a:gd name="connsiteY60" fmla="*/ 435996 h 551610"/>
              <a:gd name="connsiteX61" fmla="*/ 17260 w 607919"/>
              <a:gd name="connsiteY61" fmla="*/ 435996 h 551610"/>
              <a:gd name="connsiteX62" fmla="*/ 15882 w 607919"/>
              <a:gd name="connsiteY62" fmla="*/ 434745 h 551610"/>
              <a:gd name="connsiteX63" fmla="*/ 15882 w 607919"/>
              <a:gd name="connsiteY63" fmla="*/ 358055 h 551610"/>
              <a:gd name="connsiteX64" fmla="*/ 206837 w 607919"/>
              <a:gd name="connsiteY64" fmla="*/ 167267 h 551610"/>
              <a:gd name="connsiteX65" fmla="*/ 226008 w 607919"/>
              <a:gd name="connsiteY65" fmla="*/ 167267 h 551610"/>
              <a:gd name="connsiteX66" fmla="*/ 294672 w 607919"/>
              <a:gd name="connsiteY66" fmla="*/ 235701 h 551610"/>
              <a:gd name="connsiteX67" fmla="*/ 424481 w 607919"/>
              <a:gd name="connsiteY67" fmla="*/ 105965 h 551610"/>
              <a:gd name="connsiteX68" fmla="*/ 452423 w 607919"/>
              <a:gd name="connsiteY68" fmla="*/ 78192 h 551610"/>
              <a:gd name="connsiteX69" fmla="*/ 383885 w 607919"/>
              <a:gd name="connsiteY69" fmla="*/ 9633 h 551610"/>
              <a:gd name="connsiteX70" fmla="*/ 387769 w 607919"/>
              <a:gd name="connsiteY70" fmla="*/ 0 h 5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7919" h="551610">
                <a:moveTo>
                  <a:pt x="116112" y="473652"/>
                </a:moveTo>
                <a:cubicBezTo>
                  <a:pt x="117836" y="474356"/>
                  <a:pt x="118901" y="476670"/>
                  <a:pt x="118901" y="480423"/>
                </a:cubicBezTo>
                <a:lnTo>
                  <a:pt x="118901" y="551610"/>
                </a:lnTo>
                <a:lnTo>
                  <a:pt x="55604" y="551610"/>
                </a:lnTo>
                <a:lnTo>
                  <a:pt x="55604" y="540851"/>
                </a:lnTo>
                <a:cubicBezTo>
                  <a:pt x="55604" y="534971"/>
                  <a:pt x="59991" y="525838"/>
                  <a:pt x="65255" y="520583"/>
                </a:cubicBezTo>
                <a:lnTo>
                  <a:pt x="83555" y="502317"/>
                </a:lnTo>
                <a:lnTo>
                  <a:pt x="109375" y="476545"/>
                </a:lnTo>
                <a:cubicBezTo>
                  <a:pt x="112007" y="473855"/>
                  <a:pt x="114389" y="472948"/>
                  <a:pt x="116112" y="473652"/>
                </a:cubicBezTo>
                <a:close/>
                <a:moveTo>
                  <a:pt x="199155" y="390799"/>
                </a:moveTo>
                <a:cubicBezTo>
                  <a:pt x="200892" y="391534"/>
                  <a:pt x="201956" y="393880"/>
                  <a:pt x="201956" y="397632"/>
                </a:cubicBezTo>
                <a:lnTo>
                  <a:pt x="201956" y="551610"/>
                </a:lnTo>
                <a:lnTo>
                  <a:pt x="145363" y="551610"/>
                </a:lnTo>
                <a:lnTo>
                  <a:pt x="145363" y="454170"/>
                </a:lnTo>
                <a:cubicBezTo>
                  <a:pt x="145363" y="446665"/>
                  <a:pt x="149620" y="436283"/>
                  <a:pt x="154879" y="431030"/>
                </a:cubicBezTo>
                <a:lnTo>
                  <a:pt x="192315" y="393630"/>
                </a:lnTo>
                <a:cubicBezTo>
                  <a:pt x="195007" y="390941"/>
                  <a:pt x="197417" y="390065"/>
                  <a:pt x="199155" y="390799"/>
                </a:cubicBezTo>
                <a:close/>
                <a:moveTo>
                  <a:pt x="231082" y="388245"/>
                </a:moveTo>
                <a:cubicBezTo>
                  <a:pt x="232822" y="387525"/>
                  <a:pt x="235235" y="388401"/>
                  <a:pt x="237930" y="391091"/>
                </a:cubicBezTo>
                <a:lnTo>
                  <a:pt x="266763" y="419867"/>
                </a:lnTo>
                <a:lnTo>
                  <a:pt x="275915" y="428875"/>
                </a:lnTo>
                <a:cubicBezTo>
                  <a:pt x="280929" y="433879"/>
                  <a:pt x="284941" y="444013"/>
                  <a:pt x="284941" y="451520"/>
                </a:cubicBezTo>
                <a:lnTo>
                  <a:pt x="284941" y="551610"/>
                </a:lnTo>
                <a:lnTo>
                  <a:pt x="228277" y="551610"/>
                </a:lnTo>
                <a:lnTo>
                  <a:pt x="228277" y="394969"/>
                </a:lnTo>
                <a:cubicBezTo>
                  <a:pt x="228277" y="391278"/>
                  <a:pt x="229343" y="388964"/>
                  <a:pt x="231082" y="388245"/>
                </a:cubicBezTo>
                <a:close/>
                <a:moveTo>
                  <a:pt x="365148" y="381336"/>
                </a:moveTo>
                <a:cubicBezTo>
                  <a:pt x="366901" y="382055"/>
                  <a:pt x="367997" y="384370"/>
                  <a:pt x="367997" y="388122"/>
                </a:cubicBezTo>
                <a:lnTo>
                  <a:pt x="367997" y="551610"/>
                </a:lnTo>
                <a:lnTo>
                  <a:pt x="311262" y="551610"/>
                </a:lnTo>
                <a:lnTo>
                  <a:pt x="311262" y="444661"/>
                </a:lnTo>
                <a:cubicBezTo>
                  <a:pt x="311262" y="437156"/>
                  <a:pt x="313767" y="428650"/>
                  <a:pt x="316898" y="425523"/>
                </a:cubicBezTo>
                <a:cubicBezTo>
                  <a:pt x="320029" y="422396"/>
                  <a:pt x="322534" y="419894"/>
                  <a:pt x="322534" y="419894"/>
                </a:cubicBezTo>
                <a:lnTo>
                  <a:pt x="358353" y="384120"/>
                </a:lnTo>
                <a:cubicBezTo>
                  <a:pt x="360983" y="381493"/>
                  <a:pt x="363394" y="380617"/>
                  <a:pt x="365148" y="381336"/>
                </a:cubicBezTo>
                <a:close/>
                <a:moveTo>
                  <a:pt x="448177" y="298352"/>
                </a:moveTo>
                <a:cubicBezTo>
                  <a:pt x="449916" y="299071"/>
                  <a:pt x="450982" y="301386"/>
                  <a:pt x="450982" y="305139"/>
                </a:cubicBezTo>
                <a:lnTo>
                  <a:pt x="450982" y="551610"/>
                </a:lnTo>
                <a:lnTo>
                  <a:pt x="394318" y="551610"/>
                </a:lnTo>
                <a:lnTo>
                  <a:pt x="394318" y="361815"/>
                </a:lnTo>
                <a:cubicBezTo>
                  <a:pt x="394318" y="354308"/>
                  <a:pt x="398580" y="343924"/>
                  <a:pt x="403846" y="338669"/>
                </a:cubicBezTo>
                <a:lnTo>
                  <a:pt x="441329" y="301136"/>
                </a:lnTo>
                <a:cubicBezTo>
                  <a:pt x="444024" y="298508"/>
                  <a:pt x="446438" y="297633"/>
                  <a:pt x="448177" y="298352"/>
                </a:cubicBezTo>
                <a:close/>
                <a:moveTo>
                  <a:pt x="527085" y="219452"/>
                </a:moveTo>
                <a:cubicBezTo>
                  <a:pt x="528809" y="220171"/>
                  <a:pt x="529874" y="222486"/>
                  <a:pt x="529874" y="226177"/>
                </a:cubicBezTo>
                <a:lnTo>
                  <a:pt x="529874" y="551610"/>
                </a:lnTo>
                <a:lnTo>
                  <a:pt x="477232" y="551610"/>
                </a:lnTo>
                <a:lnTo>
                  <a:pt x="477232" y="278727"/>
                </a:lnTo>
                <a:cubicBezTo>
                  <a:pt x="477232" y="271345"/>
                  <a:pt x="481494" y="260960"/>
                  <a:pt x="486883" y="255580"/>
                </a:cubicBezTo>
                <a:lnTo>
                  <a:pt x="520348" y="222298"/>
                </a:lnTo>
                <a:cubicBezTo>
                  <a:pt x="522980" y="219608"/>
                  <a:pt x="525362" y="218732"/>
                  <a:pt x="527085" y="219452"/>
                </a:cubicBezTo>
                <a:close/>
                <a:moveTo>
                  <a:pt x="387769" y="0"/>
                </a:moveTo>
                <a:lnTo>
                  <a:pt x="580729" y="0"/>
                </a:lnTo>
                <a:cubicBezTo>
                  <a:pt x="594512" y="0"/>
                  <a:pt x="607919" y="12135"/>
                  <a:pt x="607919" y="26022"/>
                </a:cubicBezTo>
                <a:lnTo>
                  <a:pt x="607919" y="219812"/>
                </a:lnTo>
                <a:cubicBezTo>
                  <a:pt x="607919" y="227318"/>
                  <a:pt x="603534" y="229070"/>
                  <a:pt x="598271" y="223815"/>
                </a:cubicBezTo>
                <a:lnTo>
                  <a:pt x="530610" y="156258"/>
                </a:lnTo>
                <a:lnTo>
                  <a:pt x="304320" y="382325"/>
                </a:lnTo>
                <a:cubicBezTo>
                  <a:pt x="298932" y="387580"/>
                  <a:pt x="290412" y="387580"/>
                  <a:pt x="285024" y="382325"/>
                </a:cubicBezTo>
                <a:lnTo>
                  <a:pt x="216360" y="313767"/>
                </a:lnTo>
                <a:lnTo>
                  <a:pt x="94068" y="435996"/>
                </a:lnTo>
                <a:cubicBezTo>
                  <a:pt x="72767" y="457264"/>
                  <a:pt x="38435" y="457264"/>
                  <a:pt x="17260" y="435996"/>
                </a:cubicBezTo>
                <a:lnTo>
                  <a:pt x="15882" y="434745"/>
                </a:lnTo>
                <a:cubicBezTo>
                  <a:pt x="-5294" y="413477"/>
                  <a:pt x="-5294" y="379198"/>
                  <a:pt x="15882" y="358055"/>
                </a:cubicBezTo>
                <a:lnTo>
                  <a:pt x="206837" y="167267"/>
                </a:lnTo>
                <a:cubicBezTo>
                  <a:pt x="212100" y="161888"/>
                  <a:pt x="220745" y="161888"/>
                  <a:pt x="226008" y="167267"/>
                </a:cubicBezTo>
                <a:lnTo>
                  <a:pt x="294672" y="235701"/>
                </a:lnTo>
                <a:lnTo>
                  <a:pt x="424481" y="105965"/>
                </a:lnTo>
                <a:lnTo>
                  <a:pt x="452423" y="78192"/>
                </a:lnTo>
                <a:lnTo>
                  <a:pt x="383885" y="9633"/>
                </a:lnTo>
                <a:cubicBezTo>
                  <a:pt x="378497" y="4379"/>
                  <a:pt x="380376" y="0"/>
                  <a:pt x="387769" y="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文本框 32">
            <a:extLst>
              <a:ext uri="{FF2B5EF4-FFF2-40B4-BE49-F238E27FC236}">
                <a16:creationId xmlns:a16="http://schemas.microsoft.com/office/drawing/2014/main" id="{01114F41-8094-4D15-8916-119E3313C2B3}"/>
              </a:ext>
            </a:extLst>
          </p:cNvPr>
          <p:cNvSpPr txBox="1"/>
          <p:nvPr/>
        </p:nvSpPr>
        <p:spPr>
          <a:xfrm>
            <a:off x="592870" y="409032"/>
            <a:ext cx="2809205" cy="584775"/>
          </a:xfrm>
          <a:prstGeom prst="rect">
            <a:avLst/>
          </a:prstGeom>
          <a:noFill/>
        </p:spPr>
        <p:txBody>
          <a:bodyPr wrap="square" rtlCol="0">
            <a:spAutoFit/>
            <a:scene3d>
              <a:camera prst="orthographicFront"/>
              <a:lightRig rig="threePt" dir="t"/>
            </a:scene3d>
            <a:sp3d contourW="12700"/>
          </a:bodyPr>
          <a:lstStyle/>
          <a:p>
            <a:pPr algn="dist"/>
            <a:r>
              <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金湾国际资源</a:t>
            </a:r>
          </a:p>
        </p:txBody>
      </p:sp>
      <p:sp>
        <p:nvSpPr>
          <p:cNvPr id="34" name="文本框 33">
            <a:extLst>
              <a:ext uri="{FF2B5EF4-FFF2-40B4-BE49-F238E27FC236}">
                <a16:creationId xmlns:a16="http://schemas.microsoft.com/office/drawing/2014/main" id="{1627EE19-65D1-4B41-9697-E6A522D43CC5}"/>
              </a:ext>
            </a:extLst>
          </p:cNvPr>
          <p:cNvSpPr txBox="1"/>
          <p:nvPr/>
        </p:nvSpPr>
        <p:spPr bwMode="auto">
          <a:xfrm>
            <a:off x="4676146" y="571958"/>
            <a:ext cx="3352286" cy="276999"/>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i="1" dirty="0">
                <a:solidFill>
                  <a:schemeClr val="bg1">
                    <a:lumMod val="65000"/>
                  </a:schemeClr>
                </a:solidFill>
                <a:latin typeface="Humanst521 BT" panose="020B0602020204020204" pitchFamily="34" charset="0"/>
              </a:rPr>
              <a:t>GOLDEN BAY INTERNATIONAL RESOURCES LIMITED</a:t>
            </a:r>
          </a:p>
        </p:txBody>
      </p:sp>
    </p:spTree>
    <p:extLst>
      <p:ext uri="{BB962C8B-B14F-4D97-AF65-F5344CB8AC3E}">
        <p14:creationId xmlns:p14="http://schemas.microsoft.com/office/powerpoint/2010/main" val="46117511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fltVal val="0"/>
                                          </p:val>
                                        </p:tav>
                                        <p:tav tm="100000">
                                          <p:val>
                                            <p:strVal val="#ppt_h"/>
                                          </p:val>
                                        </p:tav>
                                      </p:tavLst>
                                    </p:anim>
                                    <p:animEffect transition="in" filter="fade">
                                      <p:cBhvr>
                                        <p:cTn id="14" dur="500"/>
                                        <p:tgtEl>
                                          <p:spTgt spid="5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fltVal val="0"/>
                                          </p:val>
                                        </p:tav>
                                        <p:tav tm="100000">
                                          <p:val>
                                            <p:strVal val="#ppt_h"/>
                                          </p:val>
                                        </p:tav>
                                      </p:tavLst>
                                    </p:anim>
                                    <p:animEffect transition="in" filter="fade">
                                      <p:cBhvr>
                                        <p:cTn id="24" dur="500"/>
                                        <p:tgtEl>
                                          <p:spTgt spid="54"/>
                                        </p:tgtEl>
                                      </p:cBhvr>
                                    </p:animEffect>
                                  </p:childTnLst>
                                </p:cTn>
                              </p:par>
                            </p:childTnLst>
                          </p:cTn>
                        </p:par>
                        <p:par>
                          <p:cTn id="25" fill="hold">
                            <p:stCondLst>
                              <p:cond delay="500"/>
                            </p:stCondLst>
                            <p:childTnLst>
                              <p:par>
                                <p:cTn id="26" presetID="2" presetClass="entr" presetSubtype="2"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1+#ppt_w/2"/>
                                          </p:val>
                                        </p:tav>
                                        <p:tav tm="100000">
                                          <p:val>
                                            <p:strVal val="#ppt_x"/>
                                          </p:val>
                                        </p:tav>
                                      </p:tavLst>
                                    </p:anim>
                                    <p:anim calcmode="lin" valueType="num">
                                      <p:cBhvr additive="base">
                                        <p:cTn id="29" dur="500" fill="hold"/>
                                        <p:tgtEl>
                                          <p:spTgt spid="36"/>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1+#ppt_w/2"/>
                                          </p:val>
                                        </p:tav>
                                        <p:tav tm="100000">
                                          <p:val>
                                            <p:strVal val="#ppt_x"/>
                                          </p:val>
                                        </p:tav>
                                      </p:tavLst>
                                    </p:anim>
                                    <p:anim calcmode="lin" valueType="num">
                                      <p:cBhvr additive="base">
                                        <p:cTn id="33" dur="500" fill="hold"/>
                                        <p:tgtEl>
                                          <p:spTgt spid="37"/>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1+#ppt_w/2"/>
                                          </p:val>
                                        </p:tav>
                                        <p:tav tm="100000">
                                          <p:val>
                                            <p:strVal val="#ppt_x"/>
                                          </p:val>
                                        </p:tav>
                                      </p:tavLst>
                                    </p:anim>
                                    <p:anim calcmode="lin" valueType="num">
                                      <p:cBhvr additive="base">
                                        <p:cTn id="37" dur="500" fill="hold"/>
                                        <p:tgtEl>
                                          <p:spTgt spid="40"/>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fill="hold"/>
                                        <p:tgtEl>
                                          <p:spTgt spid="43"/>
                                        </p:tgtEl>
                                        <p:attrNameLst>
                                          <p:attrName>ppt_x</p:attrName>
                                        </p:attrNameLst>
                                      </p:cBhvr>
                                      <p:tavLst>
                                        <p:tav tm="0">
                                          <p:val>
                                            <p:strVal val="1+#ppt_w/2"/>
                                          </p:val>
                                        </p:tav>
                                        <p:tav tm="100000">
                                          <p:val>
                                            <p:strVal val="#ppt_x"/>
                                          </p:val>
                                        </p:tav>
                                      </p:tavLst>
                                    </p:anim>
                                    <p:anim calcmode="lin" valueType="num">
                                      <p:cBhvr additive="base">
                                        <p:cTn id="41" dur="500" fill="hold"/>
                                        <p:tgtEl>
                                          <p:spTgt spid="43"/>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1+#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1+#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1+#ppt_w/2"/>
                                          </p:val>
                                        </p:tav>
                                        <p:tav tm="100000">
                                          <p:val>
                                            <p:strVal val="#ppt_x"/>
                                          </p:val>
                                        </p:tav>
                                      </p:tavLst>
                                    </p:anim>
                                    <p:anim calcmode="lin" valueType="num">
                                      <p:cBhvr additive="base">
                                        <p:cTn id="53" dur="500" fill="hold"/>
                                        <p:tgtEl>
                                          <p:spTgt spid="25"/>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1+#ppt_w/2"/>
                                          </p:val>
                                        </p:tav>
                                        <p:tav tm="100000">
                                          <p:val>
                                            <p:strVal val="#ppt_x"/>
                                          </p:val>
                                        </p:tav>
                                      </p:tavLst>
                                    </p:anim>
                                    <p:anim calcmode="lin" valueType="num">
                                      <p:cBhvr additive="base">
                                        <p:cTn id="57" dur="500" fill="hold"/>
                                        <p:tgtEl>
                                          <p:spTgt spid="28"/>
                                        </p:tgtEl>
                                        <p:attrNameLst>
                                          <p:attrName>ppt_y</p:attrName>
                                        </p:attrNameLst>
                                      </p:cBhvr>
                                      <p:tavLst>
                                        <p:tav tm="0">
                                          <p:val>
                                            <p:strVal val="#ppt_y"/>
                                          </p:val>
                                        </p:tav>
                                        <p:tav tm="100000">
                                          <p:val>
                                            <p:strVal val="#ppt_y"/>
                                          </p:val>
                                        </p:tav>
                                      </p:tavLst>
                                    </p:anim>
                                  </p:childTnLst>
                                </p:cTn>
                              </p:par>
                            </p:childTnLst>
                          </p:cTn>
                        </p:par>
                        <p:par>
                          <p:cTn id="58" fill="hold">
                            <p:stCondLst>
                              <p:cond delay="1000"/>
                            </p:stCondLst>
                            <p:childTnLst>
                              <p:par>
                                <p:cTn id="59" presetID="14" presetClass="entr" presetSubtype="10"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par>
                          <p:cTn id="62" fill="hold">
                            <p:stCondLst>
                              <p:cond delay="1500"/>
                            </p:stCondLst>
                            <p:childTnLst>
                              <p:par>
                                <p:cTn id="63" presetID="14" presetClass="entr" presetSubtype="1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randombar(horizontal)">
                                      <p:cBhvr>
                                        <p:cTn id="65" dur="500"/>
                                        <p:tgtEl>
                                          <p:spTgt spid="23"/>
                                        </p:tgtEl>
                                      </p:cBhvr>
                                    </p:animEffect>
                                  </p:childTnLst>
                                </p:cTn>
                              </p:par>
                            </p:childTnLst>
                          </p:cTn>
                        </p:par>
                        <p:par>
                          <p:cTn id="66" fill="hold">
                            <p:stCondLst>
                              <p:cond delay="2000"/>
                            </p:stCondLst>
                            <p:childTnLst>
                              <p:par>
                                <p:cTn id="67" presetID="14" presetClass="entr" presetSubtype="10"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par>
                          <p:cTn id="70" fill="hold">
                            <p:stCondLst>
                              <p:cond delay="2500"/>
                            </p:stCondLst>
                            <p:childTnLst>
                              <p:par>
                                <p:cTn id="71" presetID="14" presetClass="entr" presetSubtype="1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6" grpId="0"/>
      <p:bldP spid="29" grpId="0"/>
      <p:bldP spid="19" grpId="0"/>
      <p:bldP spid="22" grpId="0"/>
      <p:bldP spid="25" grpId="0"/>
      <p:bldP spid="28" grpId="0"/>
      <p:bldP spid="51" grpId="0" animBg="1"/>
      <p:bldP spid="52" grpId="0" animBg="1"/>
      <p:bldP spid="53" grpId="0" animBg="1"/>
      <p:bldP spid="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C9C5696D-1FE1-4ACD-9313-ACE670D21D3D}"/>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773FC3A4-98E9-45EB-B93A-E8F531CB09CA}"/>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任意多边形: 形状 5">
            <a:extLst>
              <a:ext uri="{FF2B5EF4-FFF2-40B4-BE49-F238E27FC236}">
                <a16:creationId xmlns:a16="http://schemas.microsoft.com/office/drawing/2014/main" id="{4EAFFBE7-2EC0-4A41-8B7F-E82A0073A9EB}"/>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a:extLst>
              <a:ext uri="{FF2B5EF4-FFF2-40B4-BE49-F238E27FC236}">
                <a16:creationId xmlns:a16="http://schemas.microsoft.com/office/drawing/2014/main" id="{ED241BFC-D571-4F28-AE95-6D5048B76400}"/>
              </a:ext>
            </a:extLst>
          </p:cNvPr>
          <p:cNvSpPr txBox="1"/>
          <p:nvPr/>
        </p:nvSpPr>
        <p:spPr>
          <a:xfrm>
            <a:off x="784895" y="388166"/>
            <a:ext cx="2809205" cy="1077218"/>
          </a:xfrm>
          <a:prstGeom prst="rect">
            <a:avLst/>
          </a:prstGeom>
          <a:noFill/>
        </p:spPr>
        <p:txBody>
          <a:bodyPr wrap="square" rtlCol="0">
            <a:spAutoFit/>
            <a:scene3d>
              <a:camera prst="orthographicFront"/>
              <a:lightRig rig="threePt" dir="t"/>
            </a:scene3d>
            <a:sp3d contourW="12700"/>
          </a:bodyPr>
          <a:lstStyle/>
          <a:p>
            <a:pPr algn="dist"/>
            <a:r>
              <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金湾国际资源</a:t>
            </a:r>
          </a:p>
          <a:p>
            <a:pPr algn="dist"/>
            <a:endPar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endParaRPr>
          </a:p>
        </p:txBody>
      </p:sp>
      <p:grpSp>
        <p:nvGrpSpPr>
          <p:cNvPr id="33" name="Group 10">
            <a:extLst>
              <a:ext uri="{FF2B5EF4-FFF2-40B4-BE49-F238E27FC236}">
                <a16:creationId xmlns:a16="http://schemas.microsoft.com/office/drawing/2014/main" id="{EE9E8F7B-6EC2-479D-81FC-922A3D232710}"/>
              </a:ext>
            </a:extLst>
          </p:cNvPr>
          <p:cNvGrpSpPr/>
          <p:nvPr/>
        </p:nvGrpSpPr>
        <p:grpSpPr>
          <a:xfrm>
            <a:off x="6096000" y="1970932"/>
            <a:ext cx="776214" cy="900410"/>
            <a:chOff x="6236773" y="1891795"/>
            <a:chExt cx="889762" cy="1032124"/>
          </a:xfrm>
        </p:grpSpPr>
        <p:sp>
          <p:nvSpPr>
            <p:cNvPr id="34" name="六边形 33">
              <a:extLst>
                <a:ext uri="{FF2B5EF4-FFF2-40B4-BE49-F238E27FC236}">
                  <a16:creationId xmlns:a16="http://schemas.microsoft.com/office/drawing/2014/main" id="{0A646EA1-ED4A-4976-BD36-8616217D5A4F}"/>
                </a:ext>
              </a:extLst>
            </p:cNvPr>
            <p:cNvSpPr/>
            <p:nvPr/>
          </p:nvSpPr>
          <p:spPr>
            <a:xfrm rot="5400000">
              <a:off x="6165592" y="1962976"/>
              <a:ext cx="1032124" cy="889762"/>
            </a:xfrm>
            <a:prstGeom prst="hexagon">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Oval 9">
              <a:extLst>
                <a:ext uri="{FF2B5EF4-FFF2-40B4-BE49-F238E27FC236}">
                  <a16:creationId xmlns:a16="http://schemas.microsoft.com/office/drawing/2014/main" id="{106EE0F2-87D7-493C-8EB6-F8525353F0D1}"/>
                </a:ext>
              </a:extLst>
            </p:cNvPr>
            <p:cNvSpPr/>
            <p:nvPr/>
          </p:nvSpPr>
          <p:spPr>
            <a:xfrm>
              <a:off x="6462579" y="2189112"/>
              <a:ext cx="438150" cy="437488"/>
            </a:xfrm>
            <a:custGeom>
              <a:avLst/>
              <a:gdLst>
                <a:gd name="T0" fmla="*/ 3060 w 6120"/>
                <a:gd name="T1" fmla="*/ 0 h 6120"/>
                <a:gd name="T2" fmla="*/ 0 w 6120"/>
                <a:gd name="T3" fmla="*/ 3060 h 6120"/>
                <a:gd name="T4" fmla="*/ 3060 w 6120"/>
                <a:gd name="T5" fmla="*/ 6120 h 6120"/>
                <a:gd name="T6" fmla="*/ 6120 w 6120"/>
                <a:gd name="T7" fmla="*/ 3060 h 6120"/>
                <a:gd name="T8" fmla="*/ 3060 w 6120"/>
                <a:gd name="T9" fmla="*/ 0 h 6120"/>
                <a:gd name="T10" fmla="*/ 4635 w 6120"/>
                <a:gd name="T11" fmla="*/ 4862 h 6120"/>
                <a:gd name="T12" fmla="*/ 3060 w 6120"/>
                <a:gd name="T13" fmla="*/ 5453 h 6120"/>
                <a:gd name="T14" fmla="*/ 1486 w 6120"/>
                <a:gd name="T15" fmla="*/ 4862 h 6120"/>
                <a:gd name="T16" fmla="*/ 1416 w 6120"/>
                <a:gd name="T17" fmla="*/ 4655 h 6120"/>
                <a:gd name="T18" fmla="*/ 2632 w 6120"/>
                <a:gd name="T19" fmla="*/ 3147 h 6120"/>
                <a:gd name="T20" fmla="*/ 2107 w 6120"/>
                <a:gd name="T21" fmla="*/ 2147 h 6120"/>
                <a:gd name="T22" fmla="*/ 3060 w 6120"/>
                <a:gd name="T23" fmla="*/ 1027 h 6120"/>
                <a:gd name="T24" fmla="*/ 4013 w 6120"/>
                <a:gd name="T25" fmla="*/ 2147 h 6120"/>
                <a:gd name="T26" fmla="*/ 3488 w 6120"/>
                <a:gd name="T27" fmla="*/ 3147 h 6120"/>
                <a:gd name="T28" fmla="*/ 4705 w 6120"/>
                <a:gd name="T29" fmla="*/ 4654 h 6120"/>
                <a:gd name="T30" fmla="*/ 4635 w 6120"/>
                <a:gd name="T31" fmla="*/ 4862 h 6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20" h="6120">
                  <a:moveTo>
                    <a:pt x="3060" y="0"/>
                  </a:moveTo>
                  <a:cubicBezTo>
                    <a:pt x="1367" y="0"/>
                    <a:pt x="0" y="1371"/>
                    <a:pt x="0" y="3060"/>
                  </a:cubicBezTo>
                  <a:cubicBezTo>
                    <a:pt x="0" y="4751"/>
                    <a:pt x="1370" y="6120"/>
                    <a:pt x="3060" y="6120"/>
                  </a:cubicBezTo>
                  <a:cubicBezTo>
                    <a:pt x="4758" y="6120"/>
                    <a:pt x="6120" y="4744"/>
                    <a:pt x="6120" y="3060"/>
                  </a:cubicBezTo>
                  <a:cubicBezTo>
                    <a:pt x="6120" y="1367"/>
                    <a:pt x="4748" y="0"/>
                    <a:pt x="3060" y="0"/>
                  </a:cubicBezTo>
                  <a:close/>
                  <a:moveTo>
                    <a:pt x="4635" y="4862"/>
                  </a:moveTo>
                  <a:cubicBezTo>
                    <a:pt x="4198" y="5245"/>
                    <a:pt x="3645" y="5453"/>
                    <a:pt x="3060" y="5453"/>
                  </a:cubicBezTo>
                  <a:cubicBezTo>
                    <a:pt x="2475" y="5453"/>
                    <a:pt x="1922" y="5245"/>
                    <a:pt x="1486" y="4862"/>
                  </a:cubicBezTo>
                  <a:cubicBezTo>
                    <a:pt x="1427" y="4811"/>
                    <a:pt x="1400" y="4731"/>
                    <a:pt x="1416" y="4655"/>
                  </a:cubicBezTo>
                  <a:cubicBezTo>
                    <a:pt x="1566" y="3919"/>
                    <a:pt x="2035" y="3338"/>
                    <a:pt x="2632" y="3147"/>
                  </a:cubicBezTo>
                  <a:cubicBezTo>
                    <a:pt x="2320" y="2963"/>
                    <a:pt x="2107" y="2584"/>
                    <a:pt x="2107" y="2147"/>
                  </a:cubicBezTo>
                  <a:cubicBezTo>
                    <a:pt x="2107" y="1528"/>
                    <a:pt x="2533" y="1027"/>
                    <a:pt x="3060" y="1027"/>
                  </a:cubicBezTo>
                  <a:cubicBezTo>
                    <a:pt x="3587" y="1027"/>
                    <a:pt x="4013" y="1528"/>
                    <a:pt x="4013" y="2147"/>
                  </a:cubicBezTo>
                  <a:cubicBezTo>
                    <a:pt x="4013" y="2584"/>
                    <a:pt x="3800" y="2963"/>
                    <a:pt x="3488" y="3147"/>
                  </a:cubicBezTo>
                  <a:cubicBezTo>
                    <a:pt x="4085" y="3338"/>
                    <a:pt x="4554" y="3918"/>
                    <a:pt x="4705" y="4654"/>
                  </a:cubicBezTo>
                  <a:cubicBezTo>
                    <a:pt x="4720" y="4731"/>
                    <a:pt x="4694" y="4811"/>
                    <a:pt x="4635" y="48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12" name="组合 11">
            <a:extLst>
              <a:ext uri="{FF2B5EF4-FFF2-40B4-BE49-F238E27FC236}">
                <a16:creationId xmlns:a16="http://schemas.microsoft.com/office/drawing/2014/main" id="{DF836E59-A73E-4131-8401-0AE4055B6934}"/>
              </a:ext>
            </a:extLst>
          </p:cNvPr>
          <p:cNvGrpSpPr/>
          <p:nvPr/>
        </p:nvGrpSpPr>
        <p:grpSpPr>
          <a:xfrm>
            <a:off x="7111096" y="1974330"/>
            <a:ext cx="3731239" cy="893614"/>
            <a:chOff x="1212599" y="2622072"/>
            <a:chExt cx="3731239" cy="893614"/>
          </a:xfrm>
        </p:grpSpPr>
        <p:sp>
          <p:nvSpPr>
            <p:cNvPr id="13" name="文本框 12">
              <a:extLst>
                <a:ext uri="{FF2B5EF4-FFF2-40B4-BE49-F238E27FC236}">
                  <a16:creationId xmlns:a16="http://schemas.microsoft.com/office/drawing/2014/main" id="{9F1EE505-7931-4DAA-8808-692162E823D5}"/>
                </a:ext>
              </a:extLst>
            </p:cNvPr>
            <p:cNvSpPr txBox="1"/>
            <p:nvPr/>
          </p:nvSpPr>
          <p:spPr bwMode="auto">
            <a:xfrm>
              <a:off x="1212599" y="2622072"/>
              <a:ext cx="2490104"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2000" dirty="0">
                  <a:latin typeface="印品黑体" panose="00000500000000000000" pitchFamily="2" charset="-122"/>
                  <a:ea typeface="印品黑体" panose="00000500000000000000" pitchFamily="2" charset="-122"/>
                </a:rPr>
                <a:t>2021</a:t>
              </a:r>
              <a:r>
                <a:rPr lang="zh-CN" altLang="en-US" sz="2000" dirty="0">
                  <a:latin typeface="印品黑体" panose="00000500000000000000" pitchFamily="2" charset="-122"/>
                  <a:ea typeface="印品黑体" panose="00000500000000000000" pitchFamily="2" charset="-122"/>
                </a:rPr>
                <a:t>年出口配额</a:t>
              </a:r>
            </a:p>
          </p:txBody>
        </p:sp>
        <p:sp>
          <p:nvSpPr>
            <p:cNvPr id="14" name="文本框 13">
              <a:extLst>
                <a:ext uri="{FF2B5EF4-FFF2-40B4-BE49-F238E27FC236}">
                  <a16:creationId xmlns:a16="http://schemas.microsoft.com/office/drawing/2014/main" id="{CC91E621-2ADE-4670-9F63-FA25C8C1B4B8}"/>
                </a:ext>
              </a:extLst>
            </p:cNvPr>
            <p:cNvSpPr txBox="1"/>
            <p:nvPr/>
          </p:nvSpPr>
          <p:spPr bwMode="auto">
            <a:xfrm>
              <a:off x="1212599" y="2992466"/>
              <a:ext cx="3731239" cy="523220"/>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400" dirty="0">
                  <a:latin typeface="Humanst521 BT" panose="020B0602020204020204" pitchFamily="34" charset="0"/>
                </a:rPr>
                <a:t>2021</a:t>
              </a:r>
              <a:r>
                <a:rPr lang="zh-CN" altLang="en-US" sz="1400" dirty="0">
                  <a:latin typeface="Humanst521 BT" panose="020B0602020204020204" pitchFamily="34" charset="0"/>
                </a:rPr>
                <a:t>年</a:t>
              </a:r>
              <a:r>
                <a:rPr lang="en-US" altLang="zh-CN" sz="1400" dirty="0">
                  <a:latin typeface="Humanst521 BT" panose="020B0602020204020204" pitchFamily="34" charset="0"/>
                </a:rPr>
                <a:t>4</a:t>
              </a:r>
              <a:r>
                <a:rPr lang="zh-CN" altLang="en-US" sz="1400" dirty="0">
                  <a:latin typeface="Humanst521 BT" panose="020B0602020204020204" pitchFamily="34" charset="0"/>
                </a:rPr>
                <a:t>月，拉曼矿山已经获得了为期一年</a:t>
              </a:r>
              <a:r>
                <a:rPr lang="en-US" altLang="zh-CN" sz="1400" dirty="0">
                  <a:latin typeface="Humanst521 BT" panose="020B0602020204020204" pitchFamily="34" charset="0"/>
                </a:rPr>
                <a:t>285</a:t>
              </a:r>
              <a:r>
                <a:rPr lang="zh-CN" altLang="en-US" sz="1400" dirty="0">
                  <a:latin typeface="Humanst521 BT" panose="020B0602020204020204" pitchFamily="34" charset="0"/>
                </a:rPr>
                <a:t>万吨的出口配额</a:t>
              </a:r>
              <a:endParaRPr lang="en-US" altLang="zh-CN" sz="1400" dirty="0">
                <a:latin typeface="Humanst521 BT" panose="020B0602020204020204" pitchFamily="34" charset="0"/>
              </a:endParaRPr>
            </a:p>
          </p:txBody>
        </p:sp>
      </p:grpSp>
      <p:grpSp>
        <p:nvGrpSpPr>
          <p:cNvPr id="36" name="Group 18">
            <a:extLst>
              <a:ext uri="{FF2B5EF4-FFF2-40B4-BE49-F238E27FC236}">
                <a16:creationId xmlns:a16="http://schemas.microsoft.com/office/drawing/2014/main" id="{93B175DB-13D7-4E3E-AFDA-6FB12AD45FFA}"/>
              </a:ext>
            </a:extLst>
          </p:cNvPr>
          <p:cNvGrpSpPr/>
          <p:nvPr/>
        </p:nvGrpSpPr>
        <p:grpSpPr>
          <a:xfrm>
            <a:off x="6096000" y="3623227"/>
            <a:ext cx="776214" cy="900410"/>
            <a:chOff x="6236773" y="1891795"/>
            <a:chExt cx="889762" cy="1032124"/>
          </a:xfrm>
        </p:grpSpPr>
        <p:sp>
          <p:nvSpPr>
            <p:cNvPr id="37" name="六边形 36">
              <a:extLst>
                <a:ext uri="{FF2B5EF4-FFF2-40B4-BE49-F238E27FC236}">
                  <a16:creationId xmlns:a16="http://schemas.microsoft.com/office/drawing/2014/main" id="{F1A3EBB4-4E68-4958-89DD-C1E28E8DBA84}"/>
                </a:ext>
              </a:extLst>
            </p:cNvPr>
            <p:cNvSpPr/>
            <p:nvPr/>
          </p:nvSpPr>
          <p:spPr>
            <a:xfrm rot="5400000">
              <a:off x="6165592" y="1962976"/>
              <a:ext cx="1032124" cy="889762"/>
            </a:xfrm>
            <a:prstGeom prst="hexagon">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Oval 23">
              <a:extLst>
                <a:ext uri="{FF2B5EF4-FFF2-40B4-BE49-F238E27FC236}">
                  <a16:creationId xmlns:a16="http://schemas.microsoft.com/office/drawing/2014/main" id="{46504342-0362-483F-977B-155D95735543}"/>
                </a:ext>
              </a:extLst>
            </p:cNvPr>
            <p:cNvSpPr/>
            <p:nvPr/>
          </p:nvSpPr>
          <p:spPr>
            <a:xfrm>
              <a:off x="6462579" y="2227210"/>
              <a:ext cx="438150" cy="361292"/>
            </a:xfrm>
            <a:custGeom>
              <a:avLst/>
              <a:gdLst>
                <a:gd name="connsiteX0" fmla="*/ 307902 w 606227"/>
                <a:gd name="connsiteY0" fmla="*/ 194055 h 499886"/>
                <a:gd name="connsiteX1" fmla="*/ 419305 w 606227"/>
                <a:gd name="connsiteY1" fmla="*/ 242224 h 499886"/>
                <a:gd name="connsiteX2" fmla="*/ 460955 w 606227"/>
                <a:gd name="connsiteY2" fmla="*/ 343954 h 499886"/>
                <a:gd name="connsiteX3" fmla="*/ 517800 w 606227"/>
                <a:gd name="connsiteY3" fmla="*/ 323297 h 499886"/>
                <a:gd name="connsiteX4" fmla="*/ 606227 w 606227"/>
                <a:gd name="connsiteY4" fmla="*/ 411592 h 499886"/>
                <a:gd name="connsiteX5" fmla="*/ 517800 w 606227"/>
                <a:gd name="connsiteY5" fmla="*/ 499886 h 499886"/>
                <a:gd name="connsiteX6" fmla="*/ 314493 w 606227"/>
                <a:gd name="connsiteY6" fmla="*/ 499886 h 499886"/>
                <a:gd name="connsiteX7" fmla="*/ 307902 w 606227"/>
                <a:gd name="connsiteY7" fmla="*/ 499886 h 499886"/>
                <a:gd name="connsiteX8" fmla="*/ 162629 w 606227"/>
                <a:gd name="connsiteY8" fmla="*/ 499886 h 499886"/>
                <a:gd name="connsiteX9" fmla="*/ 108530 w 606227"/>
                <a:gd name="connsiteY9" fmla="*/ 445867 h 499886"/>
                <a:gd name="connsiteX10" fmla="*/ 161439 w 606227"/>
                <a:gd name="connsiteY10" fmla="*/ 391849 h 499886"/>
                <a:gd name="connsiteX11" fmla="*/ 154757 w 606227"/>
                <a:gd name="connsiteY11" fmla="*/ 346970 h 499886"/>
                <a:gd name="connsiteX12" fmla="*/ 175994 w 606227"/>
                <a:gd name="connsiteY12" fmla="*/ 269279 h 499886"/>
                <a:gd name="connsiteX13" fmla="*/ 307902 w 606227"/>
                <a:gd name="connsiteY13" fmla="*/ 194055 h 499886"/>
                <a:gd name="connsiteX14" fmla="*/ 175457 w 606227"/>
                <a:gd name="connsiteY14" fmla="*/ 0 h 499886"/>
                <a:gd name="connsiteX15" fmla="*/ 310277 w 606227"/>
                <a:gd name="connsiteY15" fmla="*/ 131897 h 499886"/>
                <a:gd name="connsiteX16" fmla="*/ 360342 w 606227"/>
                <a:gd name="connsiteY16" fmla="*/ 113707 h 499886"/>
                <a:gd name="connsiteX17" fmla="*/ 438140 w 606227"/>
                <a:gd name="connsiteY17" fmla="*/ 191493 h 499886"/>
                <a:gd name="connsiteX18" fmla="*/ 428530 w 606227"/>
                <a:gd name="connsiteY18" fmla="*/ 228969 h 499886"/>
                <a:gd name="connsiteX19" fmla="*/ 426241 w 606227"/>
                <a:gd name="connsiteY19" fmla="*/ 226592 h 499886"/>
                <a:gd name="connsiteX20" fmla="*/ 307805 w 606227"/>
                <a:gd name="connsiteY20" fmla="*/ 178239 h 499886"/>
                <a:gd name="connsiteX21" fmla="*/ 157884 w 606227"/>
                <a:gd name="connsiteY21" fmla="*/ 269278 h 499886"/>
                <a:gd name="connsiteX22" fmla="*/ 47686 w 606227"/>
                <a:gd name="connsiteY22" fmla="*/ 269278 h 499886"/>
                <a:gd name="connsiteX23" fmla="*/ 0 w 606227"/>
                <a:gd name="connsiteY23" fmla="*/ 221656 h 499886"/>
                <a:gd name="connsiteX24" fmla="*/ 46587 w 606227"/>
                <a:gd name="connsiteY24" fmla="*/ 174126 h 499886"/>
                <a:gd name="connsiteX25" fmla="*/ 40638 w 606227"/>
                <a:gd name="connsiteY25" fmla="*/ 134639 h 499886"/>
                <a:gd name="connsiteX26" fmla="*/ 175457 w 606227"/>
                <a:gd name="connsiteY26" fmla="*/ 0 h 49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6227" h="499886">
                  <a:moveTo>
                    <a:pt x="307902" y="194055"/>
                  </a:moveTo>
                  <a:cubicBezTo>
                    <a:pt x="351840" y="194055"/>
                    <a:pt x="391385" y="212610"/>
                    <a:pt x="419305" y="242224"/>
                  </a:cubicBezTo>
                  <a:cubicBezTo>
                    <a:pt x="444478" y="268913"/>
                    <a:pt x="460131" y="304560"/>
                    <a:pt x="460955" y="343954"/>
                  </a:cubicBezTo>
                  <a:cubicBezTo>
                    <a:pt x="476333" y="331067"/>
                    <a:pt x="496106" y="323297"/>
                    <a:pt x="517800" y="323297"/>
                  </a:cubicBezTo>
                  <a:cubicBezTo>
                    <a:pt x="566591" y="323297"/>
                    <a:pt x="606227" y="362783"/>
                    <a:pt x="606227" y="411592"/>
                  </a:cubicBezTo>
                  <a:cubicBezTo>
                    <a:pt x="606227" y="460400"/>
                    <a:pt x="566591" y="499886"/>
                    <a:pt x="517800" y="499886"/>
                  </a:cubicBezTo>
                  <a:lnTo>
                    <a:pt x="314493" y="499886"/>
                  </a:lnTo>
                  <a:lnTo>
                    <a:pt x="307902" y="499886"/>
                  </a:lnTo>
                  <a:lnTo>
                    <a:pt x="162629" y="499886"/>
                  </a:lnTo>
                  <a:cubicBezTo>
                    <a:pt x="132788" y="499886"/>
                    <a:pt x="108530" y="475664"/>
                    <a:pt x="108530" y="445867"/>
                  </a:cubicBezTo>
                  <a:cubicBezTo>
                    <a:pt x="108530" y="416436"/>
                    <a:pt x="132147" y="392489"/>
                    <a:pt x="161439" y="391849"/>
                  </a:cubicBezTo>
                  <a:cubicBezTo>
                    <a:pt x="157046" y="377682"/>
                    <a:pt x="154757" y="362600"/>
                    <a:pt x="154757" y="346970"/>
                  </a:cubicBezTo>
                  <a:cubicBezTo>
                    <a:pt x="154757" y="318636"/>
                    <a:pt x="162538" y="292038"/>
                    <a:pt x="175994" y="269279"/>
                  </a:cubicBezTo>
                  <a:cubicBezTo>
                    <a:pt x="202632" y="224309"/>
                    <a:pt x="251697" y="194055"/>
                    <a:pt x="307902" y="194055"/>
                  </a:cubicBezTo>
                  <a:close/>
                  <a:moveTo>
                    <a:pt x="175457" y="0"/>
                  </a:moveTo>
                  <a:cubicBezTo>
                    <a:pt x="249045" y="0"/>
                    <a:pt x="308812" y="58773"/>
                    <a:pt x="310277" y="131897"/>
                  </a:cubicBezTo>
                  <a:cubicBezTo>
                    <a:pt x="323823" y="120563"/>
                    <a:pt x="341213" y="113707"/>
                    <a:pt x="360342" y="113707"/>
                  </a:cubicBezTo>
                  <a:cubicBezTo>
                    <a:pt x="403268" y="113707"/>
                    <a:pt x="438140" y="148532"/>
                    <a:pt x="438140" y="191493"/>
                  </a:cubicBezTo>
                  <a:cubicBezTo>
                    <a:pt x="438140" y="205112"/>
                    <a:pt x="434662" y="217817"/>
                    <a:pt x="428530" y="228969"/>
                  </a:cubicBezTo>
                  <a:cubicBezTo>
                    <a:pt x="427797" y="228146"/>
                    <a:pt x="426974" y="227323"/>
                    <a:pt x="426241" y="226592"/>
                  </a:cubicBezTo>
                  <a:cubicBezTo>
                    <a:pt x="394390" y="195423"/>
                    <a:pt x="352379" y="178239"/>
                    <a:pt x="307805" y="178239"/>
                  </a:cubicBezTo>
                  <a:cubicBezTo>
                    <a:pt x="242730" y="178239"/>
                    <a:pt x="186166" y="215258"/>
                    <a:pt x="157884" y="269278"/>
                  </a:cubicBezTo>
                  <a:lnTo>
                    <a:pt x="47686" y="269278"/>
                  </a:lnTo>
                  <a:cubicBezTo>
                    <a:pt x="21326" y="269278"/>
                    <a:pt x="0" y="247981"/>
                    <a:pt x="0" y="221656"/>
                  </a:cubicBezTo>
                  <a:cubicBezTo>
                    <a:pt x="0" y="195789"/>
                    <a:pt x="20777" y="174674"/>
                    <a:pt x="46587" y="174126"/>
                  </a:cubicBezTo>
                  <a:cubicBezTo>
                    <a:pt x="42743" y="161603"/>
                    <a:pt x="40638" y="148350"/>
                    <a:pt x="40638" y="134639"/>
                  </a:cubicBezTo>
                  <a:cubicBezTo>
                    <a:pt x="40638" y="60236"/>
                    <a:pt x="101046" y="0"/>
                    <a:pt x="1754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0" name="组合 19">
            <a:extLst>
              <a:ext uri="{FF2B5EF4-FFF2-40B4-BE49-F238E27FC236}">
                <a16:creationId xmlns:a16="http://schemas.microsoft.com/office/drawing/2014/main" id="{E8E63A78-8604-4263-8D84-227FC3B2AF2A}"/>
              </a:ext>
            </a:extLst>
          </p:cNvPr>
          <p:cNvGrpSpPr/>
          <p:nvPr/>
        </p:nvGrpSpPr>
        <p:grpSpPr>
          <a:xfrm>
            <a:off x="7111096" y="3626625"/>
            <a:ext cx="3731239" cy="893614"/>
            <a:chOff x="1212599" y="2622072"/>
            <a:chExt cx="3731239" cy="893614"/>
          </a:xfrm>
        </p:grpSpPr>
        <p:sp>
          <p:nvSpPr>
            <p:cNvPr id="21" name="文本框 20">
              <a:extLst>
                <a:ext uri="{FF2B5EF4-FFF2-40B4-BE49-F238E27FC236}">
                  <a16:creationId xmlns:a16="http://schemas.microsoft.com/office/drawing/2014/main" id="{79A0A623-DE96-486F-AF45-E5E22CEF3AE7}"/>
                </a:ext>
              </a:extLst>
            </p:cNvPr>
            <p:cNvSpPr txBox="1"/>
            <p:nvPr/>
          </p:nvSpPr>
          <p:spPr bwMode="auto">
            <a:xfrm>
              <a:off x="1212599" y="2622072"/>
              <a:ext cx="2407808"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rPr>
                <a:t>印尼最新出口政策</a:t>
              </a:r>
            </a:p>
          </p:txBody>
        </p:sp>
        <p:sp>
          <p:nvSpPr>
            <p:cNvPr id="22" name="文本框 21">
              <a:extLst>
                <a:ext uri="{FF2B5EF4-FFF2-40B4-BE49-F238E27FC236}">
                  <a16:creationId xmlns:a16="http://schemas.microsoft.com/office/drawing/2014/main" id="{49E5EF22-2E41-433B-8CBE-5C2124A720BD}"/>
                </a:ext>
              </a:extLst>
            </p:cNvPr>
            <p:cNvSpPr txBox="1"/>
            <p:nvPr/>
          </p:nvSpPr>
          <p:spPr bwMode="auto">
            <a:xfrm>
              <a:off x="1212599" y="2992466"/>
              <a:ext cx="3731239" cy="523220"/>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由于</a:t>
              </a:r>
              <a:r>
                <a:rPr lang="en-US" altLang="zh-CN" sz="1400" dirty="0">
                  <a:solidFill>
                    <a:schemeClr val="tx1">
                      <a:lumMod val="65000"/>
                      <a:lumOff val="35000"/>
                    </a:schemeClr>
                  </a:solidFill>
                  <a:latin typeface="Humanst521 BT" panose="020B0602020204020204" pitchFamily="34" charset="0"/>
                </a:rPr>
                <a:t>2020</a:t>
              </a:r>
              <a:r>
                <a:rPr lang="zh-CN" altLang="en-US" sz="1400" dirty="0">
                  <a:solidFill>
                    <a:schemeClr val="tx1">
                      <a:lumMod val="65000"/>
                      <a:lumOff val="35000"/>
                    </a:schemeClr>
                  </a:solidFill>
                  <a:latin typeface="Humanst521 BT" panose="020B0602020204020204" pitchFamily="34" charset="0"/>
                </a:rPr>
                <a:t>年新冠病毒的影响，印尼政府决定将原有的原矿出口禁令延长到</a:t>
              </a:r>
              <a:r>
                <a:rPr lang="en-US" altLang="zh-CN" sz="1400" dirty="0">
                  <a:solidFill>
                    <a:schemeClr val="tx1">
                      <a:lumMod val="65000"/>
                      <a:lumOff val="35000"/>
                    </a:schemeClr>
                  </a:solidFill>
                  <a:latin typeface="Humanst521 BT" panose="020B0602020204020204" pitchFamily="34" charset="0"/>
                </a:rPr>
                <a:t>2023</a:t>
              </a:r>
              <a:r>
                <a:rPr lang="zh-CN" altLang="en-US" sz="1400" dirty="0">
                  <a:solidFill>
                    <a:schemeClr val="tx1">
                      <a:lumMod val="65000"/>
                      <a:lumOff val="35000"/>
                    </a:schemeClr>
                  </a:solidFill>
                  <a:latin typeface="Humanst521 BT" panose="020B0602020204020204" pitchFamily="34" charset="0"/>
                </a:rPr>
                <a:t>年</a:t>
              </a:r>
              <a:r>
                <a:rPr lang="en-US" altLang="zh-CN" sz="1400" dirty="0">
                  <a:solidFill>
                    <a:schemeClr val="tx1">
                      <a:lumMod val="65000"/>
                      <a:lumOff val="35000"/>
                    </a:schemeClr>
                  </a:solidFill>
                  <a:latin typeface="Humanst521 BT" panose="020B0602020204020204" pitchFamily="34" charset="0"/>
                </a:rPr>
                <a:t>6</a:t>
              </a:r>
              <a:r>
                <a:rPr lang="zh-CN" altLang="en-US" sz="1400" dirty="0">
                  <a:solidFill>
                    <a:schemeClr val="tx1">
                      <a:lumMod val="65000"/>
                      <a:lumOff val="35000"/>
                    </a:schemeClr>
                  </a:solidFill>
                  <a:latin typeface="Humanst521 BT" panose="020B0602020204020204" pitchFamily="34" charset="0"/>
                </a:rPr>
                <a:t>月</a:t>
              </a:r>
              <a:endParaRPr lang="en-US" altLang="zh-CN" sz="1400" dirty="0">
                <a:solidFill>
                  <a:schemeClr val="tx1">
                    <a:lumMod val="65000"/>
                    <a:lumOff val="35000"/>
                  </a:schemeClr>
                </a:solidFill>
                <a:latin typeface="Humanst521 BT" panose="020B0602020204020204" pitchFamily="34" charset="0"/>
              </a:endParaRPr>
            </a:p>
          </p:txBody>
        </p:sp>
      </p:grpSp>
      <p:sp>
        <p:nvSpPr>
          <p:cNvPr id="3" name="矩形 2">
            <a:extLst>
              <a:ext uri="{FF2B5EF4-FFF2-40B4-BE49-F238E27FC236}">
                <a16:creationId xmlns:a16="http://schemas.microsoft.com/office/drawing/2014/main" id="{ECD70445-FAD3-4730-A338-DF71C6587EC1}"/>
              </a:ext>
            </a:extLst>
          </p:cNvPr>
          <p:cNvSpPr/>
          <p:nvPr/>
        </p:nvSpPr>
        <p:spPr>
          <a:xfrm>
            <a:off x="1257300" y="1970932"/>
            <a:ext cx="3736986" cy="252330"/>
          </a:xfrm>
          <a:prstGeom prst="rect">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927C2777-463A-4D38-9E11-49B05C64E13B}"/>
              </a:ext>
            </a:extLst>
          </p:cNvPr>
          <p:cNvSpPr txBox="1"/>
          <p:nvPr/>
        </p:nvSpPr>
        <p:spPr bwMode="auto">
          <a:xfrm>
            <a:off x="4676146" y="571958"/>
            <a:ext cx="3800342" cy="461665"/>
          </a:xfrm>
          <a:prstGeom prst="rect">
            <a:avLst/>
          </a:prstGeom>
          <a:noFill/>
        </p:spPr>
        <p:txBody>
          <a:bodyPr wrap="square">
            <a:spAutoFit/>
            <a:scene3d>
              <a:camera prst="orthographicFront"/>
              <a:lightRig rig="threePt" dir="t"/>
            </a:scene3d>
            <a:sp3d contourW="12700"/>
          </a:bodyPr>
          <a:lstStyle/>
          <a:p>
            <a:pPr>
              <a:defRPr/>
            </a:pPr>
            <a:r>
              <a:rPr lang="en-US" altLang="zh-CN" sz="1200" i="1" dirty="0">
                <a:solidFill>
                  <a:schemeClr val="bg1">
                    <a:lumMod val="65000"/>
                  </a:schemeClr>
                </a:solidFill>
                <a:latin typeface="Humanst521 BT" panose="020B0602020204020204" pitchFamily="34" charset="0"/>
              </a:rPr>
              <a:t>GOLDEN BAY INTERNATIONAL RESOURCES LIMITED</a:t>
            </a:r>
          </a:p>
          <a:p>
            <a:pPr eaLnBrk="1" fontAlgn="auto" hangingPunct="1">
              <a:spcBef>
                <a:spcPts val="0"/>
              </a:spcBef>
              <a:spcAft>
                <a:spcPts val="0"/>
              </a:spcAft>
              <a:defRPr/>
            </a:pPr>
            <a:endParaRPr lang="en-US" altLang="zh-CN" sz="1200" dirty="0">
              <a:solidFill>
                <a:schemeClr val="bg1">
                  <a:lumMod val="65000"/>
                </a:schemeClr>
              </a:solidFill>
              <a:latin typeface="Humanst521 BT" panose="020B0602020204020204" pitchFamily="34" charset="0"/>
            </a:endParaRPr>
          </a:p>
        </p:txBody>
      </p:sp>
      <p:pic>
        <p:nvPicPr>
          <p:cNvPr id="9" name="图片 8" descr="图形用户界面, 文本&#10;&#10;描述已自动生成">
            <a:extLst>
              <a:ext uri="{FF2B5EF4-FFF2-40B4-BE49-F238E27FC236}">
                <a16:creationId xmlns:a16="http://schemas.microsoft.com/office/drawing/2014/main" id="{3EDD6EA3-494C-437C-BF65-BEF7E41A446C}"/>
              </a:ext>
            </a:extLst>
          </p:cNvPr>
          <p:cNvPicPr>
            <a:picLocks noChangeAspect="1"/>
          </p:cNvPicPr>
          <p:nvPr/>
        </p:nvPicPr>
        <p:blipFill rotWithShape="1">
          <a:blip r:embed="rId3">
            <a:extLst>
              <a:ext uri="{28A0092B-C50C-407E-A947-70E740481C1C}">
                <a14:useLocalDpi xmlns:a14="http://schemas.microsoft.com/office/drawing/2010/main" val="0"/>
              </a:ext>
            </a:extLst>
          </a:blip>
          <a:srcRect l="27450" t="15969" r="28526" b="5033"/>
          <a:stretch/>
        </p:blipFill>
        <p:spPr>
          <a:xfrm>
            <a:off x="1257300" y="2223262"/>
            <a:ext cx="3731239" cy="352983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74106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par>
                                <p:cTn id="16" presetID="53" presetClass="entr" presetSubtype="16"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fltVal val="0"/>
                                          </p:val>
                                        </p:tav>
                                        <p:tav tm="100000">
                                          <p:val>
                                            <p:strVal val="#ppt_w"/>
                                          </p:val>
                                        </p:tav>
                                      </p:tavLst>
                                    </p:anim>
                                    <p:anim calcmode="lin" valueType="num">
                                      <p:cBhvr>
                                        <p:cTn id="19" dur="500" fill="hold"/>
                                        <p:tgtEl>
                                          <p:spTgt spid="36"/>
                                        </p:tgtEl>
                                        <p:attrNameLst>
                                          <p:attrName>ppt_h</p:attrName>
                                        </p:attrNameLst>
                                      </p:cBhvr>
                                      <p:tavLst>
                                        <p:tav tm="0">
                                          <p:val>
                                            <p:fltVal val="0"/>
                                          </p:val>
                                        </p:tav>
                                        <p:tav tm="100000">
                                          <p:val>
                                            <p:strVal val="#ppt_h"/>
                                          </p:val>
                                        </p:tav>
                                      </p:tavLst>
                                    </p:anim>
                                    <p:animEffect transition="in" filter="fade">
                                      <p:cBhvr>
                                        <p:cTn id="20" dur="500"/>
                                        <p:tgtEl>
                                          <p:spTgt spid="36"/>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C9C5696D-1FE1-4ACD-9313-ACE670D21D3D}"/>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773FC3A4-98E9-45EB-B93A-E8F531CB09CA}"/>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任意多边形: 形状 5">
            <a:extLst>
              <a:ext uri="{FF2B5EF4-FFF2-40B4-BE49-F238E27FC236}">
                <a16:creationId xmlns:a16="http://schemas.microsoft.com/office/drawing/2014/main" id="{4EAFFBE7-2EC0-4A41-8B7F-E82A0073A9EB}"/>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a:extLst>
              <a:ext uri="{FF2B5EF4-FFF2-40B4-BE49-F238E27FC236}">
                <a16:creationId xmlns:a16="http://schemas.microsoft.com/office/drawing/2014/main" id="{ED241BFC-D571-4F28-AE95-6D5048B76400}"/>
              </a:ext>
            </a:extLst>
          </p:cNvPr>
          <p:cNvSpPr txBox="1"/>
          <p:nvPr/>
        </p:nvSpPr>
        <p:spPr>
          <a:xfrm>
            <a:off x="784895" y="388166"/>
            <a:ext cx="2809205" cy="1077218"/>
          </a:xfrm>
          <a:prstGeom prst="rect">
            <a:avLst/>
          </a:prstGeom>
          <a:noFill/>
        </p:spPr>
        <p:txBody>
          <a:bodyPr wrap="square" rtlCol="0">
            <a:spAutoFit/>
            <a:scene3d>
              <a:camera prst="orthographicFront"/>
              <a:lightRig rig="threePt" dir="t"/>
            </a:scene3d>
            <a:sp3d contourW="12700"/>
          </a:bodyPr>
          <a:lstStyle/>
          <a:p>
            <a:pPr algn="dist"/>
            <a:r>
              <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金湾国际资源</a:t>
            </a:r>
          </a:p>
          <a:p>
            <a:pPr algn="dist"/>
            <a:endPar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endParaRPr>
          </a:p>
        </p:txBody>
      </p:sp>
      <p:grpSp>
        <p:nvGrpSpPr>
          <p:cNvPr id="33" name="Group 10">
            <a:extLst>
              <a:ext uri="{FF2B5EF4-FFF2-40B4-BE49-F238E27FC236}">
                <a16:creationId xmlns:a16="http://schemas.microsoft.com/office/drawing/2014/main" id="{EE9E8F7B-6EC2-479D-81FC-922A3D232710}"/>
              </a:ext>
            </a:extLst>
          </p:cNvPr>
          <p:cNvGrpSpPr/>
          <p:nvPr/>
        </p:nvGrpSpPr>
        <p:grpSpPr>
          <a:xfrm>
            <a:off x="6096000" y="1970932"/>
            <a:ext cx="776214" cy="900410"/>
            <a:chOff x="6236773" y="1891795"/>
            <a:chExt cx="889762" cy="1032124"/>
          </a:xfrm>
        </p:grpSpPr>
        <p:sp>
          <p:nvSpPr>
            <p:cNvPr id="34" name="六边形 33">
              <a:extLst>
                <a:ext uri="{FF2B5EF4-FFF2-40B4-BE49-F238E27FC236}">
                  <a16:creationId xmlns:a16="http://schemas.microsoft.com/office/drawing/2014/main" id="{0A646EA1-ED4A-4976-BD36-8616217D5A4F}"/>
                </a:ext>
              </a:extLst>
            </p:cNvPr>
            <p:cNvSpPr/>
            <p:nvPr/>
          </p:nvSpPr>
          <p:spPr>
            <a:xfrm rot="5400000">
              <a:off x="6165592" y="1962976"/>
              <a:ext cx="1032124" cy="889762"/>
            </a:xfrm>
            <a:prstGeom prst="hexagon">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Oval 9">
              <a:extLst>
                <a:ext uri="{FF2B5EF4-FFF2-40B4-BE49-F238E27FC236}">
                  <a16:creationId xmlns:a16="http://schemas.microsoft.com/office/drawing/2014/main" id="{106EE0F2-87D7-493C-8EB6-F8525353F0D1}"/>
                </a:ext>
              </a:extLst>
            </p:cNvPr>
            <p:cNvSpPr/>
            <p:nvPr/>
          </p:nvSpPr>
          <p:spPr>
            <a:xfrm>
              <a:off x="6462579" y="2189112"/>
              <a:ext cx="438150" cy="437488"/>
            </a:xfrm>
            <a:custGeom>
              <a:avLst/>
              <a:gdLst>
                <a:gd name="T0" fmla="*/ 3060 w 6120"/>
                <a:gd name="T1" fmla="*/ 0 h 6120"/>
                <a:gd name="T2" fmla="*/ 0 w 6120"/>
                <a:gd name="T3" fmla="*/ 3060 h 6120"/>
                <a:gd name="T4" fmla="*/ 3060 w 6120"/>
                <a:gd name="T5" fmla="*/ 6120 h 6120"/>
                <a:gd name="T6" fmla="*/ 6120 w 6120"/>
                <a:gd name="T7" fmla="*/ 3060 h 6120"/>
                <a:gd name="T8" fmla="*/ 3060 w 6120"/>
                <a:gd name="T9" fmla="*/ 0 h 6120"/>
                <a:gd name="T10" fmla="*/ 4635 w 6120"/>
                <a:gd name="T11" fmla="*/ 4862 h 6120"/>
                <a:gd name="T12" fmla="*/ 3060 w 6120"/>
                <a:gd name="T13" fmla="*/ 5453 h 6120"/>
                <a:gd name="T14" fmla="*/ 1486 w 6120"/>
                <a:gd name="T15" fmla="*/ 4862 h 6120"/>
                <a:gd name="T16" fmla="*/ 1416 w 6120"/>
                <a:gd name="T17" fmla="*/ 4655 h 6120"/>
                <a:gd name="T18" fmla="*/ 2632 w 6120"/>
                <a:gd name="T19" fmla="*/ 3147 h 6120"/>
                <a:gd name="T20" fmla="*/ 2107 w 6120"/>
                <a:gd name="T21" fmla="*/ 2147 h 6120"/>
                <a:gd name="T22" fmla="*/ 3060 w 6120"/>
                <a:gd name="T23" fmla="*/ 1027 h 6120"/>
                <a:gd name="T24" fmla="*/ 4013 w 6120"/>
                <a:gd name="T25" fmla="*/ 2147 h 6120"/>
                <a:gd name="T26" fmla="*/ 3488 w 6120"/>
                <a:gd name="T27" fmla="*/ 3147 h 6120"/>
                <a:gd name="T28" fmla="*/ 4705 w 6120"/>
                <a:gd name="T29" fmla="*/ 4654 h 6120"/>
                <a:gd name="T30" fmla="*/ 4635 w 6120"/>
                <a:gd name="T31" fmla="*/ 4862 h 6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20" h="6120">
                  <a:moveTo>
                    <a:pt x="3060" y="0"/>
                  </a:moveTo>
                  <a:cubicBezTo>
                    <a:pt x="1367" y="0"/>
                    <a:pt x="0" y="1371"/>
                    <a:pt x="0" y="3060"/>
                  </a:cubicBezTo>
                  <a:cubicBezTo>
                    <a:pt x="0" y="4751"/>
                    <a:pt x="1370" y="6120"/>
                    <a:pt x="3060" y="6120"/>
                  </a:cubicBezTo>
                  <a:cubicBezTo>
                    <a:pt x="4758" y="6120"/>
                    <a:pt x="6120" y="4744"/>
                    <a:pt x="6120" y="3060"/>
                  </a:cubicBezTo>
                  <a:cubicBezTo>
                    <a:pt x="6120" y="1367"/>
                    <a:pt x="4748" y="0"/>
                    <a:pt x="3060" y="0"/>
                  </a:cubicBezTo>
                  <a:close/>
                  <a:moveTo>
                    <a:pt x="4635" y="4862"/>
                  </a:moveTo>
                  <a:cubicBezTo>
                    <a:pt x="4198" y="5245"/>
                    <a:pt x="3645" y="5453"/>
                    <a:pt x="3060" y="5453"/>
                  </a:cubicBezTo>
                  <a:cubicBezTo>
                    <a:pt x="2475" y="5453"/>
                    <a:pt x="1922" y="5245"/>
                    <a:pt x="1486" y="4862"/>
                  </a:cubicBezTo>
                  <a:cubicBezTo>
                    <a:pt x="1427" y="4811"/>
                    <a:pt x="1400" y="4731"/>
                    <a:pt x="1416" y="4655"/>
                  </a:cubicBezTo>
                  <a:cubicBezTo>
                    <a:pt x="1566" y="3919"/>
                    <a:pt x="2035" y="3338"/>
                    <a:pt x="2632" y="3147"/>
                  </a:cubicBezTo>
                  <a:cubicBezTo>
                    <a:pt x="2320" y="2963"/>
                    <a:pt x="2107" y="2584"/>
                    <a:pt x="2107" y="2147"/>
                  </a:cubicBezTo>
                  <a:cubicBezTo>
                    <a:pt x="2107" y="1528"/>
                    <a:pt x="2533" y="1027"/>
                    <a:pt x="3060" y="1027"/>
                  </a:cubicBezTo>
                  <a:cubicBezTo>
                    <a:pt x="3587" y="1027"/>
                    <a:pt x="4013" y="1528"/>
                    <a:pt x="4013" y="2147"/>
                  </a:cubicBezTo>
                  <a:cubicBezTo>
                    <a:pt x="4013" y="2584"/>
                    <a:pt x="3800" y="2963"/>
                    <a:pt x="3488" y="3147"/>
                  </a:cubicBezTo>
                  <a:cubicBezTo>
                    <a:pt x="4085" y="3338"/>
                    <a:pt x="4554" y="3918"/>
                    <a:pt x="4705" y="4654"/>
                  </a:cubicBezTo>
                  <a:cubicBezTo>
                    <a:pt x="4720" y="4731"/>
                    <a:pt x="4694" y="4811"/>
                    <a:pt x="4635" y="48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4" name="文本框 13">
            <a:extLst>
              <a:ext uri="{FF2B5EF4-FFF2-40B4-BE49-F238E27FC236}">
                <a16:creationId xmlns:a16="http://schemas.microsoft.com/office/drawing/2014/main" id="{CC91E621-2ADE-4670-9F63-FA25C8C1B4B8}"/>
              </a:ext>
            </a:extLst>
          </p:cNvPr>
          <p:cNvSpPr txBox="1"/>
          <p:nvPr/>
        </p:nvSpPr>
        <p:spPr bwMode="auto">
          <a:xfrm>
            <a:off x="7111096" y="1967533"/>
            <a:ext cx="3731239" cy="1600438"/>
          </a:xfrm>
          <a:prstGeom prst="rect">
            <a:avLst/>
          </a:prstGeom>
          <a:noFill/>
        </p:spPr>
        <p:txBody>
          <a:bodyPr wrap="square">
            <a:spAutoFit/>
            <a:scene3d>
              <a:camera prst="orthographicFront"/>
              <a:lightRig rig="threePt" dir="t"/>
            </a:scene3d>
            <a:sp3d contourW="12700"/>
          </a:bodyPr>
          <a:lstStyle/>
          <a:p>
            <a:pPr>
              <a:defRPr/>
            </a:pPr>
            <a:r>
              <a:rPr lang="zh-CN" altLang="en-US" sz="1400" dirty="0">
                <a:solidFill>
                  <a:srgbClr val="202124"/>
                </a:solidFill>
                <a:latin typeface="Arial Unicode MS"/>
                <a:ea typeface="inherit"/>
              </a:rPr>
              <a:t>拉曼矿山</a:t>
            </a:r>
            <a:r>
              <a:rPr lang="zh-CN" altLang="zh-SG" sz="1400" dirty="0">
                <a:solidFill>
                  <a:srgbClr val="202124"/>
                </a:solidFill>
                <a:latin typeface="Arial Unicode MS"/>
                <a:ea typeface="inherit"/>
              </a:rPr>
              <a:t>已获得位于</a:t>
            </a:r>
            <a:r>
              <a:rPr lang="zh-SG" altLang="zh-CN" sz="1400" dirty="0">
                <a:solidFill>
                  <a:srgbClr val="202124"/>
                </a:solidFill>
                <a:latin typeface="Arial Unicode MS"/>
                <a:ea typeface="inherit"/>
              </a:rPr>
              <a:t>Laman Satong</a:t>
            </a:r>
            <a:r>
              <a:rPr lang="zh-CN" altLang="zh-SG" sz="1400" dirty="0">
                <a:solidFill>
                  <a:srgbClr val="202124"/>
                </a:solidFill>
                <a:latin typeface="Arial Unicode MS"/>
                <a:ea typeface="inherit"/>
              </a:rPr>
              <a:t>村（吉打邦</a:t>
            </a:r>
            <a:r>
              <a:rPr lang="zh-CN" altLang="en-US" sz="1400" dirty="0">
                <a:solidFill>
                  <a:srgbClr val="202124"/>
                </a:solidFill>
                <a:latin typeface="Arial Unicode MS"/>
                <a:ea typeface="inherit"/>
              </a:rPr>
              <a:t>县</a:t>
            </a:r>
            <a:r>
              <a:rPr lang="zh-CN" altLang="zh-SG" sz="1400" dirty="0">
                <a:solidFill>
                  <a:srgbClr val="202124"/>
                </a:solidFill>
                <a:latin typeface="Arial Unicode MS"/>
                <a:ea typeface="inherit"/>
              </a:rPr>
              <a:t>马丹</a:t>
            </a:r>
            <a:r>
              <a:rPr lang="zh-SG" altLang="zh-CN" sz="1400" dirty="0">
                <a:solidFill>
                  <a:srgbClr val="202124"/>
                </a:solidFill>
                <a:latin typeface="Arial Unicode MS"/>
                <a:ea typeface="inherit"/>
              </a:rPr>
              <a:t>Hilir Utara</a:t>
            </a:r>
            <a:r>
              <a:rPr lang="zh-CN" altLang="zh-SG" sz="1400" dirty="0">
                <a:solidFill>
                  <a:srgbClr val="202124"/>
                </a:solidFill>
                <a:latin typeface="Arial Unicode MS"/>
                <a:ea typeface="inherit"/>
              </a:rPr>
              <a:t>区）的两个特许权</a:t>
            </a:r>
            <a:endParaRPr lang="en-US" altLang="zh-CN" sz="1400" dirty="0">
              <a:solidFill>
                <a:srgbClr val="202124"/>
              </a:solidFill>
              <a:latin typeface="Arial Unicode MS"/>
              <a:ea typeface="inherit"/>
            </a:endParaRPr>
          </a:p>
          <a:p>
            <a:pPr>
              <a:defRPr/>
            </a:pPr>
            <a:endParaRPr lang="en-US" altLang="zh-SG" sz="1400" dirty="0">
              <a:solidFill>
                <a:srgbClr val="202124"/>
              </a:solidFill>
              <a:latin typeface="Arial Unicode MS"/>
              <a:ea typeface="inherit"/>
            </a:endParaRPr>
          </a:p>
          <a:p>
            <a:pPr>
              <a:defRPr/>
            </a:pPr>
            <a:r>
              <a:rPr lang="zh-CN" altLang="en-US" sz="1400" dirty="0">
                <a:solidFill>
                  <a:srgbClr val="202124"/>
                </a:solidFill>
                <a:latin typeface="Arial Unicode MS"/>
                <a:ea typeface="inherit"/>
              </a:rPr>
              <a:t>位于</a:t>
            </a:r>
            <a:r>
              <a:rPr lang="zh-CN" altLang="zh-SG" sz="1400" dirty="0">
                <a:solidFill>
                  <a:srgbClr val="202124"/>
                </a:solidFill>
                <a:latin typeface="Arial Unicode MS"/>
                <a:ea typeface="inherit"/>
              </a:rPr>
              <a:t>西加里曼丹省首府坤甸（</a:t>
            </a:r>
            <a:r>
              <a:rPr lang="zh-SG" altLang="zh-CN" sz="1400" dirty="0">
                <a:solidFill>
                  <a:srgbClr val="202124"/>
                </a:solidFill>
                <a:latin typeface="Arial Unicode MS"/>
                <a:ea typeface="inherit"/>
              </a:rPr>
              <a:t>Pontianak</a:t>
            </a:r>
            <a:r>
              <a:rPr lang="zh-CN" altLang="zh-SG" sz="1400" dirty="0">
                <a:solidFill>
                  <a:srgbClr val="202124"/>
                </a:solidFill>
                <a:latin typeface="Arial Unicode MS"/>
                <a:ea typeface="inherit"/>
              </a:rPr>
              <a:t>）以南约</a:t>
            </a:r>
            <a:r>
              <a:rPr lang="zh-SG" altLang="zh-CN" sz="1400" dirty="0">
                <a:solidFill>
                  <a:srgbClr val="202124"/>
                </a:solidFill>
                <a:latin typeface="Arial Unicode MS"/>
                <a:ea typeface="inherit"/>
              </a:rPr>
              <a:t>194</a:t>
            </a:r>
            <a:r>
              <a:rPr lang="zh-CN" altLang="zh-SG" sz="1400" dirty="0">
                <a:solidFill>
                  <a:srgbClr val="202124"/>
                </a:solidFill>
                <a:latin typeface="Arial Unicode MS"/>
                <a:ea typeface="inherit"/>
              </a:rPr>
              <a:t>公</a:t>
            </a:r>
            <a:r>
              <a:rPr lang="zh-CN" altLang="en-US" sz="1400" dirty="0">
                <a:solidFill>
                  <a:srgbClr val="202124"/>
                </a:solidFill>
                <a:latin typeface="Arial Unicode MS"/>
                <a:ea typeface="inherit"/>
              </a:rPr>
              <a:t>里约</a:t>
            </a:r>
            <a:r>
              <a:rPr lang="en-US" altLang="zh-CN" sz="1400" dirty="0">
                <a:solidFill>
                  <a:srgbClr val="202124"/>
                </a:solidFill>
                <a:latin typeface="Arial Unicode MS"/>
                <a:ea typeface="inherit"/>
              </a:rPr>
              <a:t>30</a:t>
            </a:r>
            <a:r>
              <a:rPr lang="zh-CN" altLang="en-US" sz="1400" dirty="0">
                <a:solidFill>
                  <a:srgbClr val="202124"/>
                </a:solidFill>
                <a:latin typeface="Arial Unicode MS"/>
                <a:ea typeface="inherit"/>
              </a:rPr>
              <a:t>分钟飞行时间的吉打邦县（</a:t>
            </a:r>
            <a:r>
              <a:rPr lang="en-US" altLang="zh-CN" sz="1400" dirty="0">
                <a:solidFill>
                  <a:srgbClr val="202124"/>
                </a:solidFill>
                <a:latin typeface="Arial Unicode MS"/>
                <a:ea typeface="inherit"/>
              </a:rPr>
              <a:t>Ketapang) </a:t>
            </a:r>
            <a:r>
              <a:rPr lang="zh-CN" altLang="en-US" sz="1400" dirty="0">
                <a:solidFill>
                  <a:srgbClr val="202124"/>
                </a:solidFill>
                <a:latin typeface="Arial Unicode MS"/>
                <a:ea typeface="inherit"/>
              </a:rPr>
              <a:t>周边</a:t>
            </a:r>
            <a:r>
              <a:rPr lang="en-US" altLang="zh-CN" sz="1400" dirty="0">
                <a:solidFill>
                  <a:srgbClr val="202124"/>
                </a:solidFill>
                <a:latin typeface="Arial Unicode MS"/>
                <a:ea typeface="inherit"/>
              </a:rPr>
              <a:t>60</a:t>
            </a:r>
            <a:r>
              <a:rPr lang="zh-CN" altLang="en-US" sz="1400" dirty="0">
                <a:solidFill>
                  <a:srgbClr val="202124"/>
                </a:solidFill>
                <a:latin typeface="Arial Unicode MS"/>
                <a:ea typeface="inherit"/>
              </a:rPr>
              <a:t>公里的矿场</a:t>
            </a:r>
            <a:r>
              <a:rPr lang="zh-SG" altLang="zh-SG" sz="600" dirty="0"/>
              <a:t> </a:t>
            </a:r>
            <a:endParaRPr lang="zh-SG" altLang="zh-SG" sz="1400" dirty="0">
              <a:latin typeface="Arial" panose="020B0604020202020204" pitchFamily="34" charset="0"/>
            </a:endParaRPr>
          </a:p>
          <a:p>
            <a:pPr eaLnBrk="1" fontAlgn="auto" hangingPunct="1">
              <a:spcBef>
                <a:spcPts val="0"/>
              </a:spcBef>
              <a:spcAft>
                <a:spcPts val="0"/>
              </a:spcAft>
              <a:defRPr/>
            </a:pPr>
            <a:endParaRPr lang="en-US" altLang="zh-CN" sz="1400" dirty="0">
              <a:latin typeface="Humanst521 BT" panose="020B0602020204020204" pitchFamily="34" charset="0"/>
            </a:endParaRPr>
          </a:p>
        </p:txBody>
      </p:sp>
      <p:grpSp>
        <p:nvGrpSpPr>
          <p:cNvPr id="36" name="Group 18">
            <a:extLst>
              <a:ext uri="{FF2B5EF4-FFF2-40B4-BE49-F238E27FC236}">
                <a16:creationId xmlns:a16="http://schemas.microsoft.com/office/drawing/2014/main" id="{93B175DB-13D7-4E3E-AFDA-6FB12AD45FFA}"/>
              </a:ext>
            </a:extLst>
          </p:cNvPr>
          <p:cNvGrpSpPr/>
          <p:nvPr/>
        </p:nvGrpSpPr>
        <p:grpSpPr>
          <a:xfrm>
            <a:off x="6096000" y="3623227"/>
            <a:ext cx="776214" cy="900410"/>
            <a:chOff x="6236773" y="1891795"/>
            <a:chExt cx="889762" cy="1032124"/>
          </a:xfrm>
        </p:grpSpPr>
        <p:sp>
          <p:nvSpPr>
            <p:cNvPr id="37" name="六边形 36">
              <a:extLst>
                <a:ext uri="{FF2B5EF4-FFF2-40B4-BE49-F238E27FC236}">
                  <a16:creationId xmlns:a16="http://schemas.microsoft.com/office/drawing/2014/main" id="{F1A3EBB4-4E68-4958-89DD-C1E28E8DBA84}"/>
                </a:ext>
              </a:extLst>
            </p:cNvPr>
            <p:cNvSpPr/>
            <p:nvPr/>
          </p:nvSpPr>
          <p:spPr>
            <a:xfrm rot="5400000">
              <a:off x="6165592" y="1962976"/>
              <a:ext cx="1032124" cy="889762"/>
            </a:xfrm>
            <a:prstGeom prst="hexagon">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Oval 23">
              <a:extLst>
                <a:ext uri="{FF2B5EF4-FFF2-40B4-BE49-F238E27FC236}">
                  <a16:creationId xmlns:a16="http://schemas.microsoft.com/office/drawing/2014/main" id="{46504342-0362-483F-977B-155D95735543}"/>
                </a:ext>
              </a:extLst>
            </p:cNvPr>
            <p:cNvSpPr/>
            <p:nvPr/>
          </p:nvSpPr>
          <p:spPr>
            <a:xfrm>
              <a:off x="6462579" y="2227210"/>
              <a:ext cx="438150" cy="361292"/>
            </a:xfrm>
            <a:custGeom>
              <a:avLst/>
              <a:gdLst>
                <a:gd name="connsiteX0" fmla="*/ 307902 w 606227"/>
                <a:gd name="connsiteY0" fmla="*/ 194055 h 499886"/>
                <a:gd name="connsiteX1" fmla="*/ 419305 w 606227"/>
                <a:gd name="connsiteY1" fmla="*/ 242224 h 499886"/>
                <a:gd name="connsiteX2" fmla="*/ 460955 w 606227"/>
                <a:gd name="connsiteY2" fmla="*/ 343954 h 499886"/>
                <a:gd name="connsiteX3" fmla="*/ 517800 w 606227"/>
                <a:gd name="connsiteY3" fmla="*/ 323297 h 499886"/>
                <a:gd name="connsiteX4" fmla="*/ 606227 w 606227"/>
                <a:gd name="connsiteY4" fmla="*/ 411592 h 499886"/>
                <a:gd name="connsiteX5" fmla="*/ 517800 w 606227"/>
                <a:gd name="connsiteY5" fmla="*/ 499886 h 499886"/>
                <a:gd name="connsiteX6" fmla="*/ 314493 w 606227"/>
                <a:gd name="connsiteY6" fmla="*/ 499886 h 499886"/>
                <a:gd name="connsiteX7" fmla="*/ 307902 w 606227"/>
                <a:gd name="connsiteY7" fmla="*/ 499886 h 499886"/>
                <a:gd name="connsiteX8" fmla="*/ 162629 w 606227"/>
                <a:gd name="connsiteY8" fmla="*/ 499886 h 499886"/>
                <a:gd name="connsiteX9" fmla="*/ 108530 w 606227"/>
                <a:gd name="connsiteY9" fmla="*/ 445867 h 499886"/>
                <a:gd name="connsiteX10" fmla="*/ 161439 w 606227"/>
                <a:gd name="connsiteY10" fmla="*/ 391849 h 499886"/>
                <a:gd name="connsiteX11" fmla="*/ 154757 w 606227"/>
                <a:gd name="connsiteY11" fmla="*/ 346970 h 499886"/>
                <a:gd name="connsiteX12" fmla="*/ 175994 w 606227"/>
                <a:gd name="connsiteY12" fmla="*/ 269279 h 499886"/>
                <a:gd name="connsiteX13" fmla="*/ 307902 w 606227"/>
                <a:gd name="connsiteY13" fmla="*/ 194055 h 499886"/>
                <a:gd name="connsiteX14" fmla="*/ 175457 w 606227"/>
                <a:gd name="connsiteY14" fmla="*/ 0 h 499886"/>
                <a:gd name="connsiteX15" fmla="*/ 310277 w 606227"/>
                <a:gd name="connsiteY15" fmla="*/ 131897 h 499886"/>
                <a:gd name="connsiteX16" fmla="*/ 360342 w 606227"/>
                <a:gd name="connsiteY16" fmla="*/ 113707 h 499886"/>
                <a:gd name="connsiteX17" fmla="*/ 438140 w 606227"/>
                <a:gd name="connsiteY17" fmla="*/ 191493 h 499886"/>
                <a:gd name="connsiteX18" fmla="*/ 428530 w 606227"/>
                <a:gd name="connsiteY18" fmla="*/ 228969 h 499886"/>
                <a:gd name="connsiteX19" fmla="*/ 426241 w 606227"/>
                <a:gd name="connsiteY19" fmla="*/ 226592 h 499886"/>
                <a:gd name="connsiteX20" fmla="*/ 307805 w 606227"/>
                <a:gd name="connsiteY20" fmla="*/ 178239 h 499886"/>
                <a:gd name="connsiteX21" fmla="*/ 157884 w 606227"/>
                <a:gd name="connsiteY21" fmla="*/ 269278 h 499886"/>
                <a:gd name="connsiteX22" fmla="*/ 47686 w 606227"/>
                <a:gd name="connsiteY22" fmla="*/ 269278 h 499886"/>
                <a:gd name="connsiteX23" fmla="*/ 0 w 606227"/>
                <a:gd name="connsiteY23" fmla="*/ 221656 h 499886"/>
                <a:gd name="connsiteX24" fmla="*/ 46587 w 606227"/>
                <a:gd name="connsiteY24" fmla="*/ 174126 h 499886"/>
                <a:gd name="connsiteX25" fmla="*/ 40638 w 606227"/>
                <a:gd name="connsiteY25" fmla="*/ 134639 h 499886"/>
                <a:gd name="connsiteX26" fmla="*/ 175457 w 606227"/>
                <a:gd name="connsiteY26" fmla="*/ 0 h 49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6227" h="499886">
                  <a:moveTo>
                    <a:pt x="307902" y="194055"/>
                  </a:moveTo>
                  <a:cubicBezTo>
                    <a:pt x="351840" y="194055"/>
                    <a:pt x="391385" y="212610"/>
                    <a:pt x="419305" y="242224"/>
                  </a:cubicBezTo>
                  <a:cubicBezTo>
                    <a:pt x="444478" y="268913"/>
                    <a:pt x="460131" y="304560"/>
                    <a:pt x="460955" y="343954"/>
                  </a:cubicBezTo>
                  <a:cubicBezTo>
                    <a:pt x="476333" y="331067"/>
                    <a:pt x="496106" y="323297"/>
                    <a:pt x="517800" y="323297"/>
                  </a:cubicBezTo>
                  <a:cubicBezTo>
                    <a:pt x="566591" y="323297"/>
                    <a:pt x="606227" y="362783"/>
                    <a:pt x="606227" y="411592"/>
                  </a:cubicBezTo>
                  <a:cubicBezTo>
                    <a:pt x="606227" y="460400"/>
                    <a:pt x="566591" y="499886"/>
                    <a:pt x="517800" y="499886"/>
                  </a:cubicBezTo>
                  <a:lnTo>
                    <a:pt x="314493" y="499886"/>
                  </a:lnTo>
                  <a:lnTo>
                    <a:pt x="307902" y="499886"/>
                  </a:lnTo>
                  <a:lnTo>
                    <a:pt x="162629" y="499886"/>
                  </a:lnTo>
                  <a:cubicBezTo>
                    <a:pt x="132788" y="499886"/>
                    <a:pt x="108530" y="475664"/>
                    <a:pt x="108530" y="445867"/>
                  </a:cubicBezTo>
                  <a:cubicBezTo>
                    <a:pt x="108530" y="416436"/>
                    <a:pt x="132147" y="392489"/>
                    <a:pt x="161439" y="391849"/>
                  </a:cubicBezTo>
                  <a:cubicBezTo>
                    <a:pt x="157046" y="377682"/>
                    <a:pt x="154757" y="362600"/>
                    <a:pt x="154757" y="346970"/>
                  </a:cubicBezTo>
                  <a:cubicBezTo>
                    <a:pt x="154757" y="318636"/>
                    <a:pt x="162538" y="292038"/>
                    <a:pt x="175994" y="269279"/>
                  </a:cubicBezTo>
                  <a:cubicBezTo>
                    <a:pt x="202632" y="224309"/>
                    <a:pt x="251697" y="194055"/>
                    <a:pt x="307902" y="194055"/>
                  </a:cubicBezTo>
                  <a:close/>
                  <a:moveTo>
                    <a:pt x="175457" y="0"/>
                  </a:moveTo>
                  <a:cubicBezTo>
                    <a:pt x="249045" y="0"/>
                    <a:pt x="308812" y="58773"/>
                    <a:pt x="310277" y="131897"/>
                  </a:cubicBezTo>
                  <a:cubicBezTo>
                    <a:pt x="323823" y="120563"/>
                    <a:pt x="341213" y="113707"/>
                    <a:pt x="360342" y="113707"/>
                  </a:cubicBezTo>
                  <a:cubicBezTo>
                    <a:pt x="403268" y="113707"/>
                    <a:pt x="438140" y="148532"/>
                    <a:pt x="438140" y="191493"/>
                  </a:cubicBezTo>
                  <a:cubicBezTo>
                    <a:pt x="438140" y="205112"/>
                    <a:pt x="434662" y="217817"/>
                    <a:pt x="428530" y="228969"/>
                  </a:cubicBezTo>
                  <a:cubicBezTo>
                    <a:pt x="427797" y="228146"/>
                    <a:pt x="426974" y="227323"/>
                    <a:pt x="426241" y="226592"/>
                  </a:cubicBezTo>
                  <a:cubicBezTo>
                    <a:pt x="394390" y="195423"/>
                    <a:pt x="352379" y="178239"/>
                    <a:pt x="307805" y="178239"/>
                  </a:cubicBezTo>
                  <a:cubicBezTo>
                    <a:pt x="242730" y="178239"/>
                    <a:pt x="186166" y="215258"/>
                    <a:pt x="157884" y="269278"/>
                  </a:cubicBezTo>
                  <a:lnTo>
                    <a:pt x="47686" y="269278"/>
                  </a:lnTo>
                  <a:cubicBezTo>
                    <a:pt x="21326" y="269278"/>
                    <a:pt x="0" y="247981"/>
                    <a:pt x="0" y="221656"/>
                  </a:cubicBezTo>
                  <a:cubicBezTo>
                    <a:pt x="0" y="195789"/>
                    <a:pt x="20777" y="174674"/>
                    <a:pt x="46587" y="174126"/>
                  </a:cubicBezTo>
                  <a:cubicBezTo>
                    <a:pt x="42743" y="161603"/>
                    <a:pt x="40638" y="148350"/>
                    <a:pt x="40638" y="134639"/>
                  </a:cubicBezTo>
                  <a:cubicBezTo>
                    <a:pt x="40638" y="60236"/>
                    <a:pt x="101046" y="0"/>
                    <a:pt x="1754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22" name="文本框 21">
            <a:extLst>
              <a:ext uri="{FF2B5EF4-FFF2-40B4-BE49-F238E27FC236}">
                <a16:creationId xmlns:a16="http://schemas.microsoft.com/office/drawing/2014/main" id="{49E5EF22-2E41-433B-8CBE-5C2124A720BD}"/>
              </a:ext>
            </a:extLst>
          </p:cNvPr>
          <p:cNvSpPr txBox="1"/>
          <p:nvPr/>
        </p:nvSpPr>
        <p:spPr bwMode="auto">
          <a:xfrm>
            <a:off x="7111096" y="3811821"/>
            <a:ext cx="3731239" cy="523220"/>
          </a:xfrm>
          <a:prstGeom prst="rect">
            <a:avLst/>
          </a:prstGeom>
          <a:noFill/>
        </p:spPr>
        <p:txBody>
          <a:bodyPr wrap="square">
            <a:spAutoFit/>
            <a:scene3d>
              <a:camera prst="orthographicFront"/>
              <a:lightRig rig="threePt" dir="t"/>
            </a:scene3d>
            <a:sp3d contourW="127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202124"/>
                </a:solidFill>
                <a:effectLst/>
                <a:latin typeface="Arial Unicode MS"/>
                <a:ea typeface="inherit"/>
              </a:rPr>
              <a:t>QAM</a:t>
            </a:r>
            <a:r>
              <a:rPr kumimoji="0" lang="zh-CN" altLang="en-US" sz="1400" b="0" i="0" u="none" strike="noStrike" cap="none" normalizeH="0" baseline="0" dirty="0">
                <a:ln>
                  <a:noFill/>
                </a:ln>
                <a:solidFill>
                  <a:srgbClr val="202124"/>
                </a:solidFill>
                <a:effectLst/>
                <a:latin typeface="Arial Unicode MS"/>
                <a:ea typeface="inherit"/>
              </a:rPr>
              <a:t>矿山位于西加里曼丹省首府坤甸以东约</a:t>
            </a:r>
            <a:r>
              <a:rPr kumimoji="0" lang="en-US" altLang="zh-CN" sz="1400" b="0" i="0" u="none" strike="noStrike" cap="none" normalizeH="0" baseline="0" dirty="0">
                <a:ln>
                  <a:noFill/>
                </a:ln>
                <a:solidFill>
                  <a:srgbClr val="202124"/>
                </a:solidFill>
                <a:effectLst/>
                <a:latin typeface="Arial Unicode MS"/>
                <a:ea typeface="inherit"/>
              </a:rPr>
              <a:t>160</a:t>
            </a:r>
            <a:r>
              <a:rPr kumimoji="0" lang="zh-CN" altLang="en-US" sz="1400" b="0" i="0" u="none" strike="noStrike" cap="none" normalizeH="0" baseline="0" dirty="0">
                <a:ln>
                  <a:noFill/>
                </a:ln>
                <a:solidFill>
                  <a:srgbClr val="202124"/>
                </a:solidFill>
                <a:effectLst/>
                <a:latin typeface="Arial Unicode MS"/>
                <a:ea typeface="inherit"/>
              </a:rPr>
              <a:t>公里的大雁（</a:t>
            </a:r>
            <a:r>
              <a:rPr kumimoji="0" lang="en-US" altLang="zh-CN" sz="1400" b="0" i="0" u="none" strike="noStrike" cap="none" normalizeH="0" baseline="0" dirty="0" err="1">
                <a:ln>
                  <a:noFill/>
                </a:ln>
                <a:solidFill>
                  <a:srgbClr val="202124"/>
                </a:solidFill>
                <a:effectLst/>
                <a:latin typeface="Arial Unicode MS"/>
                <a:ea typeface="inherit"/>
              </a:rPr>
              <a:t>Tayan</a:t>
            </a:r>
            <a:r>
              <a:rPr kumimoji="0" lang="en-US" altLang="zh-CN" sz="1400" b="0" i="0" u="none" strike="noStrike" cap="none" normalizeH="0" baseline="0" dirty="0">
                <a:ln>
                  <a:noFill/>
                </a:ln>
                <a:solidFill>
                  <a:srgbClr val="202124"/>
                </a:solidFill>
                <a:effectLst/>
                <a:latin typeface="Arial Unicode MS"/>
                <a:ea typeface="inherit"/>
              </a:rPr>
              <a:t>)</a:t>
            </a:r>
            <a:r>
              <a:rPr kumimoji="0" lang="zh-CN" altLang="en-US" sz="1400" b="0" i="0" u="none" strike="noStrike" cap="none" normalizeH="0" baseline="0" dirty="0">
                <a:ln>
                  <a:noFill/>
                </a:ln>
                <a:solidFill>
                  <a:srgbClr val="202124"/>
                </a:solidFill>
                <a:effectLst/>
                <a:latin typeface="Arial Unicode MS"/>
                <a:ea typeface="inherit"/>
              </a:rPr>
              <a:t>县</a:t>
            </a:r>
            <a:r>
              <a:rPr kumimoji="0" lang="en-US" altLang="zh-CN" sz="1400" b="0" i="0" u="none" strike="noStrike" cap="none" normalizeH="0" baseline="0" dirty="0" err="1">
                <a:ln>
                  <a:noFill/>
                </a:ln>
                <a:solidFill>
                  <a:srgbClr val="202124"/>
                </a:solidFill>
                <a:effectLst/>
                <a:latin typeface="Arial Unicode MS"/>
                <a:ea typeface="inherit"/>
              </a:rPr>
              <a:t>maliao</a:t>
            </a:r>
            <a:r>
              <a:rPr kumimoji="0" lang="en-US" altLang="zh-CN" sz="1400" b="0" i="0" u="none" strike="noStrike" cap="none" normalizeH="0" baseline="0" dirty="0">
                <a:ln>
                  <a:noFill/>
                </a:ln>
                <a:solidFill>
                  <a:srgbClr val="202124"/>
                </a:solidFill>
                <a:effectLst/>
                <a:latin typeface="Arial Unicode MS"/>
                <a:ea typeface="inherit"/>
              </a:rPr>
              <a:t> </a:t>
            </a:r>
            <a:r>
              <a:rPr kumimoji="0" lang="zh-CN" altLang="en-US" sz="1400" b="0" i="0" u="none" strike="noStrike" cap="none" normalizeH="0" baseline="0" dirty="0">
                <a:ln>
                  <a:noFill/>
                </a:ln>
                <a:solidFill>
                  <a:srgbClr val="202124"/>
                </a:solidFill>
                <a:effectLst/>
                <a:latin typeface="Arial Unicode MS"/>
                <a:ea typeface="inherit"/>
              </a:rPr>
              <a:t>村</a:t>
            </a:r>
            <a:endParaRPr kumimoji="0" lang="zh-SG" altLang="zh-SG" sz="1400" b="0" i="0" u="none" strike="noStrike" cap="none" normalizeH="0" baseline="0" dirty="0">
              <a:ln>
                <a:noFill/>
              </a:ln>
              <a:solidFill>
                <a:schemeClr val="tx1"/>
              </a:solidFill>
              <a:effectLst/>
              <a:latin typeface="Arial" panose="020B0604020202020204" pitchFamily="34" charset="0"/>
            </a:endParaRPr>
          </a:p>
        </p:txBody>
      </p:sp>
      <p:sp>
        <p:nvSpPr>
          <p:cNvPr id="3" name="矩形 2">
            <a:extLst>
              <a:ext uri="{FF2B5EF4-FFF2-40B4-BE49-F238E27FC236}">
                <a16:creationId xmlns:a16="http://schemas.microsoft.com/office/drawing/2014/main" id="{ECD70445-FAD3-4730-A338-DF71C6587EC1}"/>
              </a:ext>
            </a:extLst>
          </p:cNvPr>
          <p:cNvSpPr/>
          <p:nvPr/>
        </p:nvSpPr>
        <p:spPr>
          <a:xfrm>
            <a:off x="716869" y="1461457"/>
            <a:ext cx="3736986" cy="250554"/>
          </a:xfrm>
          <a:prstGeom prst="rect">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927C2777-463A-4D38-9E11-49B05C64E13B}"/>
              </a:ext>
            </a:extLst>
          </p:cNvPr>
          <p:cNvSpPr txBox="1"/>
          <p:nvPr/>
        </p:nvSpPr>
        <p:spPr bwMode="auto">
          <a:xfrm>
            <a:off x="4676146" y="571958"/>
            <a:ext cx="3800342" cy="461665"/>
          </a:xfrm>
          <a:prstGeom prst="rect">
            <a:avLst/>
          </a:prstGeom>
          <a:noFill/>
        </p:spPr>
        <p:txBody>
          <a:bodyPr wrap="square">
            <a:spAutoFit/>
            <a:scene3d>
              <a:camera prst="orthographicFront"/>
              <a:lightRig rig="threePt" dir="t"/>
            </a:scene3d>
            <a:sp3d contourW="12700"/>
          </a:bodyPr>
          <a:lstStyle/>
          <a:p>
            <a:pPr>
              <a:defRPr/>
            </a:pPr>
            <a:r>
              <a:rPr lang="en-US" altLang="zh-CN" sz="1200" i="1" dirty="0">
                <a:solidFill>
                  <a:schemeClr val="bg1">
                    <a:lumMod val="65000"/>
                  </a:schemeClr>
                </a:solidFill>
                <a:latin typeface="Humanst521 BT" panose="020B0602020204020204" pitchFamily="34" charset="0"/>
              </a:rPr>
              <a:t>GOLDEN BAY INTERNATIONAL RESOURCES LIMITED</a:t>
            </a:r>
          </a:p>
          <a:p>
            <a:pPr eaLnBrk="1" fontAlgn="auto" hangingPunct="1">
              <a:spcBef>
                <a:spcPts val="0"/>
              </a:spcBef>
              <a:spcAft>
                <a:spcPts val="0"/>
              </a:spcAft>
              <a:defRPr/>
            </a:pPr>
            <a:endParaRPr lang="en-US" altLang="zh-CN" sz="1200" dirty="0">
              <a:solidFill>
                <a:schemeClr val="bg1">
                  <a:lumMod val="65000"/>
                </a:schemeClr>
              </a:solidFill>
              <a:latin typeface="Humanst521 BT" panose="020B0602020204020204" pitchFamily="34" charset="0"/>
            </a:endParaRPr>
          </a:p>
        </p:txBody>
      </p:sp>
      <p:pic>
        <p:nvPicPr>
          <p:cNvPr id="8" name="图片 7" descr="图示&#10;&#10;描述已自动生成">
            <a:extLst>
              <a:ext uri="{FF2B5EF4-FFF2-40B4-BE49-F238E27FC236}">
                <a16:creationId xmlns:a16="http://schemas.microsoft.com/office/drawing/2014/main" id="{3F3417E9-EEB0-44B8-8AC2-9284410C0D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8" t="50934" r="2140" b="23068"/>
          <a:stretch/>
        </p:blipFill>
        <p:spPr>
          <a:xfrm>
            <a:off x="716868" y="1704463"/>
            <a:ext cx="3731239" cy="2288025"/>
          </a:xfrm>
          <a:prstGeom prst="rect">
            <a:avLst/>
          </a:prstGeom>
          <a:effectLst>
            <a:outerShdw blurRad="50800" dist="38100" dir="2700000" algn="tl" rotWithShape="0">
              <a:prstClr val="black">
                <a:alpha val="40000"/>
              </a:prstClr>
            </a:outerShdw>
          </a:effectLst>
        </p:spPr>
      </p:pic>
      <p:pic>
        <p:nvPicPr>
          <p:cNvPr id="11" name="图片 10" descr="图示, 地图&#10;&#10;中度可信度描述已自动生成">
            <a:extLst>
              <a:ext uri="{FF2B5EF4-FFF2-40B4-BE49-F238E27FC236}">
                <a16:creationId xmlns:a16="http://schemas.microsoft.com/office/drawing/2014/main" id="{78FBAD97-F16D-4EA6-B9B5-687D7206A371}"/>
              </a:ext>
            </a:extLst>
          </p:cNvPr>
          <p:cNvPicPr>
            <a:picLocks noChangeAspect="1"/>
          </p:cNvPicPr>
          <p:nvPr/>
        </p:nvPicPr>
        <p:blipFill rotWithShape="1">
          <a:blip r:embed="rId4">
            <a:extLst>
              <a:ext uri="{28A0092B-C50C-407E-A947-70E740481C1C}">
                <a14:useLocalDpi xmlns:a14="http://schemas.microsoft.com/office/drawing/2010/main" val="0"/>
              </a:ext>
            </a:extLst>
          </a:blip>
          <a:srcRect l="1242" t="15269" r="5275" b="2986"/>
          <a:stretch/>
        </p:blipFill>
        <p:spPr>
          <a:xfrm>
            <a:off x="2388923" y="4182751"/>
            <a:ext cx="3172978" cy="19965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496979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par>
                                <p:cTn id="16" presetID="53" presetClass="entr" presetSubtype="16"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fltVal val="0"/>
                                          </p:val>
                                        </p:tav>
                                        <p:tav tm="100000">
                                          <p:val>
                                            <p:strVal val="#ppt_w"/>
                                          </p:val>
                                        </p:tav>
                                      </p:tavLst>
                                    </p:anim>
                                    <p:anim calcmode="lin" valueType="num">
                                      <p:cBhvr>
                                        <p:cTn id="19" dur="500" fill="hold"/>
                                        <p:tgtEl>
                                          <p:spTgt spid="36"/>
                                        </p:tgtEl>
                                        <p:attrNameLst>
                                          <p:attrName>ppt_h</p:attrName>
                                        </p:attrNameLst>
                                      </p:cBhvr>
                                      <p:tavLst>
                                        <p:tav tm="0">
                                          <p:val>
                                            <p:fltVal val="0"/>
                                          </p:val>
                                        </p:tav>
                                        <p:tav tm="100000">
                                          <p:val>
                                            <p:strVal val="#ppt_h"/>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83823FA-1EA1-4864-B2D5-E9B57286C57D}"/>
              </a:ext>
            </a:extLst>
          </p:cNvPr>
          <p:cNvPicPr>
            <a:picLocks noChangeAspect="1"/>
          </p:cNvPicPr>
          <p:nvPr/>
        </p:nvPicPr>
        <p:blipFill rotWithShape="1">
          <a:blip r:embed="rId3"/>
          <a:srcRect t="70733"/>
          <a:stretch/>
        </p:blipFill>
        <p:spPr>
          <a:xfrm>
            <a:off x="991027" y="5221906"/>
            <a:ext cx="3462828" cy="670894"/>
          </a:xfrm>
          <a:prstGeom prst="rect">
            <a:avLst/>
          </a:prstGeom>
        </p:spPr>
      </p:pic>
      <p:pic>
        <p:nvPicPr>
          <p:cNvPr id="27" name="图片 26">
            <a:extLst>
              <a:ext uri="{FF2B5EF4-FFF2-40B4-BE49-F238E27FC236}">
                <a16:creationId xmlns:a16="http://schemas.microsoft.com/office/drawing/2014/main" id="{4D8449A6-FB9A-49F5-8C2A-E2AC09780532}"/>
              </a:ext>
            </a:extLst>
          </p:cNvPr>
          <p:cNvPicPr>
            <a:picLocks noChangeAspect="1"/>
          </p:cNvPicPr>
          <p:nvPr/>
        </p:nvPicPr>
        <p:blipFill rotWithShape="1">
          <a:blip r:embed="rId3"/>
          <a:srcRect t="70733"/>
          <a:stretch/>
        </p:blipFill>
        <p:spPr>
          <a:xfrm>
            <a:off x="4375565" y="5221906"/>
            <a:ext cx="3462828" cy="670894"/>
          </a:xfrm>
          <a:prstGeom prst="rect">
            <a:avLst/>
          </a:prstGeom>
        </p:spPr>
      </p:pic>
      <p:pic>
        <p:nvPicPr>
          <p:cNvPr id="28" name="图片 27">
            <a:extLst>
              <a:ext uri="{FF2B5EF4-FFF2-40B4-BE49-F238E27FC236}">
                <a16:creationId xmlns:a16="http://schemas.microsoft.com/office/drawing/2014/main" id="{96ACB2EE-3F62-40FD-A021-5D3C5DD33193}"/>
              </a:ext>
            </a:extLst>
          </p:cNvPr>
          <p:cNvPicPr>
            <a:picLocks noChangeAspect="1"/>
          </p:cNvPicPr>
          <p:nvPr/>
        </p:nvPicPr>
        <p:blipFill rotWithShape="1">
          <a:blip r:embed="rId3"/>
          <a:srcRect t="70733"/>
          <a:stretch/>
        </p:blipFill>
        <p:spPr>
          <a:xfrm>
            <a:off x="7763545" y="5221906"/>
            <a:ext cx="3462828" cy="670894"/>
          </a:xfrm>
          <a:prstGeom prst="rect">
            <a:avLst/>
          </a:prstGeom>
        </p:spPr>
      </p:pic>
      <p:sp>
        <p:nvSpPr>
          <p:cNvPr id="19" name="矩形 18">
            <a:extLst>
              <a:ext uri="{FF2B5EF4-FFF2-40B4-BE49-F238E27FC236}">
                <a16:creationId xmlns:a16="http://schemas.microsoft.com/office/drawing/2014/main" id="{C1EC9160-8A80-4DDE-A73F-DD9DD8D551E6}"/>
              </a:ext>
            </a:extLst>
          </p:cNvPr>
          <p:cNvSpPr/>
          <p:nvPr/>
        </p:nvSpPr>
        <p:spPr>
          <a:xfrm>
            <a:off x="1155700" y="3863006"/>
            <a:ext cx="312420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19">
            <a:extLst>
              <a:ext uri="{FF2B5EF4-FFF2-40B4-BE49-F238E27FC236}">
                <a16:creationId xmlns:a16="http://schemas.microsoft.com/office/drawing/2014/main" id="{ECF71592-0CDF-449B-92B1-3C3F75E1F906}"/>
              </a:ext>
            </a:extLst>
          </p:cNvPr>
          <p:cNvSpPr/>
          <p:nvPr/>
        </p:nvSpPr>
        <p:spPr>
          <a:xfrm>
            <a:off x="4544879" y="3863006"/>
            <a:ext cx="312420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205F2CFC-B508-4863-A042-8DB58213B416}"/>
              </a:ext>
            </a:extLst>
          </p:cNvPr>
          <p:cNvSpPr/>
          <p:nvPr/>
        </p:nvSpPr>
        <p:spPr>
          <a:xfrm>
            <a:off x="7931149" y="3863006"/>
            <a:ext cx="312420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形状 1">
            <a:extLst>
              <a:ext uri="{FF2B5EF4-FFF2-40B4-BE49-F238E27FC236}">
                <a16:creationId xmlns:a16="http://schemas.microsoft.com/office/drawing/2014/main" id="{B1BB3B08-AEF4-4E75-9381-94940F76F360}"/>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282AE11C-E79E-4A77-8584-0E63AA1E8614}"/>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任意多边形: 形状 3">
            <a:extLst>
              <a:ext uri="{FF2B5EF4-FFF2-40B4-BE49-F238E27FC236}">
                <a16:creationId xmlns:a16="http://schemas.microsoft.com/office/drawing/2014/main" id="{BA63C043-F61C-4063-A84C-74C1E81981C2}"/>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15B7A213-B37E-4254-92A8-EE415A17D172}"/>
              </a:ext>
            </a:extLst>
          </p:cNvPr>
          <p:cNvSpPr txBox="1"/>
          <p:nvPr/>
        </p:nvSpPr>
        <p:spPr>
          <a:xfrm>
            <a:off x="784895" y="388166"/>
            <a:ext cx="2809205" cy="584775"/>
          </a:xfrm>
          <a:prstGeom prst="rect">
            <a:avLst/>
          </a:prstGeom>
          <a:noFill/>
        </p:spPr>
        <p:txBody>
          <a:bodyPr wrap="square" rtlCol="0">
            <a:spAutoFit/>
            <a:scene3d>
              <a:camera prst="orthographicFront"/>
              <a:lightRig rig="threePt" dir="t"/>
            </a:scene3d>
            <a:sp3d contourW="12700"/>
          </a:bodyPr>
          <a:lstStyle/>
          <a:p>
            <a:pPr algn="dist"/>
            <a:r>
              <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金湾国际资源</a:t>
            </a:r>
          </a:p>
        </p:txBody>
      </p:sp>
      <p:sp>
        <p:nvSpPr>
          <p:cNvPr id="12" name="文本框 11">
            <a:extLst>
              <a:ext uri="{FF2B5EF4-FFF2-40B4-BE49-F238E27FC236}">
                <a16:creationId xmlns:a16="http://schemas.microsoft.com/office/drawing/2014/main" id="{64ED3FA6-3116-4D55-A37B-C255DD8F0273}"/>
              </a:ext>
            </a:extLst>
          </p:cNvPr>
          <p:cNvSpPr txBox="1"/>
          <p:nvPr/>
        </p:nvSpPr>
        <p:spPr bwMode="auto">
          <a:xfrm>
            <a:off x="1225705" y="4116250"/>
            <a:ext cx="2915182" cy="1169551"/>
          </a:xfrm>
          <a:prstGeom prst="rect">
            <a:avLst/>
          </a:prstGeom>
          <a:noFill/>
        </p:spPr>
        <p:txBody>
          <a:bodyPr wrap="square">
            <a:spAutoFit/>
            <a:scene3d>
              <a:camera prst="orthographicFront"/>
              <a:lightRig rig="threePt" dir="t"/>
            </a:scene3d>
            <a:sp3d contourW="12700"/>
          </a:bodyPr>
          <a:lstStyle/>
          <a:p>
            <a:pPr algn="ctr">
              <a:defRPr/>
            </a:pPr>
            <a:r>
              <a:rPr lang="en-US" altLang="zh-SG" sz="1400" dirty="0"/>
              <a:t>Initial Areas : 31,120Ha (IUP Exploration No. 217 Year 2011 &amp; IUP Exploration No. 216 Year 2011</a:t>
            </a:r>
            <a:endParaRPr lang="en-US" altLang="zh-CN" sz="1400" dirty="0">
              <a:solidFill>
                <a:schemeClr val="tx1">
                  <a:lumMod val="65000"/>
                  <a:lumOff val="35000"/>
                </a:schemeClr>
              </a:solidFill>
              <a:latin typeface="Humanst521 BT" panose="020B0602020204020204" pitchFamily="34" charset="0"/>
            </a:endParaRPr>
          </a:p>
          <a:p>
            <a:pPr algn="ctr">
              <a:defRPr/>
            </a:pPr>
            <a:endParaRPr lang="en-US" altLang="zh-SG" sz="1400" dirty="0"/>
          </a:p>
        </p:txBody>
      </p:sp>
      <p:sp>
        <p:nvSpPr>
          <p:cNvPr id="15" name="文本框 14">
            <a:extLst>
              <a:ext uri="{FF2B5EF4-FFF2-40B4-BE49-F238E27FC236}">
                <a16:creationId xmlns:a16="http://schemas.microsoft.com/office/drawing/2014/main" id="{1AF13EB1-223B-46F5-AB8C-05F47E6E52CF}"/>
              </a:ext>
            </a:extLst>
          </p:cNvPr>
          <p:cNvSpPr txBox="1"/>
          <p:nvPr/>
        </p:nvSpPr>
        <p:spPr bwMode="auto">
          <a:xfrm>
            <a:off x="4638409" y="4068445"/>
            <a:ext cx="2915182" cy="954107"/>
          </a:xfrm>
          <a:prstGeom prst="rect">
            <a:avLst/>
          </a:prstGeom>
          <a:noFill/>
        </p:spPr>
        <p:txBody>
          <a:bodyPr wrap="square">
            <a:spAutoFit/>
            <a:scene3d>
              <a:camera prst="orthographicFront"/>
              <a:lightRig rig="threePt" dir="t"/>
            </a:scene3d>
            <a:sp3d contourW="12700"/>
          </a:bodyPr>
          <a:lstStyle/>
          <a:p>
            <a:pPr algn="ctr">
              <a:defRPr/>
            </a:pPr>
            <a:r>
              <a:rPr lang="en-US" altLang="zh-SG" sz="1400" dirty="0"/>
              <a:t>Retained Areas : 13,575Ha</a:t>
            </a:r>
          </a:p>
          <a:p>
            <a:pPr algn="ctr">
              <a:defRPr/>
            </a:pPr>
            <a:r>
              <a:rPr lang="en-US" altLang="zh-SG" sz="1400" dirty="0"/>
              <a:t>: Combined IUP Production Permit No. 503/17/IUP-OP/DPMPTSP-C.I/2020 </a:t>
            </a:r>
          </a:p>
        </p:txBody>
      </p:sp>
      <p:sp>
        <p:nvSpPr>
          <p:cNvPr id="29" name="文本框 28">
            <a:extLst>
              <a:ext uri="{FF2B5EF4-FFF2-40B4-BE49-F238E27FC236}">
                <a16:creationId xmlns:a16="http://schemas.microsoft.com/office/drawing/2014/main" id="{D1F371D2-8A15-4546-B908-1AB86192CC9E}"/>
              </a:ext>
            </a:extLst>
          </p:cNvPr>
          <p:cNvSpPr txBox="1"/>
          <p:nvPr/>
        </p:nvSpPr>
        <p:spPr bwMode="auto">
          <a:xfrm>
            <a:off x="4676145" y="571958"/>
            <a:ext cx="3462827" cy="276999"/>
          </a:xfrm>
          <a:prstGeom prst="rect">
            <a:avLst/>
          </a:prstGeom>
          <a:noFill/>
        </p:spPr>
        <p:txBody>
          <a:bodyPr wrap="square">
            <a:spAutoFit/>
            <a:scene3d>
              <a:camera prst="orthographicFront"/>
              <a:lightRig rig="threePt" dir="t"/>
            </a:scene3d>
            <a:sp3d contourW="12700"/>
          </a:bodyPr>
          <a:lstStyle/>
          <a:p>
            <a:pPr>
              <a:defRPr/>
            </a:pPr>
            <a:r>
              <a:rPr lang="en-US" altLang="zh-CN" sz="1200" i="1" dirty="0">
                <a:solidFill>
                  <a:schemeClr val="bg1">
                    <a:lumMod val="65000"/>
                  </a:schemeClr>
                </a:solidFill>
                <a:latin typeface="Humanst521 BT" panose="020B0602020204020204" pitchFamily="34" charset="0"/>
              </a:rPr>
              <a:t>GOLDEN BAY INTERNATIONAL RESOURCES LIMITED</a:t>
            </a:r>
          </a:p>
        </p:txBody>
      </p:sp>
      <p:pic>
        <p:nvPicPr>
          <p:cNvPr id="7" name="图片 6" descr="图形用户界面, 应用程序, PowerPoint&#10;&#10;描述已自动生成">
            <a:extLst>
              <a:ext uri="{FF2B5EF4-FFF2-40B4-BE49-F238E27FC236}">
                <a16:creationId xmlns:a16="http://schemas.microsoft.com/office/drawing/2014/main" id="{415BB81A-DCDC-4622-9E45-E003928B5DDE}"/>
              </a:ext>
            </a:extLst>
          </p:cNvPr>
          <p:cNvPicPr>
            <a:picLocks/>
          </p:cNvPicPr>
          <p:nvPr/>
        </p:nvPicPr>
        <p:blipFill rotWithShape="1">
          <a:blip r:embed="rId4">
            <a:extLst>
              <a:ext uri="{28A0092B-C50C-407E-A947-70E740481C1C}">
                <a14:useLocalDpi xmlns:a14="http://schemas.microsoft.com/office/drawing/2010/main" val="0"/>
              </a:ext>
            </a:extLst>
          </a:blip>
          <a:srcRect l="31514" t="15100" r="51081" b="69868"/>
          <a:stretch/>
        </p:blipFill>
        <p:spPr>
          <a:xfrm>
            <a:off x="1155700" y="1968500"/>
            <a:ext cx="3105151" cy="1836928"/>
          </a:xfrm>
          <a:prstGeom prst="rect">
            <a:avLst/>
          </a:prstGeom>
          <a:effectLst>
            <a:outerShdw blurRad="63500" sx="102000" sy="102000" algn="ctr" rotWithShape="0">
              <a:prstClr val="black">
                <a:alpha val="40000"/>
              </a:prstClr>
            </a:outerShdw>
          </a:effectLst>
        </p:spPr>
      </p:pic>
      <p:pic>
        <p:nvPicPr>
          <p:cNvPr id="9" name="图片 8" descr="图形用户界面, 应用程序, PowerPoint&#10;&#10;描述已自动生成">
            <a:extLst>
              <a:ext uri="{FF2B5EF4-FFF2-40B4-BE49-F238E27FC236}">
                <a16:creationId xmlns:a16="http://schemas.microsoft.com/office/drawing/2014/main" id="{3F52F74F-5D0D-45D2-AA15-74A4FF4B2E8F}"/>
              </a:ext>
            </a:extLst>
          </p:cNvPr>
          <p:cNvPicPr>
            <a:picLocks/>
          </p:cNvPicPr>
          <p:nvPr/>
        </p:nvPicPr>
        <p:blipFill rotWithShape="1">
          <a:blip r:embed="rId4">
            <a:extLst>
              <a:ext uri="{28A0092B-C50C-407E-A947-70E740481C1C}">
                <a14:useLocalDpi xmlns:a14="http://schemas.microsoft.com/office/drawing/2010/main" val="0"/>
              </a:ext>
            </a:extLst>
          </a:blip>
          <a:srcRect l="30900" t="43671" r="51325" b="40157"/>
          <a:stretch/>
        </p:blipFill>
        <p:spPr>
          <a:xfrm>
            <a:off x="4544879" y="1968500"/>
            <a:ext cx="3124200" cy="1816100"/>
          </a:xfrm>
          <a:prstGeom prst="rect">
            <a:avLst/>
          </a:prstGeom>
          <a:effectLst>
            <a:outerShdw blurRad="63500" sx="102000" sy="102000" algn="ctr" rotWithShape="0">
              <a:prstClr val="black">
                <a:alpha val="40000"/>
              </a:prstClr>
            </a:outerShdw>
          </a:effectLst>
        </p:spPr>
      </p:pic>
      <p:pic>
        <p:nvPicPr>
          <p:cNvPr id="30" name="图片 29" descr="山上的风景&#10;&#10;描述已自动生成">
            <a:extLst>
              <a:ext uri="{FF2B5EF4-FFF2-40B4-BE49-F238E27FC236}">
                <a16:creationId xmlns:a16="http://schemas.microsoft.com/office/drawing/2014/main" id="{D64F0CE7-2845-411F-871D-4019D945EE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8449" y="1968500"/>
            <a:ext cx="3136900" cy="1836928"/>
          </a:xfrm>
          <a:prstGeom prst="rect">
            <a:avLst/>
          </a:prstGeom>
          <a:effectLst>
            <a:outerShdw blurRad="63500" sx="102000" sy="102000" algn="ctr" rotWithShape="0">
              <a:prstClr val="black">
                <a:alpha val="40000"/>
              </a:prstClr>
            </a:outerShdw>
          </a:effectLst>
        </p:spPr>
      </p:pic>
      <p:sp>
        <p:nvSpPr>
          <p:cNvPr id="33" name="文本框 32">
            <a:extLst>
              <a:ext uri="{FF2B5EF4-FFF2-40B4-BE49-F238E27FC236}">
                <a16:creationId xmlns:a16="http://schemas.microsoft.com/office/drawing/2014/main" id="{FD483F48-1C76-48C8-8BF6-72D723F24E32}"/>
              </a:ext>
            </a:extLst>
          </p:cNvPr>
          <p:cNvSpPr txBox="1"/>
          <p:nvPr/>
        </p:nvSpPr>
        <p:spPr bwMode="auto">
          <a:xfrm>
            <a:off x="8029308" y="4091959"/>
            <a:ext cx="2915182" cy="523220"/>
          </a:xfrm>
          <a:prstGeom prst="rect">
            <a:avLst/>
          </a:prstGeom>
          <a:noFill/>
        </p:spPr>
        <p:txBody>
          <a:bodyPr wrap="square">
            <a:spAutoFit/>
            <a:scene3d>
              <a:camera prst="orthographicFront"/>
              <a:lightRig rig="threePt" dir="t"/>
            </a:scene3d>
            <a:sp3d contourW="12700"/>
          </a:bodyPr>
          <a:lstStyle/>
          <a:p>
            <a:pPr algn="ctr">
              <a:defRPr/>
            </a:pPr>
            <a:r>
              <a:rPr lang="zh-CN" altLang="en-US" sz="1400" dirty="0"/>
              <a:t>矿区总储量超过</a:t>
            </a:r>
            <a:r>
              <a:rPr lang="en-US" altLang="zh-CN" sz="1400" dirty="0"/>
              <a:t>1</a:t>
            </a:r>
            <a:r>
              <a:rPr lang="zh-CN" altLang="en-US" sz="1400" dirty="0"/>
              <a:t>亿吨，已探明地区储量已达</a:t>
            </a:r>
            <a:r>
              <a:rPr lang="en-US" altLang="zh-CN" sz="1400" dirty="0"/>
              <a:t>3000</a:t>
            </a:r>
            <a:r>
              <a:rPr lang="zh-CN" altLang="en-US" sz="1400" dirty="0"/>
              <a:t>万吨</a:t>
            </a:r>
            <a:endParaRPr lang="en-US" altLang="zh-SG" sz="1400" dirty="0"/>
          </a:p>
        </p:txBody>
      </p:sp>
    </p:spTree>
    <p:extLst>
      <p:ext uri="{BB962C8B-B14F-4D97-AF65-F5344CB8AC3E}">
        <p14:creationId xmlns:p14="http://schemas.microsoft.com/office/powerpoint/2010/main" val="409953660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326F2466-F61A-47F5-90CA-C97D9187D6B0}"/>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96C7DC08-A59B-4C0D-A743-62195E64656D}"/>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任意多边形: 形状 3">
            <a:extLst>
              <a:ext uri="{FF2B5EF4-FFF2-40B4-BE49-F238E27FC236}">
                <a16:creationId xmlns:a16="http://schemas.microsoft.com/office/drawing/2014/main" id="{EFC5CF39-6924-4B7A-AC01-AF340597F3BC}"/>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49110A0D-2BCC-4082-86B0-CA1C127B40D5}"/>
              </a:ext>
            </a:extLst>
          </p:cNvPr>
          <p:cNvSpPr txBox="1"/>
          <p:nvPr/>
        </p:nvSpPr>
        <p:spPr>
          <a:xfrm>
            <a:off x="466343" y="388166"/>
            <a:ext cx="3127757" cy="584775"/>
          </a:xfrm>
          <a:prstGeom prst="rect">
            <a:avLst/>
          </a:prstGeom>
          <a:noFill/>
        </p:spPr>
        <p:txBody>
          <a:bodyPr wrap="square" rtlCol="0">
            <a:spAutoFit/>
            <a:scene3d>
              <a:camera prst="orthographicFront"/>
              <a:lightRig rig="threePt" dir="t"/>
            </a:scene3d>
            <a:sp3d contourW="12700"/>
          </a:bodyPr>
          <a:lstStyle/>
          <a:p>
            <a:pPr algn="dist"/>
            <a:r>
              <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金湾国际资源</a:t>
            </a:r>
          </a:p>
        </p:txBody>
      </p:sp>
      <p:sp>
        <p:nvSpPr>
          <p:cNvPr id="9" name="矩形 8">
            <a:extLst>
              <a:ext uri="{FF2B5EF4-FFF2-40B4-BE49-F238E27FC236}">
                <a16:creationId xmlns:a16="http://schemas.microsoft.com/office/drawing/2014/main" id="{820DD153-7B9C-4C85-B83F-4296A8FEF037}"/>
              </a:ext>
            </a:extLst>
          </p:cNvPr>
          <p:cNvSpPr/>
          <p:nvPr/>
        </p:nvSpPr>
        <p:spPr>
          <a:xfrm>
            <a:off x="10813144" y="1659539"/>
            <a:ext cx="406398" cy="1704830"/>
          </a:xfrm>
          <a:prstGeom prst="rect">
            <a:avLst/>
          </a:prstGeom>
          <a:solidFill>
            <a:srgbClr val="F29700"/>
          </a:solid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矩形 9">
            <a:extLst>
              <a:ext uri="{FF2B5EF4-FFF2-40B4-BE49-F238E27FC236}">
                <a16:creationId xmlns:a16="http://schemas.microsoft.com/office/drawing/2014/main" id="{4AF19663-4731-4056-A823-116A996D3D6E}"/>
              </a:ext>
            </a:extLst>
          </p:cNvPr>
          <p:cNvSpPr/>
          <p:nvPr/>
        </p:nvSpPr>
        <p:spPr>
          <a:xfrm>
            <a:off x="1549399" y="4397518"/>
            <a:ext cx="406398" cy="1704830"/>
          </a:xfrm>
          <a:prstGeom prst="rect">
            <a:avLst/>
          </a:prstGeom>
          <a:solidFill>
            <a:schemeClr val="tx1"/>
          </a:solid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1" name="组合 10">
            <a:extLst>
              <a:ext uri="{FF2B5EF4-FFF2-40B4-BE49-F238E27FC236}">
                <a16:creationId xmlns:a16="http://schemas.microsoft.com/office/drawing/2014/main" id="{02A14BD4-9AAC-4C94-9998-E66CE03254B6}"/>
              </a:ext>
            </a:extLst>
          </p:cNvPr>
          <p:cNvGrpSpPr/>
          <p:nvPr/>
        </p:nvGrpSpPr>
        <p:grpSpPr>
          <a:xfrm>
            <a:off x="2239627" y="3557551"/>
            <a:ext cx="3856373" cy="3051281"/>
            <a:chOff x="1212599" y="2622072"/>
            <a:chExt cx="3856373" cy="1722134"/>
          </a:xfrm>
        </p:grpSpPr>
        <p:sp>
          <p:nvSpPr>
            <p:cNvPr id="12" name="文本框 11">
              <a:extLst>
                <a:ext uri="{FF2B5EF4-FFF2-40B4-BE49-F238E27FC236}">
                  <a16:creationId xmlns:a16="http://schemas.microsoft.com/office/drawing/2014/main" id="{EA64EB22-86F9-4A20-8823-60D8B17E960A}"/>
                </a:ext>
              </a:extLst>
            </p:cNvPr>
            <p:cNvSpPr txBox="1"/>
            <p:nvPr/>
          </p:nvSpPr>
          <p:spPr bwMode="auto">
            <a:xfrm>
              <a:off x="1212599" y="2622072"/>
              <a:ext cx="1248790" cy="400110"/>
            </a:xfrm>
            <a:prstGeom prst="rect">
              <a:avLst/>
            </a:prstGeom>
            <a:noFill/>
          </p:spPr>
          <p:txBody>
            <a:bodyPr>
              <a:spAutoFit/>
              <a:scene3d>
                <a:camera prst="orthographicFront"/>
                <a:lightRig rig="threePt" dir="t"/>
              </a:scene3d>
              <a:sp3d contourW="12700"/>
            </a:bodyPr>
            <a:lstStyle/>
            <a:p>
              <a:pPr algn="dist" eaLnBrk="1" fontAlgn="auto" hangingPunct="1">
                <a:spcBef>
                  <a:spcPts val="0"/>
                </a:spcBef>
                <a:spcAft>
                  <a:spcPts val="0"/>
                </a:spcAft>
                <a:defRPr/>
              </a:pPr>
              <a:endPar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13" name="文本框 12">
              <a:extLst>
                <a:ext uri="{FF2B5EF4-FFF2-40B4-BE49-F238E27FC236}">
                  <a16:creationId xmlns:a16="http://schemas.microsoft.com/office/drawing/2014/main" id="{DEB5D63B-A260-4343-9D30-412231C33BFC}"/>
                </a:ext>
              </a:extLst>
            </p:cNvPr>
            <p:cNvSpPr txBox="1"/>
            <p:nvPr/>
          </p:nvSpPr>
          <p:spPr bwMode="auto">
            <a:xfrm>
              <a:off x="1212599" y="3076136"/>
              <a:ext cx="3856373" cy="1268070"/>
            </a:xfrm>
            <a:prstGeom prst="rect">
              <a:avLst/>
            </a:prstGeom>
            <a:noFill/>
          </p:spPr>
          <p:txBody>
            <a:bodyPr wrap="square">
              <a:spAutoFit/>
              <a:scene3d>
                <a:camera prst="orthographicFront"/>
                <a:lightRig rig="threePt" dir="t"/>
              </a:scene3d>
              <a:sp3d contourW="12700"/>
            </a:bodyPr>
            <a:lstStyle/>
            <a:p>
              <a:pPr>
                <a:defRPr/>
              </a:pPr>
              <a:r>
                <a:rPr lang="zh-CN" altLang="en-US" sz="1400" dirty="0">
                  <a:solidFill>
                    <a:srgbClr val="202124"/>
                  </a:solidFill>
                  <a:latin typeface="Arial Unicode MS"/>
                  <a:ea typeface="inherit"/>
                </a:rPr>
                <a:t>拉曼矿区共修建了</a:t>
              </a:r>
              <a:r>
                <a:rPr lang="en-US" altLang="zh-CN" sz="1400" dirty="0">
                  <a:solidFill>
                    <a:srgbClr val="202124"/>
                  </a:solidFill>
                  <a:latin typeface="Arial Unicode MS"/>
                  <a:ea typeface="inherit"/>
                </a:rPr>
                <a:t>4 </a:t>
              </a:r>
              <a:r>
                <a:rPr lang="zh-CN" altLang="en-US" sz="1400" dirty="0">
                  <a:solidFill>
                    <a:srgbClr val="202124"/>
                  </a:solidFill>
                  <a:latin typeface="Arial Unicode MS"/>
                  <a:ea typeface="inherit"/>
                </a:rPr>
                <a:t>台水洗设备，月生产能力达到</a:t>
              </a:r>
              <a:r>
                <a:rPr lang="en-US" altLang="zh-CN" sz="1400" dirty="0">
                  <a:solidFill>
                    <a:srgbClr val="202124"/>
                  </a:solidFill>
                  <a:latin typeface="Arial Unicode MS"/>
                  <a:ea typeface="inherit"/>
                </a:rPr>
                <a:t>250000</a:t>
              </a:r>
              <a:r>
                <a:rPr lang="zh-CN" altLang="en-US" sz="1400" dirty="0">
                  <a:solidFill>
                    <a:srgbClr val="202124"/>
                  </a:solidFill>
                  <a:latin typeface="Arial Unicode MS"/>
                  <a:ea typeface="inherit"/>
                </a:rPr>
                <a:t>吨。</a:t>
              </a:r>
              <a:r>
                <a:rPr lang="en-US" altLang="zh-CN" sz="1400" dirty="0">
                  <a:solidFill>
                    <a:srgbClr val="202124"/>
                  </a:solidFill>
                  <a:latin typeface="Arial Unicode MS"/>
                  <a:ea typeface="inherit"/>
                </a:rPr>
                <a:t>2</a:t>
              </a:r>
              <a:r>
                <a:rPr lang="zh-CN" altLang="en-US" sz="1400" dirty="0">
                  <a:solidFill>
                    <a:srgbClr val="202124"/>
                  </a:solidFill>
                  <a:latin typeface="Arial Unicode MS"/>
                  <a:ea typeface="inherit"/>
                </a:rPr>
                <a:t>台系印尼本土制造生产能力达到</a:t>
              </a:r>
              <a:r>
                <a:rPr lang="en-US" altLang="zh-CN" sz="1400" dirty="0">
                  <a:solidFill>
                    <a:srgbClr val="202124"/>
                  </a:solidFill>
                  <a:latin typeface="Arial Unicode MS"/>
                  <a:ea typeface="inherit"/>
                </a:rPr>
                <a:t>5000</a:t>
              </a:r>
              <a:r>
                <a:rPr lang="zh-CN" altLang="en-US" sz="1400" dirty="0">
                  <a:solidFill>
                    <a:srgbClr val="202124"/>
                  </a:solidFill>
                  <a:latin typeface="Arial Unicode MS"/>
                  <a:ea typeface="inherit"/>
                </a:rPr>
                <a:t>吨每天。</a:t>
              </a:r>
              <a:endParaRPr lang="en-US" altLang="zh-CN" sz="1400" dirty="0">
                <a:solidFill>
                  <a:srgbClr val="202124"/>
                </a:solidFill>
                <a:latin typeface="Arial Unicode MS"/>
                <a:ea typeface="inherit"/>
              </a:endParaRPr>
            </a:p>
            <a:p>
              <a:pPr>
                <a:defRPr/>
              </a:pPr>
              <a:r>
                <a:rPr lang="en-US" altLang="zh-CN" sz="1400" dirty="0">
                  <a:solidFill>
                    <a:srgbClr val="202124"/>
                  </a:solidFill>
                  <a:latin typeface="Arial Unicode MS"/>
                  <a:ea typeface="inherit"/>
                </a:rPr>
                <a:t>2</a:t>
              </a:r>
              <a:r>
                <a:rPr lang="zh-CN" altLang="en-US" sz="1400" dirty="0">
                  <a:solidFill>
                    <a:srgbClr val="202124"/>
                  </a:solidFill>
                  <a:latin typeface="Arial Unicode MS"/>
                  <a:ea typeface="inherit"/>
                </a:rPr>
                <a:t>台由澳洲</a:t>
              </a:r>
              <a:r>
                <a:rPr lang="en-US" altLang="zh-CN" sz="1400" dirty="0">
                  <a:solidFill>
                    <a:srgbClr val="202124"/>
                  </a:solidFill>
                  <a:latin typeface="Arial Unicode MS"/>
                  <a:ea typeface="inherit"/>
                </a:rPr>
                <a:t>TEREX</a:t>
              </a:r>
              <a:r>
                <a:rPr lang="zh-CN" altLang="en-US" sz="1400" dirty="0">
                  <a:solidFill>
                    <a:srgbClr val="202124"/>
                  </a:solidFill>
                  <a:latin typeface="Arial Unicode MS"/>
                  <a:ea typeface="inherit"/>
                </a:rPr>
                <a:t>公司制造并尤其工程师在矿山现场组装并监督生产，生产能力达到</a:t>
              </a:r>
              <a:r>
                <a:rPr lang="en-US" altLang="zh-CN" sz="1400" dirty="0">
                  <a:solidFill>
                    <a:srgbClr val="202124"/>
                  </a:solidFill>
                  <a:latin typeface="Arial Unicode MS"/>
                  <a:ea typeface="inherit"/>
                </a:rPr>
                <a:t>3000</a:t>
              </a:r>
              <a:r>
                <a:rPr lang="zh-CN" altLang="en-US" sz="1400" dirty="0">
                  <a:solidFill>
                    <a:srgbClr val="202124"/>
                  </a:solidFill>
                  <a:latin typeface="Arial Unicode MS"/>
                  <a:ea typeface="inherit"/>
                </a:rPr>
                <a:t>吨每天。</a:t>
              </a:r>
              <a:endParaRPr lang="en-US" altLang="zh-CN" sz="1400" dirty="0">
                <a:solidFill>
                  <a:srgbClr val="202124"/>
                </a:solidFill>
                <a:latin typeface="Arial Unicode MS"/>
                <a:ea typeface="inherit"/>
              </a:endParaRPr>
            </a:p>
            <a:p>
              <a:pPr>
                <a:defRPr/>
              </a:pPr>
              <a:r>
                <a:rPr lang="en-US" altLang="zh-CN" sz="1400" dirty="0">
                  <a:solidFill>
                    <a:srgbClr val="202124"/>
                  </a:solidFill>
                  <a:latin typeface="Arial Unicode MS"/>
                  <a:ea typeface="inherit"/>
                </a:rPr>
                <a:t>QAM</a:t>
              </a:r>
              <a:r>
                <a:rPr lang="zh-CN" altLang="en-US" sz="1400" dirty="0">
                  <a:solidFill>
                    <a:srgbClr val="202124"/>
                  </a:solidFill>
                  <a:latin typeface="Arial Unicode MS"/>
                  <a:ea typeface="inherit"/>
                </a:rPr>
                <a:t>矿区共修建</a:t>
              </a:r>
              <a:r>
                <a:rPr lang="en-US" altLang="zh-CN" sz="1400" dirty="0">
                  <a:solidFill>
                    <a:srgbClr val="202124"/>
                  </a:solidFill>
                  <a:latin typeface="Arial Unicode MS"/>
                  <a:ea typeface="inherit"/>
                </a:rPr>
                <a:t>2</a:t>
              </a:r>
              <a:r>
                <a:rPr lang="zh-CN" altLang="en-US" sz="1400" dirty="0">
                  <a:solidFill>
                    <a:srgbClr val="202124"/>
                  </a:solidFill>
                  <a:latin typeface="Arial Unicode MS"/>
                  <a:ea typeface="inherit"/>
                </a:rPr>
                <a:t>台水洗设备，月生产能力达到</a:t>
              </a:r>
              <a:r>
                <a:rPr lang="en-US" altLang="zh-CN" sz="1400" dirty="0">
                  <a:solidFill>
                    <a:srgbClr val="202124"/>
                  </a:solidFill>
                  <a:latin typeface="Arial Unicode MS"/>
                  <a:ea typeface="inherit"/>
                </a:rPr>
                <a:t>120000</a:t>
              </a:r>
              <a:r>
                <a:rPr lang="zh-CN" altLang="en-US" sz="1400" dirty="0">
                  <a:solidFill>
                    <a:srgbClr val="202124"/>
                  </a:solidFill>
                  <a:latin typeface="Arial Unicode MS"/>
                  <a:ea typeface="inherit"/>
                </a:rPr>
                <a:t>吨。</a:t>
              </a:r>
              <a:endParaRPr lang="en-US" altLang="zh-CN" sz="1400" dirty="0">
                <a:solidFill>
                  <a:srgbClr val="202124"/>
                </a:solidFill>
                <a:latin typeface="Arial Unicode MS"/>
                <a:ea typeface="inherit"/>
              </a:endParaRPr>
            </a:p>
            <a:p>
              <a:pPr>
                <a:defRPr/>
              </a:pPr>
              <a:endParaRPr lang="en-US" altLang="zh-CN" sz="1400" dirty="0">
                <a:solidFill>
                  <a:srgbClr val="202124"/>
                </a:solidFill>
                <a:latin typeface="Arial Unicode MS"/>
                <a:ea typeface="inherit"/>
              </a:endParaRPr>
            </a:p>
            <a:p>
              <a:pPr>
                <a:defRPr/>
              </a:pPr>
              <a:endParaRPr lang="en-US" altLang="zh-CN" sz="1400" dirty="0">
                <a:solidFill>
                  <a:srgbClr val="202124"/>
                </a:solidFill>
                <a:latin typeface="Arial Unicode MS"/>
                <a:ea typeface="inherit"/>
              </a:endParaRPr>
            </a:p>
          </p:txBody>
        </p:sp>
      </p:grpSp>
      <p:sp>
        <p:nvSpPr>
          <p:cNvPr id="15" name="文本框 14">
            <a:extLst>
              <a:ext uri="{FF2B5EF4-FFF2-40B4-BE49-F238E27FC236}">
                <a16:creationId xmlns:a16="http://schemas.microsoft.com/office/drawing/2014/main" id="{A57743D9-EE94-46A4-B196-AC770B367569}"/>
              </a:ext>
            </a:extLst>
          </p:cNvPr>
          <p:cNvSpPr txBox="1"/>
          <p:nvPr/>
        </p:nvSpPr>
        <p:spPr bwMode="auto">
          <a:xfrm>
            <a:off x="8775912" y="1343593"/>
            <a:ext cx="1248790" cy="400110"/>
          </a:xfrm>
          <a:prstGeom prst="rect">
            <a:avLst/>
          </a:prstGeom>
          <a:noFill/>
        </p:spPr>
        <p:txBody>
          <a:bodyPr>
            <a:spAutoFit/>
            <a:scene3d>
              <a:camera prst="orthographicFront"/>
              <a:lightRig rig="threePt" dir="t"/>
            </a:scene3d>
            <a:sp3d contourW="12700"/>
          </a:bodyPr>
          <a:lstStyle/>
          <a:p>
            <a:pPr algn="dist" eaLnBrk="1" fontAlgn="auto" hangingPunct="1">
              <a:spcBef>
                <a:spcPts val="0"/>
              </a:spcBef>
              <a:spcAft>
                <a:spcPts val="0"/>
              </a:spcAft>
              <a:defRPr/>
            </a:pPr>
            <a:endPar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17" name="文本框 16">
            <a:extLst>
              <a:ext uri="{FF2B5EF4-FFF2-40B4-BE49-F238E27FC236}">
                <a16:creationId xmlns:a16="http://schemas.microsoft.com/office/drawing/2014/main" id="{E08FFAE5-97AA-4FC1-992E-A2E1C1684652}"/>
              </a:ext>
            </a:extLst>
          </p:cNvPr>
          <p:cNvSpPr txBox="1"/>
          <p:nvPr/>
        </p:nvSpPr>
        <p:spPr bwMode="auto">
          <a:xfrm>
            <a:off x="4676146" y="571958"/>
            <a:ext cx="4257542" cy="276999"/>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i="1" dirty="0">
                <a:solidFill>
                  <a:schemeClr val="bg1">
                    <a:lumMod val="65000"/>
                  </a:schemeClr>
                </a:solidFill>
                <a:latin typeface="Humanst521 BT" panose="020B0602020204020204" pitchFamily="34" charset="0"/>
              </a:rPr>
              <a:t>GOLDEN BAY INTERNATIONAL RESOURCES LIMITED</a:t>
            </a:r>
          </a:p>
        </p:txBody>
      </p:sp>
      <p:pic>
        <p:nvPicPr>
          <p:cNvPr id="18" name="图片 17" descr="河边的石头&#10;&#10;中度可信度描述已自动生成">
            <a:extLst>
              <a:ext uri="{FF2B5EF4-FFF2-40B4-BE49-F238E27FC236}">
                <a16:creationId xmlns:a16="http://schemas.microsoft.com/office/drawing/2014/main" id="{16F2A387-6B72-40F1-BFC0-A3A9D26389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9399" y="1482693"/>
            <a:ext cx="4588321" cy="2493602"/>
          </a:xfrm>
          <a:prstGeom prst="rect">
            <a:avLst/>
          </a:prstGeom>
          <a:effectLst>
            <a:outerShdw blurRad="63500" sx="102000" sy="102000" algn="ctr" rotWithShape="0">
              <a:prstClr val="black">
                <a:alpha val="40000"/>
              </a:prstClr>
            </a:outerShdw>
          </a:effectLst>
        </p:spPr>
      </p:pic>
      <p:pic>
        <p:nvPicPr>
          <p:cNvPr id="21" name="图片 20" descr="图片包含 户外, 烟, 起重机, 大&#10;&#10;描述已自动生成">
            <a:extLst>
              <a:ext uri="{FF2B5EF4-FFF2-40B4-BE49-F238E27FC236}">
                <a16:creationId xmlns:a16="http://schemas.microsoft.com/office/drawing/2014/main" id="{69683396-D65D-4694-B590-431AB5F137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64" t="-2" r="11662" b="3883"/>
          <a:stretch/>
        </p:blipFill>
        <p:spPr>
          <a:xfrm rot="5400000">
            <a:off x="6541458" y="1705071"/>
            <a:ext cx="3914305" cy="34695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264986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par>
                          <p:cTn id="11" fill="hold">
                            <p:stCondLst>
                              <p:cond delay="500"/>
                            </p:stCondLst>
                            <p:childTnLst>
                              <p:par>
                                <p:cTn id="12" presetID="1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ppt_x</p:attrName>
                                        </p:attrNameLst>
                                      </p:cBhvr>
                                      <p:tavLst>
                                        <p:tav tm="0">
                                          <p:val>
                                            <p:strVal val="#ppt_x-#ppt_w*1.125000"/>
                                          </p:val>
                                        </p:tav>
                                        <p:tav tm="100000">
                                          <p:val>
                                            <p:strVal val="#ppt_x"/>
                                          </p:val>
                                        </p:tav>
                                      </p:tavLst>
                                    </p:anim>
                                    <p:animEffect transition="in" filter="wipe(righ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36390F1D-EC27-4F93-BFC1-71CDE621C178}"/>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74CC4F34-B4A7-425B-B1F1-2608E64F2FB4}"/>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任意多边形: 形状 3">
            <a:extLst>
              <a:ext uri="{FF2B5EF4-FFF2-40B4-BE49-F238E27FC236}">
                <a16:creationId xmlns:a16="http://schemas.microsoft.com/office/drawing/2014/main" id="{EE29D209-D712-449E-B25C-89FF6C1DB709}"/>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Group 5">
            <a:extLst>
              <a:ext uri="{FF2B5EF4-FFF2-40B4-BE49-F238E27FC236}">
                <a16:creationId xmlns:a16="http://schemas.microsoft.com/office/drawing/2014/main" id="{FDB18E6E-5EC8-4E7E-9C87-43BF72F3A8F9}"/>
              </a:ext>
            </a:extLst>
          </p:cNvPr>
          <p:cNvGrpSpPr/>
          <p:nvPr/>
        </p:nvGrpSpPr>
        <p:grpSpPr>
          <a:xfrm>
            <a:off x="1473200" y="1836480"/>
            <a:ext cx="776214" cy="900410"/>
            <a:chOff x="6236773" y="1891795"/>
            <a:chExt cx="889762" cy="1032124"/>
          </a:xfrm>
        </p:grpSpPr>
        <p:sp>
          <p:nvSpPr>
            <p:cNvPr id="31" name="六边形 30">
              <a:extLst>
                <a:ext uri="{FF2B5EF4-FFF2-40B4-BE49-F238E27FC236}">
                  <a16:creationId xmlns:a16="http://schemas.microsoft.com/office/drawing/2014/main" id="{71FEA801-7123-4A70-898E-1547596C0F1E}"/>
                </a:ext>
              </a:extLst>
            </p:cNvPr>
            <p:cNvSpPr/>
            <p:nvPr/>
          </p:nvSpPr>
          <p:spPr>
            <a:xfrm rot="5400000">
              <a:off x="6165592" y="1962976"/>
              <a:ext cx="1032124" cy="889762"/>
            </a:xfrm>
            <a:prstGeom prst="hexagon">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Oval 7">
              <a:extLst>
                <a:ext uri="{FF2B5EF4-FFF2-40B4-BE49-F238E27FC236}">
                  <a16:creationId xmlns:a16="http://schemas.microsoft.com/office/drawing/2014/main" id="{A955C816-014E-4583-84CA-AE8B6D18A09E}"/>
                </a:ext>
              </a:extLst>
            </p:cNvPr>
            <p:cNvSpPr/>
            <p:nvPr/>
          </p:nvSpPr>
          <p:spPr>
            <a:xfrm>
              <a:off x="6462579" y="2189139"/>
              <a:ext cx="438150" cy="437435"/>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9" name="组合 8">
            <a:extLst>
              <a:ext uri="{FF2B5EF4-FFF2-40B4-BE49-F238E27FC236}">
                <a16:creationId xmlns:a16="http://schemas.microsoft.com/office/drawing/2014/main" id="{DD3E4605-99E0-4951-8913-29AFECACB52A}"/>
              </a:ext>
            </a:extLst>
          </p:cNvPr>
          <p:cNvGrpSpPr/>
          <p:nvPr/>
        </p:nvGrpSpPr>
        <p:grpSpPr>
          <a:xfrm>
            <a:off x="2488296" y="1839878"/>
            <a:ext cx="3802776" cy="4125268"/>
            <a:chOff x="1212599" y="2622072"/>
            <a:chExt cx="3731239" cy="4125268"/>
          </a:xfrm>
        </p:grpSpPr>
        <p:sp>
          <p:nvSpPr>
            <p:cNvPr id="10" name="文本框 9">
              <a:extLst>
                <a:ext uri="{FF2B5EF4-FFF2-40B4-BE49-F238E27FC236}">
                  <a16:creationId xmlns:a16="http://schemas.microsoft.com/office/drawing/2014/main" id="{CE675D71-7A9D-43C9-8C35-2599D1E21C83}"/>
                </a:ext>
              </a:extLst>
            </p:cNvPr>
            <p:cNvSpPr txBox="1"/>
            <p:nvPr/>
          </p:nvSpPr>
          <p:spPr bwMode="auto">
            <a:xfrm>
              <a:off x="1212599" y="2622072"/>
              <a:ext cx="1915430"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rPr>
                <a:t>矿山平均品味</a:t>
              </a:r>
            </a:p>
          </p:txBody>
        </p:sp>
        <p:sp>
          <p:nvSpPr>
            <p:cNvPr id="11" name="文本框 10">
              <a:extLst>
                <a:ext uri="{FF2B5EF4-FFF2-40B4-BE49-F238E27FC236}">
                  <a16:creationId xmlns:a16="http://schemas.microsoft.com/office/drawing/2014/main" id="{476F41E2-243B-4D59-ABE2-D1724FFF7E19}"/>
                </a:ext>
              </a:extLst>
            </p:cNvPr>
            <p:cNvSpPr txBox="1"/>
            <p:nvPr/>
          </p:nvSpPr>
          <p:spPr bwMode="auto">
            <a:xfrm>
              <a:off x="1212599" y="2992466"/>
              <a:ext cx="3731239" cy="3754874"/>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zh-CN" altLang="en-US" sz="1200" dirty="0">
                  <a:solidFill>
                    <a:schemeClr val="tx1">
                      <a:lumMod val="65000"/>
                      <a:lumOff val="35000"/>
                    </a:schemeClr>
                  </a:solidFill>
                  <a:latin typeface="Humanst521 BT" panose="020B0602020204020204" pitchFamily="34" charset="0"/>
                </a:rPr>
                <a:t>现已探明拉曼矿区并生产的平均品位 ：</a:t>
              </a:r>
              <a:endParaRPr lang="en-US" altLang="zh-CN" sz="12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r>
                <a:rPr lang="zh-CN" altLang="en-US" sz="1200" dirty="0">
                  <a:solidFill>
                    <a:schemeClr val="tx1">
                      <a:lumMod val="65000"/>
                      <a:lumOff val="35000"/>
                    </a:schemeClr>
                  </a:solidFill>
                  <a:latin typeface="Humanst521 BT" panose="020B0602020204020204" pitchFamily="34" charset="0"/>
                </a:rPr>
                <a:t>总铝</a:t>
              </a:r>
              <a:r>
                <a:rPr lang="en-US" altLang="zh-CN" sz="1200" dirty="0">
                  <a:solidFill>
                    <a:schemeClr val="tx1">
                      <a:lumMod val="65000"/>
                      <a:lumOff val="35000"/>
                    </a:schemeClr>
                  </a:solidFill>
                  <a:latin typeface="Humanst521 BT" panose="020B0602020204020204" pitchFamily="34" charset="0"/>
                </a:rPr>
                <a:t> Al2O3: 47%-48%; </a:t>
              </a:r>
              <a:r>
                <a:rPr lang="zh-CN" altLang="en-US" sz="1200" dirty="0">
                  <a:solidFill>
                    <a:schemeClr val="tx1">
                      <a:lumMod val="65000"/>
                      <a:lumOff val="35000"/>
                    </a:schemeClr>
                  </a:solidFill>
                  <a:latin typeface="Humanst521 BT" panose="020B0602020204020204" pitchFamily="34" charset="0"/>
                </a:rPr>
                <a:t>有效铝</a:t>
              </a:r>
              <a:r>
                <a:rPr lang="en-US" altLang="zh-CN" sz="1200" dirty="0">
                  <a:solidFill>
                    <a:schemeClr val="tx1">
                      <a:lumMod val="65000"/>
                      <a:lumOff val="35000"/>
                    </a:schemeClr>
                  </a:solidFill>
                  <a:latin typeface="Humanst521 BT" panose="020B0602020204020204" pitchFamily="34" charset="0"/>
                </a:rPr>
                <a:t> Al2O3: 42-43%</a:t>
              </a:r>
            </a:p>
            <a:p>
              <a:pPr eaLnBrk="1" fontAlgn="auto" hangingPunct="1">
                <a:spcBef>
                  <a:spcPts val="0"/>
                </a:spcBef>
                <a:spcAft>
                  <a:spcPts val="0"/>
                </a:spcAft>
                <a:defRPr/>
              </a:pPr>
              <a:r>
                <a:rPr lang="zh-CN" altLang="en-US" sz="1200" dirty="0">
                  <a:solidFill>
                    <a:schemeClr val="tx1">
                      <a:lumMod val="65000"/>
                      <a:lumOff val="35000"/>
                    </a:schemeClr>
                  </a:solidFill>
                  <a:latin typeface="Humanst521 BT" panose="020B0602020204020204" pitchFamily="34" charset="0"/>
                </a:rPr>
                <a:t>总硅</a:t>
              </a:r>
              <a:r>
                <a:rPr lang="en-US" altLang="zh-CN" sz="1200" dirty="0">
                  <a:solidFill>
                    <a:schemeClr val="tx1">
                      <a:lumMod val="65000"/>
                      <a:lumOff val="35000"/>
                    </a:schemeClr>
                  </a:solidFill>
                  <a:latin typeface="Humanst521 BT" panose="020B0602020204020204" pitchFamily="34" charset="0"/>
                </a:rPr>
                <a:t> SiO2: 8%-10%;      </a:t>
              </a:r>
              <a:r>
                <a:rPr lang="zh-CN" altLang="en-US" sz="1200" dirty="0">
                  <a:solidFill>
                    <a:schemeClr val="tx1">
                      <a:lumMod val="65000"/>
                      <a:lumOff val="35000"/>
                    </a:schemeClr>
                  </a:solidFill>
                  <a:latin typeface="Humanst521 BT" panose="020B0602020204020204" pitchFamily="34" charset="0"/>
                </a:rPr>
                <a:t>反应硅</a:t>
              </a:r>
              <a:r>
                <a:rPr lang="en-US" altLang="zh-CN" sz="1200" dirty="0">
                  <a:solidFill>
                    <a:schemeClr val="tx1">
                      <a:lumMod val="65000"/>
                      <a:lumOff val="35000"/>
                    </a:schemeClr>
                  </a:solidFill>
                  <a:latin typeface="Humanst521 BT" panose="020B0602020204020204" pitchFamily="34" charset="0"/>
                </a:rPr>
                <a:t> SiO2: 3%-4%</a:t>
              </a:r>
            </a:p>
            <a:p>
              <a:pPr eaLnBrk="1" fontAlgn="auto" hangingPunct="1">
                <a:spcBef>
                  <a:spcPts val="0"/>
                </a:spcBef>
                <a:spcAft>
                  <a:spcPts val="0"/>
                </a:spcAft>
                <a:defRPr/>
              </a:pPr>
              <a:r>
                <a:rPr lang="zh-CN" altLang="en-US" sz="1200" dirty="0">
                  <a:solidFill>
                    <a:schemeClr val="tx1">
                      <a:lumMod val="65000"/>
                      <a:lumOff val="35000"/>
                    </a:schemeClr>
                  </a:solidFill>
                  <a:latin typeface="Humanst521 BT" panose="020B0602020204020204" pitchFamily="34" charset="0"/>
                </a:rPr>
                <a:t>有效铝硅比</a:t>
              </a:r>
              <a:r>
                <a:rPr lang="en-US" altLang="zh-CN" sz="1200" dirty="0">
                  <a:solidFill>
                    <a:schemeClr val="tx1">
                      <a:lumMod val="65000"/>
                      <a:lumOff val="35000"/>
                    </a:schemeClr>
                  </a:solidFill>
                  <a:latin typeface="Humanst521 BT" panose="020B0602020204020204" pitchFamily="34" charset="0"/>
                </a:rPr>
                <a:t> A/S: 13-14</a:t>
              </a:r>
              <a:r>
                <a:rPr lang="zh-CN" altLang="en-US" sz="1200" dirty="0">
                  <a:solidFill>
                    <a:schemeClr val="tx1">
                      <a:lumMod val="65000"/>
                      <a:lumOff val="35000"/>
                    </a:schemeClr>
                  </a:solidFill>
                  <a:latin typeface="Humanst521 BT" panose="020B0602020204020204" pitchFamily="34" charset="0"/>
                </a:rPr>
                <a:t>； </a:t>
              </a:r>
              <a:endParaRPr lang="en-US" altLang="zh-CN" sz="12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r>
                <a:rPr lang="zh-CN" altLang="en-US" sz="1200" dirty="0">
                  <a:solidFill>
                    <a:schemeClr val="tx1">
                      <a:lumMod val="65000"/>
                      <a:lumOff val="35000"/>
                    </a:schemeClr>
                  </a:solidFill>
                  <a:latin typeface="Humanst521 BT" panose="020B0602020204020204" pitchFamily="34" charset="0"/>
                </a:rPr>
                <a:t>铝针铁矿：</a:t>
              </a:r>
              <a:r>
                <a:rPr lang="en-US" altLang="zh-CN" sz="1200" dirty="0">
                  <a:solidFill>
                    <a:schemeClr val="tx1">
                      <a:lumMod val="65000"/>
                      <a:lumOff val="35000"/>
                    </a:schemeClr>
                  </a:solidFill>
                  <a:latin typeface="Humanst521 BT" panose="020B0602020204020204" pitchFamily="34" charset="0"/>
                </a:rPr>
                <a:t>8%-9%</a:t>
              </a:r>
              <a:r>
                <a:rPr lang="zh-CN" altLang="en-US" sz="1200" dirty="0">
                  <a:solidFill>
                    <a:schemeClr val="tx1">
                      <a:lumMod val="65000"/>
                      <a:lumOff val="35000"/>
                    </a:schemeClr>
                  </a:solidFill>
                  <a:latin typeface="Humanst521 BT" panose="020B0602020204020204" pitchFamily="34" charset="0"/>
                </a:rPr>
                <a:t>；赤铁矿：</a:t>
              </a:r>
              <a:r>
                <a:rPr lang="en-US" altLang="zh-CN" sz="1200" dirty="0">
                  <a:solidFill>
                    <a:schemeClr val="tx1">
                      <a:lumMod val="65000"/>
                      <a:lumOff val="35000"/>
                    </a:schemeClr>
                  </a:solidFill>
                  <a:latin typeface="Humanst521 BT" panose="020B0602020204020204" pitchFamily="34" charset="0"/>
                </a:rPr>
                <a:t>9%-10%</a:t>
              </a:r>
            </a:p>
            <a:p>
              <a:pPr eaLnBrk="1" fontAlgn="auto" hangingPunct="1">
                <a:spcBef>
                  <a:spcPts val="0"/>
                </a:spcBef>
                <a:spcAft>
                  <a:spcPts val="0"/>
                </a:spcAft>
                <a:defRPr/>
              </a:pPr>
              <a:r>
                <a:rPr lang="zh-CN" altLang="en-US" sz="1200" dirty="0">
                  <a:solidFill>
                    <a:schemeClr val="tx1">
                      <a:lumMod val="65000"/>
                      <a:lumOff val="35000"/>
                    </a:schemeClr>
                  </a:solidFill>
                  <a:latin typeface="Humanst521 BT" panose="020B0602020204020204" pitchFamily="34" charset="0"/>
                </a:rPr>
                <a:t>高岭石：</a:t>
              </a:r>
              <a:r>
                <a:rPr lang="en-US" altLang="zh-CN" sz="1200" dirty="0">
                  <a:solidFill>
                    <a:schemeClr val="tx1">
                      <a:lumMod val="65000"/>
                      <a:lumOff val="35000"/>
                    </a:schemeClr>
                  </a:solidFill>
                  <a:latin typeface="Humanst521 BT" panose="020B0602020204020204" pitchFamily="34" charset="0"/>
                </a:rPr>
                <a:t>6%-7%</a:t>
              </a:r>
              <a:r>
                <a:rPr lang="zh-CN" altLang="en-US" sz="1200" dirty="0">
                  <a:solidFill>
                    <a:schemeClr val="tx1">
                      <a:lumMod val="65000"/>
                      <a:lumOff val="35000"/>
                    </a:schemeClr>
                  </a:solidFill>
                  <a:latin typeface="Humanst521 BT" panose="020B0602020204020204" pitchFamily="34" charset="0"/>
                </a:rPr>
                <a:t>； 石英：</a:t>
              </a:r>
              <a:r>
                <a:rPr lang="en-US" altLang="zh-CN" sz="1200" dirty="0">
                  <a:solidFill>
                    <a:schemeClr val="tx1">
                      <a:lumMod val="65000"/>
                      <a:lumOff val="35000"/>
                    </a:schemeClr>
                  </a:solidFill>
                  <a:latin typeface="Humanst521 BT" panose="020B0602020204020204" pitchFamily="34" charset="0"/>
                </a:rPr>
                <a:t>4%-5%</a:t>
              </a:r>
              <a:r>
                <a:rPr lang="zh-CN" altLang="en-US" sz="1200" dirty="0">
                  <a:solidFill>
                    <a:schemeClr val="tx1">
                      <a:lumMod val="65000"/>
                      <a:lumOff val="35000"/>
                    </a:schemeClr>
                  </a:solidFill>
                  <a:latin typeface="Humanst521 BT" panose="020B0602020204020204" pitchFamily="34" charset="0"/>
                </a:rPr>
                <a:t> </a:t>
              </a:r>
              <a:endParaRPr lang="en-US" altLang="zh-CN" sz="12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r>
                <a:rPr lang="zh-CN" altLang="en-US" sz="1200" dirty="0">
                  <a:solidFill>
                    <a:schemeClr val="tx1">
                      <a:lumMod val="65000"/>
                      <a:lumOff val="35000"/>
                    </a:schemeClr>
                  </a:solidFill>
                  <a:latin typeface="Humanst521 BT" panose="020B0602020204020204" pitchFamily="34" charset="0"/>
                </a:rPr>
                <a:t>一水软铝石：小于</a:t>
              </a:r>
              <a:r>
                <a:rPr lang="en-US" altLang="zh-CN" sz="1200" dirty="0">
                  <a:solidFill>
                    <a:schemeClr val="tx1">
                      <a:lumMod val="65000"/>
                      <a:lumOff val="35000"/>
                    </a:schemeClr>
                  </a:solidFill>
                  <a:latin typeface="Humanst521 BT" panose="020B0602020204020204" pitchFamily="34" charset="0"/>
                </a:rPr>
                <a:t>1%</a:t>
              </a:r>
            </a:p>
            <a:p>
              <a:pPr eaLnBrk="1" fontAlgn="auto" hangingPunct="1">
                <a:spcBef>
                  <a:spcPts val="0"/>
                </a:spcBef>
                <a:spcAft>
                  <a:spcPts val="0"/>
                </a:spcAft>
                <a:defRPr/>
              </a:pPr>
              <a:r>
                <a:rPr lang="zh-CN" altLang="en-US" sz="1200" dirty="0">
                  <a:solidFill>
                    <a:schemeClr val="tx1">
                      <a:lumMod val="65000"/>
                      <a:lumOff val="35000"/>
                    </a:schemeClr>
                  </a:solidFill>
                  <a:latin typeface="Humanst521 BT" panose="020B0602020204020204" pitchFamily="34" charset="0"/>
                </a:rPr>
                <a:t>有机碳：</a:t>
              </a:r>
              <a:r>
                <a:rPr lang="en-US" altLang="zh-CN" sz="1200" dirty="0">
                  <a:solidFill>
                    <a:schemeClr val="tx1">
                      <a:lumMod val="65000"/>
                      <a:lumOff val="35000"/>
                    </a:schemeClr>
                  </a:solidFill>
                  <a:latin typeface="Humanst521 BT" panose="020B0602020204020204" pitchFamily="34" charset="0"/>
                </a:rPr>
                <a:t>0.105%-0.12%</a:t>
              </a:r>
              <a:r>
                <a:rPr lang="zh-CN" altLang="en-US" sz="1200" dirty="0">
                  <a:solidFill>
                    <a:schemeClr val="tx1">
                      <a:lumMod val="65000"/>
                      <a:lumOff val="35000"/>
                    </a:schemeClr>
                  </a:solidFill>
                  <a:latin typeface="Humanst521 BT" panose="020B0602020204020204" pitchFamily="34" charset="0"/>
                </a:rPr>
                <a:t>；全碳：</a:t>
              </a:r>
              <a:r>
                <a:rPr lang="en-US" altLang="zh-CN" sz="1200" dirty="0">
                  <a:solidFill>
                    <a:schemeClr val="tx1">
                      <a:lumMod val="65000"/>
                      <a:lumOff val="35000"/>
                    </a:schemeClr>
                  </a:solidFill>
                  <a:latin typeface="Humanst521 BT" panose="020B0602020204020204" pitchFamily="34" charset="0"/>
                </a:rPr>
                <a:t>0.13-0.14%</a:t>
              </a:r>
            </a:p>
            <a:p>
              <a:pPr eaLnBrk="1" fontAlgn="auto" hangingPunct="1">
                <a:spcBef>
                  <a:spcPts val="0"/>
                </a:spcBef>
                <a:spcAft>
                  <a:spcPts val="0"/>
                </a:spcAft>
                <a:defRPr/>
              </a:pPr>
              <a:endParaRPr lang="en-US" altLang="zh-CN" sz="12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r>
                <a:rPr lang="en-US" altLang="zh-CN" sz="1200" dirty="0">
                  <a:solidFill>
                    <a:schemeClr val="tx1">
                      <a:lumMod val="65000"/>
                      <a:lumOff val="35000"/>
                    </a:schemeClr>
                  </a:solidFill>
                  <a:latin typeface="Humanst521 BT" panose="020B0602020204020204" pitchFamily="34" charset="0"/>
                </a:rPr>
                <a:t>QAM</a:t>
              </a:r>
              <a:r>
                <a:rPr lang="zh-CN" altLang="en-US" sz="1200" dirty="0">
                  <a:solidFill>
                    <a:schemeClr val="tx1">
                      <a:lumMod val="65000"/>
                      <a:lumOff val="35000"/>
                    </a:schemeClr>
                  </a:solidFill>
                  <a:latin typeface="Humanst521 BT" panose="020B0602020204020204" pitchFamily="34" charset="0"/>
                </a:rPr>
                <a:t>矿区平均生产品味：</a:t>
              </a:r>
              <a:endParaRPr lang="en-US" altLang="zh-CN" sz="12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r>
                <a:rPr lang="zh-CN" altLang="en-US" sz="1200" dirty="0">
                  <a:solidFill>
                    <a:schemeClr val="tx1">
                      <a:lumMod val="65000"/>
                      <a:lumOff val="35000"/>
                    </a:schemeClr>
                  </a:solidFill>
                  <a:latin typeface="Humanst521 BT" panose="020B0602020204020204" pitchFamily="34" charset="0"/>
                </a:rPr>
                <a:t>总铝</a:t>
              </a:r>
              <a:r>
                <a:rPr lang="en-US" altLang="zh-CN" sz="1200" dirty="0">
                  <a:solidFill>
                    <a:schemeClr val="tx1">
                      <a:lumMod val="65000"/>
                      <a:lumOff val="35000"/>
                    </a:schemeClr>
                  </a:solidFill>
                  <a:latin typeface="Humanst521 BT" panose="020B0602020204020204" pitchFamily="34" charset="0"/>
                </a:rPr>
                <a:t> Al2O3: 48%-49%; </a:t>
              </a:r>
              <a:r>
                <a:rPr lang="zh-CN" altLang="en-US" sz="1200" dirty="0">
                  <a:solidFill>
                    <a:schemeClr val="tx1">
                      <a:lumMod val="65000"/>
                      <a:lumOff val="35000"/>
                    </a:schemeClr>
                  </a:solidFill>
                  <a:latin typeface="Humanst521 BT" panose="020B0602020204020204" pitchFamily="34" charset="0"/>
                </a:rPr>
                <a:t>有效铝</a:t>
              </a:r>
              <a:r>
                <a:rPr lang="en-US" altLang="zh-CN" sz="1200" dirty="0">
                  <a:solidFill>
                    <a:schemeClr val="tx1">
                      <a:lumMod val="65000"/>
                      <a:lumOff val="35000"/>
                    </a:schemeClr>
                  </a:solidFill>
                  <a:latin typeface="Humanst521 BT" panose="020B0602020204020204" pitchFamily="34" charset="0"/>
                </a:rPr>
                <a:t> Al2O3: 43-44%</a:t>
              </a:r>
            </a:p>
            <a:p>
              <a:pPr eaLnBrk="1" fontAlgn="auto" hangingPunct="1">
                <a:spcBef>
                  <a:spcPts val="0"/>
                </a:spcBef>
                <a:spcAft>
                  <a:spcPts val="0"/>
                </a:spcAft>
                <a:defRPr/>
              </a:pPr>
              <a:r>
                <a:rPr lang="zh-CN" altLang="en-US" sz="1200" dirty="0">
                  <a:solidFill>
                    <a:schemeClr val="tx1">
                      <a:lumMod val="65000"/>
                      <a:lumOff val="35000"/>
                    </a:schemeClr>
                  </a:solidFill>
                  <a:latin typeface="Humanst521 BT" panose="020B0602020204020204" pitchFamily="34" charset="0"/>
                </a:rPr>
                <a:t>总硅</a:t>
              </a:r>
              <a:r>
                <a:rPr lang="en-US" altLang="zh-CN" sz="1200" dirty="0">
                  <a:solidFill>
                    <a:schemeClr val="tx1">
                      <a:lumMod val="65000"/>
                      <a:lumOff val="35000"/>
                    </a:schemeClr>
                  </a:solidFill>
                  <a:latin typeface="Humanst521 BT" panose="020B0602020204020204" pitchFamily="34" charset="0"/>
                </a:rPr>
                <a:t> SiO2: 6%-8%;      </a:t>
              </a:r>
              <a:r>
                <a:rPr lang="zh-CN" altLang="en-US" sz="1200" dirty="0">
                  <a:solidFill>
                    <a:schemeClr val="tx1">
                      <a:lumMod val="65000"/>
                      <a:lumOff val="35000"/>
                    </a:schemeClr>
                  </a:solidFill>
                  <a:latin typeface="Humanst521 BT" panose="020B0602020204020204" pitchFamily="34" charset="0"/>
                </a:rPr>
                <a:t>反应硅</a:t>
              </a:r>
              <a:r>
                <a:rPr lang="en-US" altLang="zh-CN" sz="1200" dirty="0">
                  <a:solidFill>
                    <a:schemeClr val="tx1">
                      <a:lumMod val="65000"/>
                      <a:lumOff val="35000"/>
                    </a:schemeClr>
                  </a:solidFill>
                  <a:latin typeface="Humanst521 BT" panose="020B0602020204020204" pitchFamily="34" charset="0"/>
                </a:rPr>
                <a:t> SiO2: 2%-3%</a:t>
              </a:r>
            </a:p>
            <a:p>
              <a:pPr eaLnBrk="1" fontAlgn="auto" hangingPunct="1">
                <a:spcBef>
                  <a:spcPts val="0"/>
                </a:spcBef>
                <a:spcAft>
                  <a:spcPts val="0"/>
                </a:spcAft>
                <a:defRPr/>
              </a:pPr>
              <a:r>
                <a:rPr lang="zh-CN" altLang="en-US" sz="1200" dirty="0">
                  <a:solidFill>
                    <a:schemeClr val="tx1">
                      <a:lumMod val="65000"/>
                      <a:lumOff val="35000"/>
                    </a:schemeClr>
                  </a:solidFill>
                  <a:latin typeface="Humanst521 BT" panose="020B0602020204020204" pitchFamily="34" charset="0"/>
                </a:rPr>
                <a:t>有效铝硅比</a:t>
              </a:r>
              <a:r>
                <a:rPr lang="en-US" altLang="zh-CN" sz="1200" dirty="0">
                  <a:solidFill>
                    <a:schemeClr val="tx1">
                      <a:lumMod val="65000"/>
                      <a:lumOff val="35000"/>
                    </a:schemeClr>
                  </a:solidFill>
                  <a:latin typeface="Humanst521 BT" panose="020B0602020204020204" pitchFamily="34" charset="0"/>
                </a:rPr>
                <a:t> A/S: 16-18</a:t>
              </a:r>
              <a:r>
                <a:rPr lang="zh-CN" altLang="en-US" sz="1200" dirty="0">
                  <a:solidFill>
                    <a:schemeClr val="tx1">
                      <a:lumMod val="65000"/>
                      <a:lumOff val="35000"/>
                    </a:schemeClr>
                  </a:solidFill>
                  <a:latin typeface="Humanst521 BT" panose="020B0602020204020204" pitchFamily="34" charset="0"/>
                </a:rPr>
                <a:t>； </a:t>
              </a:r>
              <a:endParaRPr lang="en-US" altLang="zh-CN" sz="12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endParaRPr lang="en-US" altLang="zh-CN" sz="12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p:txBody>
        </p:sp>
      </p:grpSp>
      <p:grpSp>
        <p:nvGrpSpPr>
          <p:cNvPr id="36" name="Group 17">
            <a:extLst>
              <a:ext uri="{FF2B5EF4-FFF2-40B4-BE49-F238E27FC236}">
                <a16:creationId xmlns:a16="http://schemas.microsoft.com/office/drawing/2014/main" id="{069B66F4-0251-4E5B-8224-927A4B78CDF6}"/>
              </a:ext>
            </a:extLst>
          </p:cNvPr>
          <p:cNvGrpSpPr/>
          <p:nvPr/>
        </p:nvGrpSpPr>
        <p:grpSpPr>
          <a:xfrm>
            <a:off x="1473200" y="4852690"/>
            <a:ext cx="776214" cy="900410"/>
            <a:chOff x="6236773" y="1891795"/>
            <a:chExt cx="889762" cy="1032124"/>
          </a:xfrm>
        </p:grpSpPr>
        <p:sp>
          <p:nvSpPr>
            <p:cNvPr id="37" name="六边形 36">
              <a:extLst>
                <a:ext uri="{FF2B5EF4-FFF2-40B4-BE49-F238E27FC236}">
                  <a16:creationId xmlns:a16="http://schemas.microsoft.com/office/drawing/2014/main" id="{E6F2F1AF-C116-47B2-8A63-44DBF4B4BBF0}"/>
                </a:ext>
              </a:extLst>
            </p:cNvPr>
            <p:cNvSpPr/>
            <p:nvPr/>
          </p:nvSpPr>
          <p:spPr>
            <a:xfrm rot="5400000">
              <a:off x="6165592" y="1962976"/>
              <a:ext cx="1032124" cy="889762"/>
            </a:xfrm>
            <a:prstGeom prst="hexagon">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Oval 19">
              <a:extLst>
                <a:ext uri="{FF2B5EF4-FFF2-40B4-BE49-F238E27FC236}">
                  <a16:creationId xmlns:a16="http://schemas.microsoft.com/office/drawing/2014/main" id="{2EB21501-27B5-4166-987C-81822A67C6CF}"/>
                </a:ext>
              </a:extLst>
            </p:cNvPr>
            <p:cNvSpPr/>
            <p:nvPr/>
          </p:nvSpPr>
          <p:spPr>
            <a:xfrm>
              <a:off x="6462579" y="2189192"/>
              <a:ext cx="438150" cy="437329"/>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1" name="组合 20">
            <a:extLst>
              <a:ext uri="{FF2B5EF4-FFF2-40B4-BE49-F238E27FC236}">
                <a16:creationId xmlns:a16="http://schemas.microsoft.com/office/drawing/2014/main" id="{469BD4F5-F595-43FA-8E27-9CA004488908}"/>
              </a:ext>
            </a:extLst>
          </p:cNvPr>
          <p:cNvGrpSpPr/>
          <p:nvPr/>
        </p:nvGrpSpPr>
        <p:grpSpPr>
          <a:xfrm>
            <a:off x="2488296" y="4856088"/>
            <a:ext cx="3731239" cy="1109058"/>
            <a:chOff x="1212599" y="2622072"/>
            <a:chExt cx="3731239" cy="1109058"/>
          </a:xfrm>
        </p:grpSpPr>
        <p:sp>
          <p:nvSpPr>
            <p:cNvPr id="22" name="文本框 21">
              <a:extLst>
                <a:ext uri="{FF2B5EF4-FFF2-40B4-BE49-F238E27FC236}">
                  <a16:creationId xmlns:a16="http://schemas.microsoft.com/office/drawing/2014/main" id="{584D4606-E502-45E3-B51E-EB90B96E1F23}"/>
                </a:ext>
              </a:extLst>
            </p:cNvPr>
            <p:cNvSpPr txBox="1"/>
            <p:nvPr/>
          </p:nvSpPr>
          <p:spPr bwMode="auto">
            <a:xfrm>
              <a:off x="1212599" y="2622072"/>
              <a:ext cx="2187850"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rPr>
                <a:t>专业的品控团队</a:t>
              </a:r>
            </a:p>
          </p:txBody>
        </p:sp>
        <p:sp>
          <p:nvSpPr>
            <p:cNvPr id="23" name="文本框 22">
              <a:extLst>
                <a:ext uri="{FF2B5EF4-FFF2-40B4-BE49-F238E27FC236}">
                  <a16:creationId xmlns:a16="http://schemas.microsoft.com/office/drawing/2014/main" id="{81F9A413-972F-4202-A2CA-FF4A2B4F7A1F}"/>
                </a:ext>
              </a:extLst>
            </p:cNvPr>
            <p:cNvSpPr txBox="1"/>
            <p:nvPr/>
          </p:nvSpPr>
          <p:spPr bwMode="auto">
            <a:xfrm>
              <a:off x="1212599" y="2992466"/>
              <a:ext cx="3731239" cy="738664"/>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我司化验室由中铝公司建立并派驻其工程师参与品质管理和分析，确保生产过程及到港质量的一致性。</a:t>
              </a:r>
              <a:endParaRPr lang="en-US" altLang="zh-CN" sz="1400" dirty="0">
                <a:solidFill>
                  <a:schemeClr val="tx1">
                    <a:lumMod val="65000"/>
                    <a:lumOff val="35000"/>
                  </a:schemeClr>
                </a:solidFill>
                <a:latin typeface="Humanst521 BT" panose="020B0602020204020204" pitchFamily="34" charset="0"/>
              </a:endParaRPr>
            </a:p>
          </p:txBody>
        </p:sp>
      </p:grpSp>
      <p:sp>
        <p:nvSpPr>
          <p:cNvPr id="27" name="文本框 26">
            <a:extLst>
              <a:ext uri="{FF2B5EF4-FFF2-40B4-BE49-F238E27FC236}">
                <a16:creationId xmlns:a16="http://schemas.microsoft.com/office/drawing/2014/main" id="{80B2CB44-1747-423E-A7E8-C504B9939138}"/>
              </a:ext>
            </a:extLst>
          </p:cNvPr>
          <p:cNvSpPr txBox="1"/>
          <p:nvPr/>
        </p:nvSpPr>
        <p:spPr>
          <a:xfrm>
            <a:off x="488546" y="431225"/>
            <a:ext cx="3127757" cy="584775"/>
          </a:xfrm>
          <a:prstGeom prst="rect">
            <a:avLst/>
          </a:prstGeom>
          <a:noFill/>
        </p:spPr>
        <p:txBody>
          <a:bodyPr wrap="square" rtlCol="0">
            <a:spAutoFit/>
            <a:scene3d>
              <a:camera prst="orthographicFront"/>
              <a:lightRig rig="threePt" dir="t"/>
            </a:scene3d>
            <a:sp3d contourW="12700"/>
          </a:bodyPr>
          <a:lstStyle/>
          <a:p>
            <a:pPr algn="dist"/>
            <a:r>
              <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金湾国际资源</a:t>
            </a:r>
          </a:p>
        </p:txBody>
      </p:sp>
      <p:sp>
        <p:nvSpPr>
          <p:cNvPr id="39" name="文本框 38">
            <a:extLst>
              <a:ext uri="{FF2B5EF4-FFF2-40B4-BE49-F238E27FC236}">
                <a16:creationId xmlns:a16="http://schemas.microsoft.com/office/drawing/2014/main" id="{3F359311-8A86-4B7F-A97D-7B103555A0BA}"/>
              </a:ext>
            </a:extLst>
          </p:cNvPr>
          <p:cNvSpPr txBox="1"/>
          <p:nvPr/>
        </p:nvSpPr>
        <p:spPr bwMode="auto">
          <a:xfrm>
            <a:off x="4676146" y="571958"/>
            <a:ext cx="4257542" cy="276999"/>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i="1" dirty="0">
                <a:solidFill>
                  <a:schemeClr val="bg1">
                    <a:lumMod val="65000"/>
                  </a:schemeClr>
                </a:solidFill>
                <a:latin typeface="Humanst521 BT" panose="020B0602020204020204" pitchFamily="34" charset="0"/>
              </a:rPr>
              <a:t>GOLDEN BAY INTERNATIONAL RESOURCES LIMITED</a:t>
            </a:r>
          </a:p>
        </p:txBody>
      </p:sp>
      <p:sp>
        <p:nvSpPr>
          <p:cNvPr id="44" name="任意多边形: 形状 43">
            <a:extLst>
              <a:ext uri="{FF2B5EF4-FFF2-40B4-BE49-F238E27FC236}">
                <a16:creationId xmlns:a16="http://schemas.microsoft.com/office/drawing/2014/main" id="{BB22A51E-0223-4457-8919-CAF3A2DC79BA}"/>
              </a:ext>
            </a:extLst>
          </p:cNvPr>
          <p:cNvSpPr/>
          <p:nvPr/>
        </p:nvSpPr>
        <p:spPr>
          <a:xfrm>
            <a:off x="7703338" y="1666766"/>
            <a:ext cx="1788475" cy="2262155"/>
          </a:xfrm>
          <a:custGeom>
            <a:avLst/>
            <a:gdLst>
              <a:gd name="connsiteX0" fmla="*/ 735165 w 1470330"/>
              <a:gd name="connsiteY0" fmla="*/ 0 h 1705586"/>
              <a:gd name="connsiteX1" fmla="*/ 1470330 w 1470330"/>
              <a:gd name="connsiteY1" fmla="*/ 367583 h 1705586"/>
              <a:gd name="connsiteX2" fmla="*/ 1470330 w 1470330"/>
              <a:gd name="connsiteY2" fmla="*/ 1338004 h 1705586"/>
              <a:gd name="connsiteX3" fmla="*/ 735165 w 1470330"/>
              <a:gd name="connsiteY3" fmla="*/ 1705586 h 1705586"/>
              <a:gd name="connsiteX4" fmla="*/ 0 w 1470330"/>
              <a:gd name="connsiteY4" fmla="*/ 1338004 h 1705586"/>
              <a:gd name="connsiteX5" fmla="*/ 0 w 1470330"/>
              <a:gd name="connsiteY5" fmla="*/ 367583 h 170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0330" h="1705586">
                <a:moveTo>
                  <a:pt x="735165" y="0"/>
                </a:moveTo>
                <a:lnTo>
                  <a:pt x="1470330" y="367583"/>
                </a:lnTo>
                <a:lnTo>
                  <a:pt x="1470330" y="1338004"/>
                </a:lnTo>
                <a:lnTo>
                  <a:pt x="735165" y="1705586"/>
                </a:lnTo>
                <a:lnTo>
                  <a:pt x="0" y="1338004"/>
                </a:lnTo>
                <a:lnTo>
                  <a:pt x="0" y="367583"/>
                </a:lnTo>
                <a:close/>
              </a:path>
            </a:pathLst>
          </a:custGeom>
          <a:blipFill>
            <a:blip r:embed="rId3">
              <a:extLst>
                <a:ext uri="{28A0092B-C50C-407E-A947-70E740481C1C}">
                  <a14:useLocalDpi xmlns:a14="http://schemas.microsoft.com/office/drawing/2010/main" val="0"/>
                </a:ext>
              </a:extLst>
            </a:blip>
            <a:stretch>
              <a:fillRect l="-11097" t="-4791" r="-868" b="2045"/>
            </a:stretch>
          </a:blip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45" name="任意多边形: 形状 44">
            <a:extLst>
              <a:ext uri="{FF2B5EF4-FFF2-40B4-BE49-F238E27FC236}">
                <a16:creationId xmlns:a16="http://schemas.microsoft.com/office/drawing/2014/main" id="{0021E9CF-FF14-4541-95D7-65D0200D0A8F}"/>
              </a:ext>
            </a:extLst>
          </p:cNvPr>
          <p:cNvSpPr/>
          <p:nvPr/>
        </p:nvSpPr>
        <p:spPr>
          <a:xfrm>
            <a:off x="6717638" y="3771288"/>
            <a:ext cx="1788475" cy="2262155"/>
          </a:xfrm>
          <a:custGeom>
            <a:avLst/>
            <a:gdLst>
              <a:gd name="connsiteX0" fmla="*/ 735165 w 1470330"/>
              <a:gd name="connsiteY0" fmla="*/ 0 h 1705586"/>
              <a:gd name="connsiteX1" fmla="*/ 1470330 w 1470330"/>
              <a:gd name="connsiteY1" fmla="*/ 367583 h 1705586"/>
              <a:gd name="connsiteX2" fmla="*/ 1470330 w 1470330"/>
              <a:gd name="connsiteY2" fmla="*/ 1338004 h 1705586"/>
              <a:gd name="connsiteX3" fmla="*/ 735165 w 1470330"/>
              <a:gd name="connsiteY3" fmla="*/ 1705586 h 1705586"/>
              <a:gd name="connsiteX4" fmla="*/ 0 w 1470330"/>
              <a:gd name="connsiteY4" fmla="*/ 1338004 h 1705586"/>
              <a:gd name="connsiteX5" fmla="*/ 0 w 1470330"/>
              <a:gd name="connsiteY5" fmla="*/ 367583 h 170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0330" h="1705586">
                <a:moveTo>
                  <a:pt x="735165" y="0"/>
                </a:moveTo>
                <a:lnTo>
                  <a:pt x="1470330" y="367583"/>
                </a:lnTo>
                <a:lnTo>
                  <a:pt x="1470330" y="1338004"/>
                </a:lnTo>
                <a:lnTo>
                  <a:pt x="735165" y="1705586"/>
                </a:lnTo>
                <a:lnTo>
                  <a:pt x="0" y="1338004"/>
                </a:lnTo>
                <a:lnTo>
                  <a:pt x="0" y="367583"/>
                </a:lnTo>
                <a:close/>
              </a:path>
            </a:pathLst>
          </a:custGeom>
          <a:blipFill>
            <a:blip r:embed="rId4" cstate="print">
              <a:extLst>
                <a:ext uri="{28A0092B-C50C-407E-A947-70E740481C1C}">
                  <a14:useLocalDpi xmlns:a14="http://schemas.microsoft.com/office/drawing/2010/main" val="0"/>
                </a:ext>
              </a:extLst>
            </a:blip>
            <a:stretch>
              <a:fillRect l="-16028" t="882" r="-7206" b="1"/>
            </a:stretch>
          </a:blip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47" name="任意多边形: 形状 46">
            <a:extLst>
              <a:ext uri="{FF2B5EF4-FFF2-40B4-BE49-F238E27FC236}">
                <a16:creationId xmlns:a16="http://schemas.microsoft.com/office/drawing/2014/main" id="{906DACB6-3458-495F-895E-B8FC8F2708EB}"/>
              </a:ext>
            </a:extLst>
          </p:cNvPr>
          <p:cNvSpPr/>
          <p:nvPr/>
        </p:nvSpPr>
        <p:spPr>
          <a:xfrm>
            <a:off x="8733334" y="3771288"/>
            <a:ext cx="1788476" cy="2262155"/>
          </a:xfrm>
          <a:custGeom>
            <a:avLst/>
            <a:gdLst>
              <a:gd name="connsiteX0" fmla="*/ 735165 w 1470330"/>
              <a:gd name="connsiteY0" fmla="*/ 0 h 1705586"/>
              <a:gd name="connsiteX1" fmla="*/ 1470330 w 1470330"/>
              <a:gd name="connsiteY1" fmla="*/ 367583 h 1705586"/>
              <a:gd name="connsiteX2" fmla="*/ 1470330 w 1470330"/>
              <a:gd name="connsiteY2" fmla="*/ 1338004 h 1705586"/>
              <a:gd name="connsiteX3" fmla="*/ 735165 w 1470330"/>
              <a:gd name="connsiteY3" fmla="*/ 1705586 h 1705586"/>
              <a:gd name="connsiteX4" fmla="*/ 0 w 1470330"/>
              <a:gd name="connsiteY4" fmla="*/ 1338004 h 1705586"/>
              <a:gd name="connsiteX5" fmla="*/ 0 w 1470330"/>
              <a:gd name="connsiteY5" fmla="*/ 367583 h 170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0330" h="1705586">
                <a:moveTo>
                  <a:pt x="735165" y="0"/>
                </a:moveTo>
                <a:lnTo>
                  <a:pt x="1470330" y="367583"/>
                </a:lnTo>
                <a:lnTo>
                  <a:pt x="1470330" y="1338004"/>
                </a:lnTo>
                <a:lnTo>
                  <a:pt x="735165" y="1705586"/>
                </a:lnTo>
                <a:lnTo>
                  <a:pt x="0" y="1338004"/>
                </a:lnTo>
                <a:lnTo>
                  <a:pt x="0" y="367583"/>
                </a:lnTo>
                <a:close/>
              </a:path>
            </a:pathLst>
          </a:custGeom>
          <a:blipFill>
            <a:blip r:embed="rId5" cstate="print">
              <a:extLst>
                <a:ext uri="{28A0092B-C50C-407E-A947-70E740481C1C}">
                  <a14:useLocalDpi xmlns:a14="http://schemas.microsoft.com/office/drawing/2010/main" val="0"/>
                </a:ext>
              </a:extLst>
            </a:blip>
            <a:stretch>
              <a:fillRect l="4257" t="-12330" r="-4257" b="-7938"/>
            </a:stretch>
          </a:blip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Tree>
    <p:extLst>
      <p:ext uri="{BB962C8B-B14F-4D97-AF65-F5344CB8AC3E}">
        <p14:creationId xmlns:p14="http://schemas.microsoft.com/office/powerpoint/2010/main" val="17088313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53" presetClass="entr" presetSubtype="528"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ppt_w</p:attrName>
                                        </p:attrNameLst>
                                      </p:cBhvr>
                                      <p:tavLst>
                                        <p:tav tm="0">
                                          <p:val>
                                            <p:fltVal val="0"/>
                                          </p:val>
                                        </p:tav>
                                        <p:tav tm="100000">
                                          <p:val>
                                            <p:strVal val="#ppt_w"/>
                                          </p:val>
                                        </p:tav>
                                      </p:tavLst>
                                    </p:anim>
                                    <p:anim calcmode="lin" valueType="num">
                                      <p:cBhvr>
                                        <p:cTn id="24" dur="500" fill="hold"/>
                                        <p:tgtEl>
                                          <p:spTgt spid="44"/>
                                        </p:tgtEl>
                                        <p:attrNameLst>
                                          <p:attrName>ppt_h</p:attrName>
                                        </p:attrNameLst>
                                      </p:cBhvr>
                                      <p:tavLst>
                                        <p:tav tm="0">
                                          <p:val>
                                            <p:fltVal val="0"/>
                                          </p:val>
                                        </p:tav>
                                        <p:tav tm="100000">
                                          <p:val>
                                            <p:strVal val="#ppt_h"/>
                                          </p:val>
                                        </p:tav>
                                      </p:tavLst>
                                    </p:anim>
                                    <p:animEffect transition="in" filter="fade">
                                      <p:cBhvr>
                                        <p:cTn id="25" dur="500"/>
                                        <p:tgtEl>
                                          <p:spTgt spid="44"/>
                                        </p:tgtEl>
                                      </p:cBhvr>
                                    </p:animEffect>
                                    <p:anim calcmode="lin" valueType="num">
                                      <p:cBhvr>
                                        <p:cTn id="26" dur="500" fill="hold"/>
                                        <p:tgtEl>
                                          <p:spTgt spid="44"/>
                                        </p:tgtEl>
                                        <p:attrNameLst>
                                          <p:attrName>ppt_x</p:attrName>
                                        </p:attrNameLst>
                                      </p:cBhvr>
                                      <p:tavLst>
                                        <p:tav tm="0">
                                          <p:val>
                                            <p:fltVal val="0.5"/>
                                          </p:val>
                                        </p:tav>
                                        <p:tav tm="100000">
                                          <p:val>
                                            <p:strVal val="#ppt_x"/>
                                          </p:val>
                                        </p:tav>
                                      </p:tavLst>
                                    </p:anim>
                                    <p:anim calcmode="lin" valueType="num">
                                      <p:cBhvr>
                                        <p:cTn id="27" dur="500" fill="hold"/>
                                        <p:tgtEl>
                                          <p:spTgt spid="44"/>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ppt_w</p:attrName>
                                        </p:attrNameLst>
                                      </p:cBhvr>
                                      <p:tavLst>
                                        <p:tav tm="0">
                                          <p:val>
                                            <p:fltVal val="0"/>
                                          </p:val>
                                        </p:tav>
                                        <p:tav tm="100000">
                                          <p:val>
                                            <p:strVal val="#ppt_w"/>
                                          </p:val>
                                        </p:tav>
                                      </p:tavLst>
                                    </p:anim>
                                    <p:anim calcmode="lin" valueType="num">
                                      <p:cBhvr>
                                        <p:cTn id="31" dur="500" fill="hold"/>
                                        <p:tgtEl>
                                          <p:spTgt spid="45"/>
                                        </p:tgtEl>
                                        <p:attrNameLst>
                                          <p:attrName>ppt_h</p:attrName>
                                        </p:attrNameLst>
                                      </p:cBhvr>
                                      <p:tavLst>
                                        <p:tav tm="0">
                                          <p:val>
                                            <p:fltVal val="0"/>
                                          </p:val>
                                        </p:tav>
                                        <p:tav tm="100000">
                                          <p:val>
                                            <p:strVal val="#ppt_h"/>
                                          </p:val>
                                        </p:tav>
                                      </p:tavLst>
                                    </p:anim>
                                    <p:animEffect transition="in" filter="fade">
                                      <p:cBhvr>
                                        <p:cTn id="32" dur="500"/>
                                        <p:tgtEl>
                                          <p:spTgt spid="45"/>
                                        </p:tgtEl>
                                      </p:cBhvr>
                                    </p:animEffect>
                                    <p:anim calcmode="lin" valueType="num">
                                      <p:cBhvr>
                                        <p:cTn id="33" dur="500" fill="hold"/>
                                        <p:tgtEl>
                                          <p:spTgt spid="45"/>
                                        </p:tgtEl>
                                        <p:attrNameLst>
                                          <p:attrName>ppt_x</p:attrName>
                                        </p:attrNameLst>
                                      </p:cBhvr>
                                      <p:tavLst>
                                        <p:tav tm="0">
                                          <p:val>
                                            <p:fltVal val="0.5"/>
                                          </p:val>
                                        </p:tav>
                                        <p:tav tm="100000">
                                          <p:val>
                                            <p:strVal val="#ppt_x"/>
                                          </p:val>
                                        </p:tav>
                                      </p:tavLst>
                                    </p:anim>
                                    <p:anim calcmode="lin" valueType="num">
                                      <p:cBhvr>
                                        <p:cTn id="34" dur="500" fill="hold"/>
                                        <p:tgtEl>
                                          <p:spTgt spid="45"/>
                                        </p:tgtEl>
                                        <p:attrNameLst>
                                          <p:attrName>ppt_y</p:attrName>
                                        </p:attrNameLst>
                                      </p:cBhvr>
                                      <p:tavLst>
                                        <p:tav tm="0">
                                          <p:val>
                                            <p:fltVal val="0.5"/>
                                          </p:val>
                                        </p:tav>
                                        <p:tav tm="100000">
                                          <p:val>
                                            <p:strVal val="#ppt_y"/>
                                          </p:val>
                                        </p:tav>
                                      </p:tavLst>
                                    </p:anim>
                                  </p:childTnLst>
                                </p:cTn>
                              </p:par>
                              <p:par>
                                <p:cTn id="35" presetID="53" presetClass="entr" presetSubtype="528"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p:cTn id="37" dur="500" fill="hold"/>
                                        <p:tgtEl>
                                          <p:spTgt spid="47"/>
                                        </p:tgtEl>
                                        <p:attrNameLst>
                                          <p:attrName>ppt_w</p:attrName>
                                        </p:attrNameLst>
                                      </p:cBhvr>
                                      <p:tavLst>
                                        <p:tav tm="0">
                                          <p:val>
                                            <p:fltVal val="0"/>
                                          </p:val>
                                        </p:tav>
                                        <p:tav tm="100000">
                                          <p:val>
                                            <p:strVal val="#ppt_w"/>
                                          </p:val>
                                        </p:tav>
                                      </p:tavLst>
                                    </p:anim>
                                    <p:anim calcmode="lin" valueType="num">
                                      <p:cBhvr>
                                        <p:cTn id="38" dur="500" fill="hold"/>
                                        <p:tgtEl>
                                          <p:spTgt spid="47"/>
                                        </p:tgtEl>
                                        <p:attrNameLst>
                                          <p:attrName>ppt_h</p:attrName>
                                        </p:attrNameLst>
                                      </p:cBhvr>
                                      <p:tavLst>
                                        <p:tav tm="0">
                                          <p:val>
                                            <p:fltVal val="0"/>
                                          </p:val>
                                        </p:tav>
                                        <p:tav tm="100000">
                                          <p:val>
                                            <p:strVal val="#ppt_h"/>
                                          </p:val>
                                        </p:tav>
                                      </p:tavLst>
                                    </p:anim>
                                    <p:animEffect transition="in" filter="fade">
                                      <p:cBhvr>
                                        <p:cTn id="39" dur="500"/>
                                        <p:tgtEl>
                                          <p:spTgt spid="47"/>
                                        </p:tgtEl>
                                      </p:cBhvr>
                                    </p:animEffect>
                                    <p:anim calcmode="lin" valueType="num">
                                      <p:cBhvr>
                                        <p:cTn id="40" dur="500" fill="hold"/>
                                        <p:tgtEl>
                                          <p:spTgt spid="47"/>
                                        </p:tgtEl>
                                        <p:attrNameLst>
                                          <p:attrName>ppt_x</p:attrName>
                                        </p:attrNameLst>
                                      </p:cBhvr>
                                      <p:tavLst>
                                        <p:tav tm="0">
                                          <p:val>
                                            <p:fltVal val="0.5"/>
                                          </p:val>
                                        </p:tav>
                                        <p:tav tm="100000">
                                          <p:val>
                                            <p:strVal val="#ppt_x"/>
                                          </p:val>
                                        </p:tav>
                                      </p:tavLst>
                                    </p:anim>
                                    <p:anim calcmode="lin" valueType="num">
                                      <p:cBhvr>
                                        <p:cTn id="41" dur="500" fill="hold"/>
                                        <p:tgtEl>
                                          <p:spTgt spid="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36559800-BDF1-4F57-985F-41ED2D25274A}"/>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AB320928-E302-4591-A813-B685F596F468}"/>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任意多边形: 形状 3">
            <a:extLst>
              <a:ext uri="{FF2B5EF4-FFF2-40B4-BE49-F238E27FC236}">
                <a16:creationId xmlns:a16="http://schemas.microsoft.com/office/drawing/2014/main" id="{959B3C38-5AD0-4483-8319-C4B7245DE3C7}"/>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4A68FADA-9E47-470B-811D-B151666C24A7}"/>
              </a:ext>
            </a:extLst>
          </p:cNvPr>
          <p:cNvSpPr/>
          <p:nvPr/>
        </p:nvSpPr>
        <p:spPr>
          <a:xfrm>
            <a:off x="1101073" y="1612900"/>
            <a:ext cx="3124200" cy="500006"/>
          </a:xfrm>
          <a:prstGeom prst="rect">
            <a:avLst/>
          </a:prstGeom>
          <a:solidFill>
            <a:srgbClr val="F29700"/>
          </a:solid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2" name="组合 11">
            <a:extLst>
              <a:ext uri="{FF2B5EF4-FFF2-40B4-BE49-F238E27FC236}">
                <a16:creationId xmlns:a16="http://schemas.microsoft.com/office/drawing/2014/main" id="{0DA870C8-7883-4619-A285-2EBD4F819534}"/>
              </a:ext>
            </a:extLst>
          </p:cNvPr>
          <p:cNvGrpSpPr/>
          <p:nvPr/>
        </p:nvGrpSpPr>
        <p:grpSpPr>
          <a:xfrm>
            <a:off x="1202845" y="1677987"/>
            <a:ext cx="2880994" cy="1604738"/>
            <a:chOff x="1212600" y="1695505"/>
            <a:chExt cx="2880994" cy="1604738"/>
          </a:xfrm>
        </p:grpSpPr>
        <p:sp>
          <p:nvSpPr>
            <p:cNvPr id="13" name="文本框 12">
              <a:extLst>
                <a:ext uri="{FF2B5EF4-FFF2-40B4-BE49-F238E27FC236}">
                  <a16:creationId xmlns:a16="http://schemas.microsoft.com/office/drawing/2014/main" id="{C2068219-B87D-4E20-AEA8-F900FC9F212E}"/>
                </a:ext>
              </a:extLst>
            </p:cNvPr>
            <p:cNvSpPr txBox="1"/>
            <p:nvPr/>
          </p:nvSpPr>
          <p:spPr bwMode="auto">
            <a:xfrm>
              <a:off x="1252262" y="1695505"/>
              <a:ext cx="2841332"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bg1"/>
                  </a:solidFill>
                  <a:latin typeface="印品黑体" panose="00000500000000000000" pitchFamily="2" charset="-122"/>
                  <a:ea typeface="印品黑体" panose="00000500000000000000" pitchFamily="2" charset="-122"/>
                </a:rPr>
                <a:t>码头装载及驳运</a:t>
              </a:r>
            </a:p>
          </p:txBody>
        </p:sp>
        <p:sp>
          <p:nvSpPr>
            <p:cNvPr id="14" name="文本框 13">
              <a:extLst>
                <a:ext uri="{FF2B5EF4-FFF2-40B4-BE49-F238E27FC236}">
                  <a16:creationId xmlns:a16="http://schemas.microsoft.com/office/drawing/2014/main" id="{DA48A480-E140-427E-829F-241A56F7F0D5}"/>
                </a:ext>
              </a:extLst>
            </p:cNvPr>
            <p:cNvSpPr txBox="1"/>
            <p:nvPr/>
          </p:nvSpPr>
          <p:spPr bwMode="auto">
            <a:xfrm>
              <a:off x="1212600" y="2992466"/>
              <a:ext cx="2655204" cy="307777"/>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endParaRPr lang="en-US" altLang="zh-CN" sz="1400" dirty="0">
                <a:solidFill>
                  <a:schemeClr val="bg1"/>
                </a:solidFill>
                <a:latin typeface="Humanst521 BT" panose="020B0602020204020204" pitchFamily="34" charset="0"/>
              </a:endParaRPr>
            </a:p>
          </p:txBody>
        </p:sp>
      </p:grpSp>
      <p:sp>
        <p:nvSpPr>
          <p:cNvPr id="17" name="Oval 14">
            <a:extLst>
              <a:ext uri="{FF2B5EF4-FFF2-40B4-BE49-F238E27FC236}">
                <a16:creationId xmlns:a16="http://schemas.microsoft.com/office/drawing/2014/main" id="{B7842574-CC37-48FB-AC17-56DCCF1BB83A}"/>
              </a:ext>
            </a:extLst>
          </p:cNvPr>
          <p:cNvSpPr/>
          <p:nvPr/>
        </p:nvSpPr>
        <p:spPr>
          <a:xfrm>
            <a:off x="3493263" y="548400"/>
            <a:ext cx="388166" cy="385749"/>
          </a:xfrm>
          <a:custGeom>
            <a:avLst/>
            <a:gdLst>
              <a:gd name="connsiteX0" fmla="*/ 486711 w 593106"/>
              <a:gd name="connsiteY0" fmla="*/ 490288 h 589414"/>
              <a:gd name="connsiteX1" fmla="*/ 489292 w 593106"/>
              <a:gd name="connsiteY1" fmla="*/ 522070 h 589414"/>
              <a:gd name="connsiteX2" fmla="*/ 472086 w 593106"/>
              <a:gd name="connsiteY2" fmla="*/ 534955 h 589414"/>
              <a:gd name="connsiteX3" fmla="*/ 451438 w 593106"/>
              <a:gd name="connsiteY3" fmla="*/ 520352 h 589414"/>
              <a:gd name="connsiteX4" fmla="*/ 451438 w 593106"/>
              <a:gd name="connsiteY4" fmla="*/ 517775 h 589414"/>
              <a:gd name="connsiteX5" fmla="*/ 486711 w 593106"/>
              <a:gd name="connsiteY5" fmla="*/ 490288 h 589414"/>
              <a:gd name="connsiteX6" fmla="*/ 96792 w 593106"/>
              <a:gd name="connsiteY6" fmla="*/ 487634 h 589414"/>
              <a:gd name="connsiteX7" fmla="*/ 123450 w 593106"/>
              <a:gd name="connsiteY7" fmla="*/ 511688 h 589414"/>
              <a:gd name="connsiteX8" fmla="*/ 102811 w 593106"/>
              <a:gd name="connsiteY8" fmla="*/ 520279 h 589414"/>
              <a:gd name="connsiteX9" fmla="*/ 100231 w 593106"/>
              <a:gd name="connsiteY9" fmla="*/ 517702 h 589414"/>
              <a:gd name="connsiteX10" fmla="*/ 96792 w 593106"/>
              <a:gd name="connsiteY10" fmla="*/ 487634 h 589414"/>
              <a:gd name="connsiteX11" fmla="*/ 334303 w 593106"/>
              <a:gd name="connsiteY11" fmla="*/ 470443 h 589414"/>
              <a:gd name="connsiteX12" fmla="*/ 390271 w 593106"/>
              <a:gd name="connsiteY12" fmla="*/ 474744 h 589414"/>
              <a:gd name="connsiteX13" fmla="*/ 417825 w 593106"/>
              <a:gd name="connsiteY13" fmla="*/ 512587 h 589414"/>
              <a:gd name="connsiteX14" fmla="*/ 410936 w 593106"/>
              <a:gd name="connsiteY14" fmla="*/ 539249 h 589414"/>
              <a:gd name="connsiteX15" fmla="*/ 368745 w 593106"/>
              <a:gd name="connsiteY15" fmla="*/ 582252 h 589414"/>
              <a:gd name="connsiteX16" fmla="*/ 334303 w 593106"/>
              <a:gd name="connsiteY16" fmla="*/ 589133 h 589414"/>
              <a:gd name="connsiteX17" fmla="*/ 299861 w 593106"/>
              <a:gd name="connsiteY17" fmla="*/ 556450 h 589414"/>
              <a:gd name="connsiteX18" fmla="*/ 299861 w 593106"/>
              <a:gd name="connsiteY18" fmla="*/ 503986 h 589414"/>
              <a:gd name="connsiteX19" fmla="*/ 334303 w 593106"/>
              <a:gd name="connsiteY19" fmla="*/ 470443 h 589414"/>
              <a:gd name="connsiteX20" fmla="*/ 231018 w 593106"/>
              <a:gd name="connsiteY20" fmla="*/ 470443 h 589414"/>
              <a:gd name="connsiteX21" fmla="*/ 265461 w 593106"/>
              <a:gd name="connsiteY21" fmla="*/ 503982 h 589414"/>
              <a:gd name="connsiteX22" fmla="*/ 265461 w 593106"/>
              <a:gd name="connsiteY22" fmla="*/ 555580 h 589414"/>
              <a:gd name="connsiteX23" fmla="*/ 231018 w 593106"/>
              <a:gd name="connsiteY23" fmla="*/ 583959 h 589414"/>
              <a:gd name="connsiteX24" fmla="*/ 204325 w 593106"/>
              <a:gd name="connsiteY24" fmla="*/ 577080 h 589414"/>
              <a:gd name="connsiteX25" fmla="*/ 162994 w 593106"/>
              <a:gd name="connsiteY25" fmla="*/ 531501 h 589414"/>
              <a:gd name="connsiteX26" fmla="*/ 158688 w 593106"/>
              <a:gd name="connsiteY26" fmla="*/ 510862 h 589414"/>
              <a:gd name="connsiteX27" fmla="*/ 185382 w 593106"/>
              <a:gd name="connsiteY27" fmla="*/ 473883 h 589414"/>
              <a:gd name="connsiteX28" fmla="*/ 231018 w 593106"/>
              <a:gd name="connsiteY28" fmla="*/ 470443 h 589414"/>
              <a:gd name="connsiteX29" fmla="*/ 503923 w 593106"/>
              <a:gd name="connsiteY29" fmla="*/ 304486 h 589414"/>
              <a:gd name="connsiteX30" fmla="*/ 561622 w 593106"/>
              <a:gd name="connsiteY30" fmla="*/ 304486 h 589414"/>
              <a:gd name="connsiteX31" fmla="*/ 592624 w 593106"/>
              <a:gd name="connsiteY31" fmla="*/ 338891 h 589414"/>
              <a:gd name="connsiteX32" fmla="*/ 556455 w 593106"/>
              <a:gd name="connsiteY32" fmla="*/ 441247 h 589414"/>
              <a:gd name="connsiteX33" fmla="*/ 504785 w 593106"/>
              <a:gd name="connsiteY33" fmla="*/ 459310 h 589414"/>
              <a:gd name="connsiteX34" fmla="*/ 497895 w 593106"/>
              <a:gd name="connsiteY34" fmla="*/ 457590 h 589414"/>
              <a:gd name="connsiteX35" fmla="*/ 468615 w 593106"/>
              <a:gd name="connsiteY35" fmla="*/ 416303 h 589414"/>
              <a:gd name="connsiteX36" fmla="*/ 471199 w 593106"/>
              <a:gd name="connsiteY36" fmla="*/ 338891 h 589414"/>
              <a:gd name="connsiteX37" fmla="*/ 503923 w 593106"/>
              <a:gd name="connsiteY37" fmla="*/ 304486 h 589414"/>
              <a:gd name="connsiteX38" fmla="*/ 334297 w 593106"/>
              <a:gd name="connsiteY38" fmla="*/ 304486 h 589414"/>
              <a:gd name="connsiteX39" fmla="*/ 400585 w 593106"/>
              <a:gd name="connsiteY39" fmla="*/ 304486 h 589414"/>
              <a:gd name="connsiteX40" fmla="*/ 436742 w 593106"/>
              <a:gd name="connsiteY40" fmla="*/ 338887 h 589414"/>
              <a:gd name="connsiteX41" fmla="*/ 434159 w 593106"/>
              <a:gd name="connsiteY41" fmla="*/ 410269 h 589414"/>
              <a:gd name="connsiteX42" fmla="*/ 396280 w 593106"/>
              <a:gd name="connsiteY42" fmla="*/ 440370 h 589414"/>
              <a:gd name="connsiteX43" fmla="*/ 334297 w 593106"/>
              <a:gd name="connsiteY43" fmla="*/ 436070 h 589414"/>
              <a:gd name="connsiteX44" fmla="*/ 299861 w 593106"/>
              <a:gd name="connsiteY44" fmla="*/ 400809 h 589414"/>
              <a:gd name="connsiteX45" fmla="*/ 299861 w 593106"/>
              <a:gd name="connsiteY45" fmla="*/ 338887 h 589414"/>
              <a:gd name="connsiteX46" fmla="*/ 334297 w 593106"/>
              <a:gd name="connsiteY46" fmla="*/ 304486 h 589414"/>
              <a:gd name="connsiteX47" fmla="*/ 175089 w 593106"/>
              <a:gd name="connsiteY47" fmla="*/ 304486 h 589414"/>
              <a:gd name="connsiteX48" fmla="*/ 231033 w 593106"/>
              <a:gd name="connsiteY48" fmla="*/ 304486 h 589414"/>
              <a:gd name="connsiteX49" fmla="*/ 265460 w 593106"/>
              <a:gd name="connsiteY49" fmla="*/ 338895 h 589414"/>
              <a:gd name="connsiteX50" fmla="*/ 265460 w 593106"/>
              <a:gd name="connsiteY50" fmla="*/ 400830 h 589414"/>
              <a:gd name="connsiteX51" fmla="*/ 231033 w 593106"/>
              <a:gd name="connsiteY51" fmla="*/ 436099 h 589414"/>
              <a:gd name="connsiteX52" fmla="*/ 179393 w 593106"/>
              <a:gd name="connsiteY52" fmla="*/ 439540 h 589414"/>
              <a:gd name="connsiteX53" fmla="*/ 141523 w 593106"/>
              <a:gd name="connsiteY53" fmla="*/ 409433 h 589414"/>
              <a:gd name="connsiteX54" fmla="*/ 138941 w 593106"/>
              <a:gd name="connsiteY54" fmla="*/ 338895 h 589414"/>
              <a:gd name="connsiteX55" fmla="*/ 175089 w 593106"/>
              <a:gd name="connsiteY55" fmla="*/ 304486 h 589414"/>
              <a:gd name="connsiteX56" fmla="*/ 31285 w 593106"/>
              <a:gd name="connsiteY56" fmla="*/ 304486 h 589414"/>
              <a:gd name="connsiteX57" fmla="*/ 72605 w 593106"/>
              <a:gd name="connsiteY57" fmla="*/ 304486 h 589414"/>
              <a:gd name="connsiteX58" fmla="*/ 105316 w 593106"/>
              <a:gd name="connsiteY58" fmla="*/ 338895 h 589414"/>
              <a:gd name="connsiteX59" fmla="*/ 107898 w 593106"/>
              <a:gd name="connsiteY59" fmla="*/ 414595 h 589414"/>
              <a:gd name="connsiteX60" fmla="*/ 82074 w 593106"/>
              <a:gd name="connsiteY60" fmla="*/ 455887 h 589414"/>
              <a:gd name="connsiteX61" fmla="*/ 33868 w 593106"/>
              <a:gd name="connsiteY61" fmla="*/ 436101 h 589414"/>
              <a:gd name="connsiteX62" fmla="*/ 296 w 593106"/>
              <a:gd name="connsiteY62" fmla="*/ 338895 h 589414"/>
              <a:gd name="connsiteX63" fmla="*/ 31285 w 593106"/>
              <a:gd name="connsiteY63" fmla="*/ 304486 h 589414"/>
              <a:gd name="connsiteX64" fmla="*/ 220702 w 593106"/>
              <a:gd name="connsiteY64" fmla="*/ 131682 h 589414"/>
              <a:gd name="connsiteX65" fmla="*/ 231031 w 593106"/>
              <a:gd name="connsiteY65" fmla="*/ 132542 h 589414"/>
              <a:gd name="connsiteX66" fmla="*/ 265461 w 593106"/>
              <a:gd name="connsiteY66" fmla="*/ 167787 h 589414"/>
              <a:gd name="connsiteX67" fmla="*/ 265461 w 593106"/>
              <a:gd name="connsiteY67" fmla="*/ 235699 h 589414"/>
              <a:gd name="connsiteX68" fmla="*/ 231031 w 593106"/>
              <a:gd name="connsiteY68" fmla="*/ 270085 h 589414"/>
              <a:gd name="connsiteX69" fmla="*/ 178525 w 593106"/>
              <a:gd name="connsiteY69" fmla="*/ 270085 h 589414"/>
              <a:gd name="connsiteX70" fmla="*/ 150121 w 593106"/>
              <a:gd name="connsiteY70" fmla="*/ 236559 h 589414"/>
              <a:gd name="connsiteX71" fmla="*/ 172500 w 593106"/>
              <a:gd name="connsiteY71" fmla="*/ 160910 h 589414"/>
              <a:gd name="connsiteX72" fmla="*/ 220702 w 593106"/>
              <a:gd name="connsiteY72" fmla="*/ 131682 h 589414"/>
              <a:gd name="connsiteX73" fmla="*/ 353254 w 593106"/>
              <a:gd name="connsiteY73" fmla="*/ 130853 h 589414"/>
              <a:gd name="connsiteX74" fmla="*/ 401479 w 593106"/>
              <a:gd name="connsiteY74" fmla="*/ 160075 h 589414"/>
              <a:gd name="connsiteX75" fmla="*/ 424731 w 593106"/>
              <a:gd name="connsiteY75" fmla="*/ 236566 h 589414"/>
              <a:gd name="connsiteX76" fmla="*/ 396312 w 593106"/>
              <a:gd name="connsiteY76" fmla="*/ 270085 h 589414"/>
              <a:gd name="connsiteX77" fmla="*/ 334308 w 593106"/>
              <a:gd name="connsiteY77" fmla="*/ 270085 h 589414"/>
              <a:gd name="connsiteX78" fmla="*/ 299861 w 593106"/>
              <a:gd name="connsiteY78" fmla="*/ 235707 h 589414"/>
              <a:gd name="connsiteX79" fmla="*/ 299861 w 593106"/>
              <a:gd name="connsiteY79" fmla="*/ 167810 h 589414"/>
              <a:gd name="connsiteX80" fmla="*/ 334308 w 593106"/>
              <a:gd name="connsiteY80" fmla="*/ 132572 h 589414"/>
              <a:gd name="connsiteX81" fmla="*/ 353254 w 593106"/>
              <a:gd name="connsiteY81" fmla="*/ 130853 h 589414"/>
              <a:gd name="connsiteX82" fmla="*/ 95050 w 593106"/>
              <a:gd name="connsiteY82" fmla="*/ 115364 h 589414"/>
              <a:gd name="connsiteX83" fmla="*/ 118283 w 593106"/>
              <a:gd name="connsiteY83" fmla="*/ 120521 h 589414"/>
              <a:gd name="connsiteX84" fmla="*/ 138933 w 593106"/>
              <a:gd name="connsiteY84" fmla="*/ 157482 h 589414"/>
              <a:gd name="connsiteX85" fmla="*/ 116562 w 593106"/>
              <a:gd name="connsiteY85" fmla="*/ 236561 h 589414"/>
              <a:gd name="connsiteX86" fmla="*/ 76121 w 593106"/>
              <a:gd name="connsiteY86" fmla="*/ 270084 h 589414"/>
              <a:gd name="connsiteX87" fmla="*/ 32238 w 593106"/>
              <a:gd name="connsiteY87" fmla="*/ 270084 h 589414"/>
              <a:gd name="connsiteX88" fmla="*/ 2122 w 593106"/>
              <a:gd name="connsiteY88" fmla="*/ 236561 h 589414"/>
              <a:gd name="connsiteX89" fmla="*/ 41703 w 593106"/>
              <a:gd name="connsiteY89" fmla="*/ 134274 h 589414"/>
              <a:gd name="connsiteX90" fmla="*/ 95050 w 593106"/>
              <a:gd name="connsiteY90" fmla="*/ 115364 h 589414"/>
              <a:gd name="connsiteX91" fmla="*/ 495327 w 593106"/>
              <a:gd name="connsiteY91" fmla="*/ 111081 h 589414"/>
              <a:gd name="connsiteX92" fmla="*/ 548729 w 593106"/>
              <a:gd name="connsiteY92" fmla="*/ 129130 h 589414"/>
              <a:gd name="connsiteX93" fmla="*/ 591795 w 593106"/>
              <a:gd name="connsiteY93" fmla="*/ 236565 h 589414"/>
              <a:gd name="connsiteX94" fmla="*/ 561649 w 593106"/>
              <a:gd name="connsiteY94" fmla="*/ 270085 h 589414"/>
              <a:gd name="connsiteX95" fmla="*/ 500495 w 593106"/>
              <a:gd name="connsiteY95" fmla="*/ 270085 h 589414"/>
              <a:gd name="connsiteX96" fmla="*/ 460013 w 593106"/>
              <a:gd name="connsiteY96" fmla="*/ 236565 h 589414"/>
              <a:gd name="connsiteX97" fmla="*/ 436758 w 593106"/>
              <a:gd name="connsiteY97" fmla="*/ 156634 h 589414"/>
              <a:gd name="connsiteX98" fmla="*/ 457429 w 593106"/>
              <a:gd name="connsiteY98" fmla="*/ 119676 h 589414"/>
              <a:gd name="connsiteX99" fmla="*/ 495327 w 593106"/>
              <a:gd name="connsiteY99" fmla="*/ 111081 h 589414"/>
              <a:gd name="connsiteX100" fmla="*/ 258364 w 593106"/>
              <a:gd name="connsiteY100" fmla="*/ 35758 h 589414"/>
              <a:gd name="connsiteX101" fmla="*/ 265460 w 593106"/>
              <a:gd name="connsiteY101" fmla="*/ 52636 h 589414"/>
              <a:gd name="connsiteX102" fmla="*/ 265460 w 593106"/>
              <a:gd name="connsiteY102" fmla="*/ 64677 h 589414"/>
              <a:gd name="connsiteX103" fmla="*/ 234495 w 593106"/>
              <a:gd name="connsiteY103" fmla="*/ 98218 h 589414"/>
              <a:gd name="connsiteX104" fmla="*/ 223314 w 593106"/>
              <a:gd name="connsiteY104" fmla="*/ 67257 h 589414"/>
              <a:gd name="connsiteX105" fmla="*/ 242237 w 593106"/>
              <a:gd name="connsiteY105" fmla="*/ 44036 h 589414"/>
              <a:gd name="connsiteX106" fmla="*/ 258364 w 593106"/>
              <a:gd name="connsiteY106" fmla="*/ 35758 h 589414"/>
              <a:gd name="connsiteX107" fmla="*/ 307077 w 593106"/>
              <a:gd name="connsiteY107" fmla="*/ 24998 h 589414"/>
              <a:gd name="connsiteX108" fmla="*/ 323985 w 593106"/>
              <a:gd name="connsiteY108" fmla="*/ 32847 h 589414"/>
              <a:gd name="connsiteX109" fmla="*/ 350693 w 593106"/>
              <a:gd name="connsiteY109" fmla="*/ 67253 h 589414"/>
              <a:gd name="connsiteX110" fmla="*/ 335185 w 593106"/>
              <a:gd name="connsiteY110" fmla="*/ 97358 h 589414"/>
              <a:gd name="connsiteX111" fmla="*/ 334323 w 593106"/>
              <a:gd name="connsiteY111" fmla="*/ 98218 h 589414"/>
              <a:gd name="connsiteX112" fmla="*/ 299861 w 593106"/>
              <a:gd name="connsiteY112" fmla="*/ 64672 h 589414"/>
              <a:gd name="connsiteX113" fmla="*/ 299861 w 593106"/>
              <a:gd name="connsiteY113" fmla="*/ 42309 h 589414"/>
              <a:gd name="connsiteX114" fmla="*/ 307077 w 593106"/>
              <a:gd name="connsiteY114" fmla="*/ 24998 h 589414"/>
              <a:gd name="connsiteX115" fmla="*/ 204359 w 593106"/>
              <a:gd name="connsiteY115" fmla="*/ 7108 h 589414"/>
              <a:gd name="connsiteX116" fmla="*/ 215552 w 593106"/>
              <a:gd name="connsiteY116" fmla="*/ 24292 h 589414"/>
              <a:gd name="connsiteX117" fmla="*/ 186279 w 593106"/>
              <a:gd name="connsiteY117" fmla="*/ 63815 h 589414"/>
              <a:gd name="connsiteX118" fmla="*/ 134621 w 593106"/>
              <a:gd name="connsiteY118" fmla="*/ 88732 h 589414"/>
              <a:gd name="connsiteX119" fmla="*/ 120846 w 593106"/>
              <a:gd name="connsiteY119" fmla="*/ 86155 h 589414"/>
              <a:gd name="connsiteX120" fmla="*/ 113097 w 593106"/>
              <a:gd name="connsiteY120" fmla="*/ 55223 h 589414"/>
              <a:gd name="connsiteX121" fmla="*/ 204359 w 593106"/>
              <a:gd name="connsiteY121" fmla="*/ 7108 h 589414"/>
              <a:gd name="connsiteX122" fmla="*/ 368806 w 593106"/>
              <a:gd name="connsiteY122" fmla="*/ 1108 h 589414"/>
              <a:gd name="connsiteX123" fmla="*/ 475572 w 593106"/>
              <a:gd name="connsiteY123" fmla="*/ 51810 h 589414"/>
              <a:gd name="connsiteX124" fmla="*/ 468684 w 593106"/>
              <a:gd name="connsiteY124" fmla="*/ 81887 h 589414"/>
              <a:gd name="connsiteX125" fmla="*/ 441131 w 593106"/>
              <a:gd name="connsiteY125" fmla="*/ 87043 h 589414"/>
              <a:gd name="connsiteX126" fmla="*/ 389471 w 593106"/>
              <a:gd name="connsiteY126" fmla="*/ 62981 h 589414"/>
              <a:gd name="connsiteX127" fmla="*/ 358474 w 593106"/>
              <a:gd name="connsiteY127" fmla="*/ 20013 h 589414"/>
              <a:gd name="connsiteX128" fmla="*/ 368806 w 593106"/>
              <a:gd name="connsiteY128" fmla="*/ 1108 h 58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593106" h="589414">
                <a:moveTo>
                  <a:pt x="486711" y="490288"/>
                </a:moveTo>
                <a:cubicBezTo>
                  <a:pt x="502197" y="494583"/>
                  <a:pt x="503918" y="509185"/>
                  <a:pt x="489292" y="522070"/>
                </a:cubicBezTo>
                <a:cubicBezTo>
                  <a:pt x="483270" y="526365"/>
                  <a:pt x="477248" y="530660"/>
                  <a:pt x="472086" y="534955"/>
                </a:cubicBezTo>
                <a:cubicBezTo>
                  <a:pt x="456600" y="546121"/>
                  <a:pt x="447136" y="538391"/>
                  <a:pt x="451438" y="520352"/>
                </a:cubicBezTo>
                <a:cubicBezTo>
                  <a:pt x="451438" y="519493"/>
                  <a:pt x="451438" y="518634"/>
                  <a:pt x="451438" y="517775"/>
                </a:cubicBezTo>
                <a:cubicBezTo>
                  <a:pt x="455739" y="499737"/>
                  <a:pt x="471225" y="486852"/>
                  <a:pt x="486711" y="490288"/>
                </a:cubicBezTo>
                <a:close/>
                <a:moveTo>
                  <a:pt x="96792" y="487634"/>
                </a:moveTo>
                <a:cubicBezTo>
                  <a:pt x="107971" y="485056"/>
                  <a:pt x="120010" y="496224"/>
                  <a:pt x="123450" y="511688"/>
                </a:cubicBezTo>
                <a:cubicBezTo>
                  <a:pt x="126890" y="528011"/>
                  <a:pt x="117431" y="532306"/>
                  <a:pt x="102811" y="520279"/>
                </a:cubicBezTo>
                <a:cubicBezTo>
                  <a:pt x="101951" y="519420"/>
                  <a:pt x="101091" y="518561"/>
                  <a:pt x="100231" y="517702"/>
                </a:cubicBezTo>
                <a:cubicBezTo>
                  <a:pt x="85612" y="505674"/>
                  <a:pt x="84752" y="491070"/>
                  <a:pt x="96792" y="487634"/>
                </a:cubicBezTo>
                <a:close/>
                <a:moveTo>
                  <a:pt x="334303" y="470443"/>
                </a:moveTo>
                <a:cubicBezTo>
                  <a:pt x="354107" y="471303"/>
                  <a:pt x="373050" y="473024"/>
                  <a:pt x="390271" y="474744"/>
                </a:cubicBezTo>
                <a:cubicBezTo>
                  <a:pt x="409214" y="476464"/>
                  <a:pt x="422130" y="493665"/>
                  <a:pt x="417825" y="512587"/>
                </a:cubicBezTo>
                <a:cubicBezTo>
                  <a:pt x="415242" y="521187"/>
                  <a:pt x="413520" y="530648"/>
                  <a:pt x="410936" y="539249"/>
                </a:cubicBezTo>
                <a:cubicBezTo>
                  <a:pt x="405770" y="558170"/>
                  <a:pt x="386827" y="577952"/>
                  <a:pt x="368745" y="582252"/>
                </a:cubicBezTo>
                <a:cubicBezTo>
                  <a:pt x="357551" y="585693"/>
                  <a:pt x="345497" y="587413"/>
                  <a:pt x="334303" y="589133"/>
                </a:cubicBezTo>
                <a:cubicBezTo>
                  <a:pt x="315360" y="591713"/>
                  <a:pt x="299861" y="576232"/>
                  <a:pt x="299861" y="556450"/>
                </a:cubicBezTo>
                <a:lnTo>
                  <a:pt x="299861" y="503986"/>
                </a:lnTo>
                <a:cubicBezTo>
                  <a:pt x="299861" y="485065"/>
                  <a:pt x="315360" y="469583"/>
                  <a:pt x="334303" y="470443"/>
                </a:cubicBezTo>
                <a:close/>
                <a:moveTo>
                  <a:pt x="231018" y="470443"/>
                </a:moveTo>
                <a:cubicBezTo>
                  <a:pt x="249962" y="469583"/>
                  <a:pt x="265461" y="485063"/>
                  <a:pt x="265461" y="503982"/>
                </a:cubicBezTo>
                <a:lnTo>
                  <a:pt x="265461" y="555580"/>
                </a:lnTo>
                <a:cubicBezTo>
                  <a:pt x="265461" y="574500"/>
                  <a:pt x="249962" y="588259"/>
                  <a:pt x="231018" y="583959"/>
                </a:cubicBezTo>
                <a:cubicBezTo>
                  <a:pt x="222408" y="582239"/>
                  <a:pt x="212936" y="579660"/>
                  <a:pt x="204325" y="577080"/>
                </a:cubicBezTo>
                <a:cubicBezTo>
                  <a:pt x="186243" y="571060"/>
                  <a:pt x="168160" y="549561"/>
                  <a:pt x="162994" y="531501"/>
                </a:cubicBezTo>
                <a:cubicBezTo>
                  <a:pt x="161272" y="524621"/>
                  <a:pt x="159550" y="517742"/>
                  <a:pt x="158688" y="510862"/>
                </a:cubicBezTo>
                <a:cubicBezTo>
                  <a:pt x="154383" y="492802"/>
                  <a:pt x="166438" y="475603"/>
                  <a:pt x="185382" y="473883"/>
                </a:cubicBezTo>
                <a:cubicBezTo>
                  <a:pt x="199159" y="472163"/>
                  <a:pt x="214658" y="471303"/>
                  <a:pt x="231018" y="470443"/>
                </a:cubicBezTo>
                <a:close/>
                <a:moveTo>
                  <a:pt x="503923" y="304486"/>
                </a:moveTo>
                <a:lnTo>
                  <a:pt x="561622" y="304486"/>
                </a:lnTo>
                <a:cubicBezTo>
                  <a:pt x="580568" y="304486"/>
                  <a:pt x="596069" y="319968"/>
                  <a:pt x="592624" y="338891"/>
                </a:cubicBezTo>
                <a:cubicBezTo>
                  <a:pt x="587457" y="375877"/>
                  <a:pt x="574540" y="410282"/>
                  <a:pt x="556455" y="441247"/>
                </a:cubicBezTo>
                <a:cubicBezTo>
                  <a:pt x="546982" y="457590"/>
                  <a:pt x="523730" y="464471"/>
                  <a:pt x="504785" y="459310"/>
                </a:cubicBezTo>
                <a:cubicBezTo>
                  <a:pt x="503062" y="459310"/>
                  <a:pt x="500479" y="458450"/>
                  <a:pt x="497895" y="457590"/>
                </a:cubicBezTo>
                <a:cubicBezTo>
                  <a:pt x="479811" y="453289"/>
                  <a:pt x="466893" y="435226"/>
                  <a:pt x="468615" y="416303"/>
                </a:cubicBezTo>
                <a:cubicBezTo>
                  <a:pt x="471199" y="388779"/>
                  <a:pt x="472060" y="363835"/>
                  <a:pt x="471199" y="338891"/>
                </a:cubicBezTo>
                <a:cubicBezTo>
                  <a:pt x="471199" y="319968"/>
                  <a:pt x="484978" y="304486"/>
                  <a:pt x="503923" y="304486"/>
                </a:cubicBezTo>
                <a:close/>
                <a:moveTo>
                  <a:pt x="334297" y="304486"/>
                </a:moveTo>
                <a:lnTo>
                  <a:pt x="400585" y="304486"/>
                </a:lnTo>
                <a:cubicBezTo>
                  <a:pt x="419524" y="304486"/>
                  <a:pt x="436742" y="319966"/>
                  <a:pt x="436742" y="338887"/>
                </a:cubicBezTo>
                <a:cubicBezTo>
                  <a:pt x="437603" y="362107"/>
                  <a:pt x="436742" y="385328"/>
                  <a:pt x="434159" y="410269"/>
                </a:cubicBezTo>
                <a:cubicBezTo>
                  <a:pt x="432438" y="429189"/>
                  <a:pt x="415220" y="442090"/>
                  <a:pt x="396280" y="440370"/>
                </a:cubicBezTo>
                <a:cubicBezTo>
                  <a:pt x="377341" y="438650"/>
                  <a:pt x="356680" y="436930"/>
                  <a:pt x="334297" y="436070"/>
                </a:cubicBezTo>
                <a:cubicBezTo>
                  <a:pt x="315357" y="435210"/>
                  <a:pt x="299861" y="419729"/>
                  <a:pt x="299861" y="400809"/>
                </a:cubicBezTo>
                <a:lnTo>
                  <a:pt x="299861" y="338887"/>
                </a:lnTo>
                <a:cubicBezTo>
                  <a:pt x="299861" y="319966"/>
                  <a:pt x="315357" y="304486"/>
                  <a:pt x="334297" y="304486"/>
                </a:cubicBezTo>
                <a:close/>
                <a:moveTo>
                  <a:pt x="175089" y="304486"/>
                </a:moveTo>
                <a:lnTo>
                  <a:pt x="231033" y="304486"/>
                </a:lnTo>
                <a:cubicBezTo>
                  <a:pt x="249968" y="304486"/>
                  <a:pt x="265460" y="319970"/>
                  <a:pt x="265460" y="338895"/>
                </a:cubicBezTo>
                <a:lnTo>
                  <a:pt x="265460" y="400830"/>
                </a:lnTo>
                <a:cubicBezTo>
                  <a:pt x="265460" y="419755"/>
                  <a:pt x="249968" y="435239"/>
                  <a:pt x="231033" y="436099"/>
                </a:cubicBezTo>
                <a:cubicBezTo>
                  <a:pt x="212098" y="436960"/>
                  <a:pt x="195745" y="437820"/>
                  <a:pt x="179393" y="439540"/>
                </a:cubicBezTo>
                <a:cubicBezTo>
                  <a:pt x="160458" y="441261"/>
                  <a:pt x="143244" y="428357"/>
                  <a:pt x="141523" y="409433"/>
                </a:cubicBezTo>
                <a:cubicBezTo>
                  <a:pt x="138941" y="384486"/>
                  <a:pt x="138080" y="361260"/>
                  <a:pt x="138941" y="338895"/>
                </a:cubicBezTo>
                <a:cubicBezTo>
                  <a:pt x="138941" y="319970"/>
                  <a:pt x="156154" y="304486"/>
                  <a:pt x="175089" y="304486"/>
                </a:cubicBezTo>
                <a:close/>
                <a:moveTo>
                  <a:pt x="31285" y="304486"/>
                </a:moveTo>
                <a:lnTo>
                  <a:pt x="72605" y="304486"/>
                </a:lnTo>
                <a:cubicBezTo>
                  <a:pt x="91543" y="304486"/>
                  <a:pt x="105316" y="319970"/>
                  <a:pt x="105316" y="338895"/>
                </a:cubicBezTo>
                <a:cubicBezTo>
                  <a:pt x="104455" y="362982"/>
                  <a:pt x="105316" y="388788"/>
                  <a:pt x="107898" y="414595"/>
                </a:cubicBezTo>
                <a:cubicBezTo>
                  <a:pt x="109620" y="433521"/>
                  <a:pt x="98429" y="451585"/>
                  <a:pt x="82074" y="455887"/>
                </a:cubicBezTo>
                <a:cubicBezTo>
                  <a:pt x="65718" y="460188"/>
                  <a:pt x="43337" y="453306"/>
                  <a:pt x="33868" y="436101"/>
                </a:cubicBezTo>
                <a:cubicBezTo>
                  <a:pt x="17512" y="406853"/>
                  <a:pt x="6321" y="374165"/>
                  <a:pt x="296" y="338895"/>
                </a:cubicBezTo>
                <a:cubicBezTo>
                  <a:pt x="-2287" y="319970"/>
                  <a:pt x="12347" y="304486"/>
                  <a:pt x="31285" y="304486"/>
                </a:cubicBezTo>
                <a:close/>
                <a:moveTo>
                  <a:pt x="220702" y="131682"/>
                </a:moveTo>
                <a:cubicBezTo>
                  <a:pt x="224145" y="131682"/>
                  <a:pt x="227588" y="131682"/>
                  <a:pt x="231031" y="132542"/>
                </a:cubicBezTo>
                <a:cubicBezTo>
                  <a:pt x="249968" y="132542"/>
                  <a:pt x="265461" y="148016"/>
                  <a:pt x="265461" y="167787"/>
                </a:cubicBezTo>
                <a:lnTo>
                  <a:pt x="265461" y="235699"/>
                </a:lnTo>
                <a:cubicBezTo>
                  <a:pt x="265461" y="255471"/>
                  <a:pt x="249968" y="270085"/>
                  <a:pt x="231031" y="270085"/>
                </a:cubicBezTo>
                <a:lnTo>
                  <a:pt x="178525" y="270085"/>
                </a:lnTo>
                <a:cubicBezTo>
                  <a:pt x="159589" y="270085"/>
                  <a:pt x="145817" y="255471"/>
                  <a:pt x="150121" y="236559"/>
                </a:cubicBezTo>
                <a:cubicBezTo>
                  <a:pt x="156146" y="209050"/>
                  <a:pt x="163893" y="183261"/>
                  <a:pt x="172500" y="160910"/>
                </a:cubicBezTo>
                <a:cubicBezTo>
                  <a:pt x="179386" y="142858"/>
                  <a:pt x="201766" y="130823"/>
                  <a:pt x="220702" y="131682"/>
                </a:cubicBezTo>
                <a:close/>
                <a:moveTo>
                  <a:pt x="353254" y="130853"/>
                </a:moveTo>
                <a:cubicBezTo>
                  <a:pt x="372200" y="129994"/>
                  <a:pt x="394590" y="142886"/>
                  <a:pt x="401479" y="160075"/>
                </a:cubicBezTo>
                <a:cubicBezTo>
                  <a:pt x="410952" y="183280"/>
                  <a:pt x="418703" y="208204"/>
                  <a:pt x="424731" y="236566"/>
                </a:cubicBezTo>
                <a:cubicBezTo>
                  <a:pt x="429037" y="255474"/>
                  <a:pt x="416119" y="270085"/>
                  <a:pt x="396312" y="270085"/>
                </a:cubicBezTo>
                <a:lnTo>
                  <a:pt x="334308" y="270085"/>
                </a:lnTo>
                <a:cubicBezTo>
                  <a:pt x="315362" y="270085"/>
                  <a:pt x="299861" y="255474"/>
                  <a:pt x="299861" y="235707"/>
                </a:cubicBezTo>
                <a:lnTo>
                  <a:pt x="299861" y="167810"/>
                </a:lnTo>
                <a:cubicBezTo>
                  <a:pt x="299861" y="148902"/>
                  <a:pt x="315362" y="132572"/>
                  <a:pt x="334308" y="132572"/>
                </a:cubicBezTo>
                <a:cubicBezTo>
                  <a:pt x="340336" y="131713"/>
                  <a:pt x="347226" y="131713"/>
                  <a:pt x="353254" y="130853"/>
                </a:cubicBezTo>
                <a:close/>
                <a:moveTo>
                  <a:pt x="95050" y="115364"/>
                </a:moveTo>
                <a:cubicBezTo>
                  <a:pt x="101934" y="117083"/>
                  <a:pt x="109678" y="118802"/>
                  <a:pt x="118283" y="120521"/>
                </a:cubicBezTo>
                <a:cubicBezTo>
                  <a:pt x="137213" y="123959"/>
                  <a:pt x="145817" y="139431"/>
                  <a:pt x="138933" y="157482"/>
                </a:cubicBezTo>
                <a:cubicBezTo>
                  <a:pt x="130329" y="181549"/>
                  <a:pt x="122585" y="208196"/>
                  <a:pt x="116562" y="236561"/>
                </a:cubicBezTo>
                <a:cubicBezTo>
                  <a:pt x="112260" y="255471"/>
                  <a:pt x="95050" y="270084"/>
                  <a:pt x="76121" y="270084"/>
                </a:cubicBezTo>
                <a:lnTo>
                  <a:pt x="32238" y="270084"/>
                </a:lnTo>
                <a:cubicBezTo>
                  <a:pt x="13308" y="270084"/>
                  <a:pt x="-1320" y="255471"/>
                  <a:pt x="2122" y="236561"/>
                </a:cubicBezTo>
                <a:cubicBezTo>
                  <a:pt x="9005" y="199600"/>
                  <a:pt x="22773" y="165218"/>
                  <a:pt x="41703" y="134274"/>
                </a:cubicBezTo>
                <a:cubicBezTo>
                  <a:pt x="52028" y="117942"/>
                  <a:pt x="76121" y="111066"/>
                  <a:pt x="95050" y="115364"/>
                </a:cubicBezTo>
                <a:close/>
                <a:moveTo>
                  <a:pt x="495327" y="111081"/>
                </a:moveTo>
                <a:cubicBezTo>
                  <a:pt x="514276" y="106784"/>
                  <a:pt x="538393" y="113660"/>
                  <a:pt x="548729" y="129130"/>
                </a:cubicBezTo>
                <a:cubicBezTo>
                  <a:pt x="569401" y="161790"/>
                  <a:pt x="584043" y="197889"/>
                  <a:pt x="591795" y="236565"/>
                </a:cubicBezTo>
                <a:cubicBezTo>
                  <a:pt x="595240" y="255474"/>
                  <a:pt x="580598" y="270085"/>
                  <a:pt x="561649" y="270085"/>
                </a:cubicBezTo>
                <a:lnTo>
                  <a:pt x="500495" y="270085"/>
                </a:lnTo>
                <a:cubicBezTo>
                  <a:pt x="481546" y="270085"/>
                  <a:pt x="463458" y="255474"/>
                  <a:pt x="460013" y="236565"/>
                </a:cubicBezTo>
                <a:cubicBezTo>
                  <a:pt x="453984" y="207343"/>
                  <a:pt x="446232" y="180699"/>
                  <a:pt x="436758" y="156634"/>
                </a:cubicBezTo>
                <a:cubicBezTo>
                  <a:pt x="429867" y="138584"/>
                  <a:pt x="438480" y="123114"/>
                  <a:pt x="457429" y="119676"/>
                </a:cubicBezTo>
                <a:cubicBezTo>
                  <a:pt x="471210" y="117097"/>
                  <a:pt x="484130" y="114519"/>
                  <a:pt x="495327" y="111081"/>
                </a:cubicBezTo>
                <a:close/>
                <a:moveTo>
                  <a:pt x="258364" y="35758"/>
                </a:moveTo>
                <a:cubicBezTo>
                  <a:pt x="262665" y="37371"/>
                  <a:pt x="265460" y="43176"/>
                  <a:pt x="265460" y="52636"/>
                </a:cubicBezTo>
                <a:lnTo>
                  <a:pt x="265460" y="64677"/>
                </a:lnTo>
                <a:cubicBezTo>
                  <a:pt x="265460" y="83597"/>
                  <a:pt x="251698" y="98218"/>
                  <a:pt x="234495" y="98218"/>
                </a:cubicBezTo>
                <a:cubicBezTo>
                  <a:pt x="218153" y="97358"/>
                  <a:pt x="212132" y="82737"/>
                  <a:pt x="223314" y="67257"/>
                </a:cubicBezTo>
                <a:cubicBezTo>
                  <a:pt x="230195" y="58657"/>
                  <a:pt x="236216" y="50916"/>
                  <a:pt x="242237" y="44036"/>
                </a:cubicBezTo>
                <a:cubicBezTo>
                  <a:pt x="248258" y="36726"/>
                  <a:pt x="254063" y="34146"/>
                  <a:pt x="258364" y="35758"/>
                </a:cubicBezTo>
                <a:close/>
                <a:moveTo>
                  <a:pt x="307077" y="24998"/>
                </a:moveTo>
                <a:cubicBezTo>
                  <a:pt x="311492" y="23171"/>
                  <a:pt x="317523" y="25536"/>
                  <a:pt x="323985" y="32847"/>
                </a:cubicBezTo>
                <a:cubicBezTo>
                  <a:pt x="332600" y="42309"/>
                  <a:pt x="341216" y="53490"/>
                  <a:pt x="350693" y="67253"/>
                </a:cubicBezTo>
                <a:cubicBezTo>
                  <a:pt x="361893" y="82735"/>
                  <a:pt x="354139" y="97358"/>
                  <a:pt x="335185" y="97358"/>
                </a:cubicBezTo>
                <a:cubicBezTo>
                  <a:pt x="335185" y="97358"/>
                  <a:pt x="334323" y="97358"/>
                  <a:pt x="334323" y="98218"/>
                </a:cubicBezTo>
                <a:cubicBezTo>
                  <a:pt x="315369" y="98218"/>
                  <a:pt x="299861" y="83595"/>
                  <a:pt x="299861" y="64672"/>
                </a:cubicBezTo>
                <a:lnTo>
                  <a:pt x="299861" y="42309"/>
                </a:lnTo>
                <a:cubicBezTo>
                  <a:pt x="299861" y="32847"/>
                  <a:pt x="302661" y="26826"/>
                  <a:pt x="307077" y="24998"/>
                </a:cubicBezTo>
                <a:close/>
                <a:moveTo>
                  <a:pt x="204359" y="7108"/>
                </a:moveTo>
                <a:cubicBezTo>
                  <a:pt x="222439" y="1094"/>
                  <a:pt x="227605" y="8827"/>
                  <a:pt x="215552" y="24292"/>
                </a:cubicBezTo>
                <a:cubicBezTo>
                  <a:pt x="206081" y="35462"/>
                  <a:pt x="195750" y="48350"/>
                  <a:pt x="186279" y="63815"/>
                </a:cubicBezTo>
                <a:cubicBezTo>
                  <a:pt x="175947" y="79281"/>
                  <a:pt x="153563" y="91310"/>
                  <a:pt x="134621" y="88732"/>
                </a:cubicBezTo>
                <a:cubicBezTo>
                  <a:pt x="129456" y="87873"/>
                  <a:pt x="125151" y="87014"/>
                  <a:pt x="120846" y="86155"/>
                </a:cubicBezTo>
                <a:cubicBezTo>
                  <a:pt x="101905" y="81859"/>
                  <a:pt x="97600" y="67252"/>
                  <a:pt x="113097" y="55223"/>
                </a:cubicBezTo>
                <a:cubicBezTo>
                  <a:pt x="139787" y="33743"/>
                  <a:pt x="170782" y="17419"/>
                  <a:pt x="204359" y="7108"/>
                </a:cubicBezTo>
                <a:close/>
                <a:moveTo>
                  <a:pt x="368806" y="1108"/>
                </a:moveTo>
                <a:cubicBezTo>
                  <a:pt x="408413" y="10560"/>
                  <a:pt x="444575" y="28607"/>
                  <a:pt x="475572" y="51810"/>
                </a:cubicBezTo>
                <a:cubicBezTo>
                  <a:pt x="491070" y="62981"/>
                  <a:pt x="487626" y="78450"/>
                  <a:pt x="468684" y="81887"/>
                </a:cubicBezTo>
                <a:cubicBezTo>
                  <a:pt x="460074" y="83606"/>
                  <a:pt x="451463" y="85325"/>
                  <a:pt x="441131" y="87043"/>
                </a:cubicBezTo>
                <a:cubicBezTo>
                  <a:pt x="422189" y="90481"/>
                  <a:pt x="399803" y="78450"/>
                  <a:pt x="389471" y="62981"/>
                </a:cubicBezTo>
                <a:cubicBezTo>
                  <a:pt x="379138" y="46654"/>
                  <a:pt x="367945" y="32044"/>
                  <a:pt x="358474" y="20013"/>
                </a:cubicBezTo>
                <a:cubicBezTo>
                  <a:pt x="346420" y="5404"/>
                  <a:pt x="350725" y="-3189"/>
                  <a:pt x="368806" y="110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文本框 17">
            <a:extLst>
              <a:ext uri="{FF2B5EF4-FFF2-40B4-BE49-F238E27FC236}">
                <a16:creationId xmlns:a16="http://schemas.microsoft.com/office/drawing/2014/main" id="{D71054B1-1542-4154-B890-AFA7667D01EC}"/>
              </a:ext>
            </a:extLst>
          </p:cNvPr>
          <p:cNvSpPr txBox="1"/>
          <p:nvPr/>
        </p:nvSpPr>
        <p:spPr>
          <a:xfrm>
            <a:off x="592870" y="409032"/>
            <a:ext cx="2809205" cy="584775"/>
          </a:xfrm>
          <a:prstGeom prst="rect">
            <a:avLst/>
          </a:prstGeom>
          <a:noFill/>
        </p:spPr>
        <p:txBody>
          <a:bodyPr wrap="square" rtlCol="0">
            <a:spAutoFit/>
            <a:scene3d>
              <a:camera prst="orthographicFront"/>
              <a:lightRig rig="threePt" dir="t"/>
            </a:scene3d>
            <a:sp3d contourW="12700"/>
          </a:bodyPr>
          <a:lstStyle/>
          <a:p>
            <a:pPr algn="dist"/>
            <a:r>
              <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金湾国际资源</a:t>
            </a:r>
          </a:p>
        </p:txBody>
      </p:sp>
      <p:sp>
        <p:nvSpPr>
          <p:cNvPr id="19" name="文本框 18">
            <a:extLst>
              <a:ext uri="{FF2B5EF4-FFF2-40B4-BE49-F238E27FC236}">
                <a16:creationId xmlns:a16="http://schemas.microsoft.com/office/drawing/2014/main" id="{776F2B1C-62EC-4CD7-A1D0-B75C77E66545}"/>
              </a:ext>
            </a:extLst>
          </p:cNvPr>
          <p:cNvSpPr txBox="1"/>
          <p:nvPr/>
        </p:nvSpPr>
        <p:spPr bwMode="auto">
          <a:xfrm>
            <a:off x="4676146" y="571958"/>
            <a:ext cx="3352286" cy="276999"/>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i="1" dirty="0">
                <a:solidFill>
                  <a:schemeClr val="bg1">
                    <a:lumMod val="65000"/>
                  </a:schemeClr>
                </a:solidFill>
                <a:latin typeface="Humanst521 BT" panose="020B0602020204020204" pitchFamily="34" charset="0"/>
              </a:rPr>
              <a:t>GOLDEN BAY INTERNATIONAL RESOURCES LIMITED</a:t>
            </a:r>
          </a:p>
        </p:txBody>
      </p:sp>
      <mc:AlternateContent xmlns:mc="http://schemas.openxmlformats.org/markup-compatibility/2006" xmlns:p14="http://schemas.microsoft.com/office/powerpoint/2010/main">
        <mc:Choice Requires="p14">
          <p:contentPart p14:bwMode="auto" r:id="rId3">
            <p14:nvContentPartPr>
              <p14:cNvPr id="30" name="墨迹 29">
                <a:extLst>
                  <a:ext uri="{FF2B5EF4-FFF2-40B4-BE49-F238E27FC236}">
                    <a16:creationId xmlns:a16="http://schemas.microsoft.com/office/drawing/2014/main" id="{515410B8-7C31-49B5-B295-DFE34A792FA8}"/>
                  </a:ext>
                </a:extLst>
              </p14:cNvPr>
              <p14:cNvContentPartPr/>
              <p14:nvPr/>
            </p14:nvContentPartPr>
            <p14:xfrm>
              <a:off x="7080216" y="1996256"/>
              <a:ext cx="360" cy="360"/>
            </p14:xfrm>
          </p:contentPart>
        </mc:Choice>
        <mc:Fallback xmlns="">
          <p:pic>
            <p:nvPicPr>
              <p:cNvPr id="30" name="墨迹 29">
                <a:extLst>
                  <a:ext uri="{FF2B5EF4-FFF2-40B4-BE49-F238E27FC236}">
                    <a16:creationId xmlns:a16="http://schemas.microsoft.com/office/drawing/2014/main" id="{515410B8-7C31-49B5-B295-DFE34A792FA8}"/>
                  </a:ext>
                </a:extLst>
              </p:cNvPr>
              <p:cNvPicPr/>
              <p:nvPr/>
            </p:nvPicPr>
            <p:blipFill>
              <a:blip r:embed="rId4"/>
              <a:stretch>
                <a:fillRect/>
              </a:stretch>
            </p:blipFill>
            <p:spPr>
              <a:xfrm>
                <a:off x="7075896" y="199193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1" name="墨迹 30">
                <a:extLst>
                  <a:ext uri="{FF2B5EF4-FFF2-40B4-BE49-F238E27FC236}">
                    <a16:creationId xmlns:a16="http://schemas.microsoft.com/office/drawing/2014/main" id="{382DAD2F-6A09-48A5-AD07-CDCFE31CDB58}"/>
                  </a:ext>
                </a:extLst>
              </p14:cNvPr>
              <p14:cNvContentPartPr/>
              <p14:nvPr/>
            </p14:nvContentPartPr>
            <p14:xfrm>
              <a:off x="3749496" y="2894096"/>
              <a:ext cx="360" cy="360"/>
            </p14:xfrm>
          </p:contentPart>
        </mc:Choice>
        <mc:Fallback xmlns="">
          <p:pic>
            <p:nvPicPr>
              <p:cNvPr id="31" name="墨迹 30">
                <a:extLst>
                  <a:ext uri="{FF2B5EF4-FFF2-40B4-BE49-F238E27FC236}">
                    <a16:creationId xmlns:a16="http://schemas.microsoft.com/office/drawing/2014/main" id="{382DAD2F-6A09-48A5-AD07-CDCFE31CDB58}"/>
                  </a:ext>
                </a:extLst>
              </p:cNvPr>
              <p:cNvPicPr/>
              <p:nvPr/>
            </p:nvPicPr>
            <p:blipFill>
              <a:blip r:embed="rId4"/>
              <a:stretch>
                <a:fillRect/>
              </a:stretch>
            </p:blipFill>
            <p:spPr>
              <a:xfrm>
                <a:off x="3745176" y="2889776"/>
                <a:ext cx="9000" cy="9000"/>
              </a:xfrm>
              <a:prstGeom prst="rect">
                <a:avLst/>
              </a:prstGeom>
            </p:spPr>
          </p:pic>
        </mc:Fallback>
      </mc:AlternateContent>
      <p:grpSp>
        <p:nvGrpSpPr>
          <p:cNvPr id="36" name="组合 35">
            <a:extLst>
              <a:ext uri="{FF2B5EF4-FFF2-40B4-BE49-F238E27FC236}">
                <a16:creationId xmlns:a16="http://schemas.microsoft.com/office/drawing/2014/main" id="{7B20F066-5F92-47C3-9384-66DA48D1923F}"/>
              </a:ext>
            </a:extLst>
          </p:cNvPr>
          <p:cNvGrpSpPr/>
          <p:nvPr/>
        </p:nvGrpSpPr>
        <p:grpSpPr>
          <a:xfrm>
            <a:off x="3967656" y="3355256"/>
            <a:ext cx="360" cy="360"/>
            <a:chOff x="3967656" y="3355256"/>
            <a:chExt cx="360" cy="360"/>
          </a:xfrm>
        </p:grpSpPr>
        <mc:AlternateContent xmlns:mc="http://schemas.openxmlformats.org/markup-compatibility/2006" xmlns:p14="http://schemas.microsoft.com/office/powerpoint/2010/main">
          <mc:Choice Requires="p14">
            <p:contentPart p14:bwMode="auto" r:id="rId6">
              <p14:nvContentPartPr>
                <p14:cNvPr id="32" name="墨迹 31">
                  <a:extLst>
                    <a:ext uri="{FF2B5EF4-FFF2-40B4-BE49-F238E27FC236}">
                      <a16:creationId xmlns:a16="http://schemas.microsoft.com/office/drawing/2014/main" id="{0E265849-984A-490A-BCB0-10F1EDA08F6B}"/>
                    </a:ext>
                  </a:extLst>
                </p14:cNvPr>
                <p14:cNvContentPartPr/>
                <p14:nvPr/>
              </p14:nvContentPartPr>
              <p14:xfrm>
                <a:off x="3967656" y="3355256"/>
                <a:ext cx="360" cy="360"/>
              </p14:xfrm>
            </p:contentPart>
          </mc:Choice>
          <mc:Fallback xmlns="">
            <p:pic>
              <p:nvPicPr>
                <p:cNvPr id="32" name="墨迹 31">
                  <a:extLst>
                    <a:ext uri="{FF2B5EF4-FFF2-40B4-BE49-F238E27FC236}">
                      <a16:creationId xmlns:a16="http://schemas.microsoft.com/office/drawing/2014/main" id="{0E265849-984A-490A-BCB0-10F1EDA08F6B}"/>
                    </a:ext>
                  </a:extLst>
                </p:cNvPr>
                <p:cNvPicPr/>
                <p:nvPr/>
              </p:nvPicPr>
              <p:blipFill>
                <a:blip r:embed="rId4"/>
                <a:stretch>
                  <a:fillRect/>
                </a:stretch>
              </p:blipFill>
              <p:spPr>
                <a:xfrm>
                  <a:off x="3963336" y="335093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3" name="墨迹 32">
                  <a:extLst>
                    <a:ext uri="{FF2B5EF4-FFF2-40B4-BE49-F238E27FC236}">
                      <a16:creationId xmlns:a16="http://schemas.microsoft.com/office/drawing/2014/main" id="{8E09B0E4-20DB-4F41-8202-E659CDFAE1DD}"/>
                    </a:ext>
                  </a:extLst>
                </p14:cNvPr>
                <p14:cNvContentPartPr/>
                <p14:nvPr/>
              </p14:nvContentPartPr>
              <p14:xfrm>
                <a:off x="3967656" y="3355256"/>
                <a:ext cx="360" cy="360"/>
              </p14:xfrm>
            </p:contentPart>
          </mc:Choice>
          <mc:Fallback xmlns="">
            <p:pic>
              <p:nvPicPr>
                <p:cNvPr id="33" name="墨迹 32">
                  <a:extLst>
                    <a:ext uri="{FF2B5EF4-FFF2-40B4-BE49-F238E27FC236}">
                      <a16:creationId xmlns:a16="http://schemas.microsoft.com/office/drawing/2014/main" id="{8E09B0E4-20DB-4F41-8202-E659CDFAE1DD}"/>
                    </a:ext>
                  </a:extLst>
                </p:cNvPr>
                <p:cNvPicPr/>
                <p:nvPr/>
              </p:nvPicPr>
              <p:blipFill>
                <a:blip r:embed="rId4"/>
                <a:stretch>
                  <a:fillRect/>
                </a:stretch>
              </p:blipFill>
              <p:spPr>
                <a:xfrm>
                  <a:off x="3963336" y="335093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4" name="墨迹 33">
                  <a:extLst>
                    <a:ext uri="{FF2B5EF4-FFF2-40B4-BE49-F238E27FC236}">
                      <a16:creationId xmlns:a16="http://schemas.microsoft.com/office/drawing/2014/main" id="{83E38B13-C510-4447-8730-0764D0E08725}"/>
                    </a:ext>
                  </a:extLst>
                </p14:cNvPr>
                <p14:cNvContentPartPr/>
                <p14:nvPr/>
              </p14:nvContentPartPr>
              <p14:xfrm>
                <a:off x="3967656" y="3355256"/>
                <a:ext cx="360" cy="360"/>
              </p14:xfrm>
            </p:contentPart>
          </mc:Choice>
          <mc:Fallback xmlns="">
            <p:pic>
              <p:nvPicPr>
                <p:cNvPr id="34" name="墨迹 33">
                  <a:extLst>
                    <a:ext uri="{FF2B5EF4-FFF2-40B4-BE49-F238E27FC236}">
                      <a16:creationId xmlns:a16="http://schemas.microsoft.com/office/drawing/2014/main" id="{83E38B13-C510-4447-8730-0764D0E08725}"/>
                    </a:ext>
                  </a:extLst>
                </p:cNvPr>
                <p:cNvPicPr/>
                <p:nvPr/>
              </p:nvPicPr>
              <p:blipFill>
                <a:blip r:embed="rId4"/>
                <a:stretch>
                  <a:fillRect/>
                </a:stretch>
              </p:blipFill>
              <p:spPr>
                <a:xfrm>
                  <a:off x="3963336" y="3350936"/>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35" name="墨迹 34">
                <a:extLst>
                  <a:ext uri="{FF2B5EF4-FFF2-40B4-BE49-F238E27FC236}">
                    <a16:creationId xmlns:a16="http://schemas.microsoft.com/office/drawing/2014/main" id="{F4BC1281-3ECB-4ED3-B386-D0597E810287}"/>
                  </a:ext>
                </a:extLst>
              </p14:cNvPr>
              <p14:cNvContentPartPr/>
              <p14:nvPr/>
            </p14:nvContentPartPr>
            <p14:xfrm>
              <a:off x="4831656" y="2088776"/>
              <a:ext cx="360" cy="3600"/>
            </p14:xfrm>
          </p:contentPart>
        </mc:Choice>
        <mc:Fallback xmlns="">
          <p:pic>
            <p:nvPicPr>
              <p:cNvPr id="35" name="墨迹 34">
                <a:extLst>
                  <a:ext uri="{FF2B5EF4-FFF2-40B4-BE49-F238E27FC236}">
                    <a16:creationId xmlns:a16="http://schemas.microsoft.com/office/drawing/2014/main" id="{F4BC1281-3ECB-4ED3-B386-D0597E810287}"/>
                  </a:ext>
                </a:extLst>
              </p:cNvPr>
              <p:cNvPicPr/>
              <p:nvPr/>
            </p:nvPicPr>
            <p:blipFill>
              <a:blip r:embed="rId10"/>
              <a:stretch>
                <a:fillRect/>
              </a:stretch>
            </p:blipFill>
            <p:spPr>
              <a:xfrm>
                <a:off x="4827336" y="2084456"/>
                <a:ext cx="9000" cy="12240"/>
              </a:xfrm>
              <a:prstGeom prst="rect">
                <a:avLst/>
              </a:prstGeom>
            </p:spPr>
          </p:pic>
        </mc:Fallback>
      </mc:AlternateContent>
      <p:sp>
        <p:nvSpPr>
          <p:cNvPr id="59" name="箭头: 五边形 58">
            <a:extLst>
              <a:ext uri="{FF2B5EF4-FFF2-40B4-BE49-F238E27FC236}">
                <a16:creationId xmlns:a16="http://schemas.microsoft.com/office/drawing/2014/main" id="{7E9A65C8-5482-4D2C-BF80-1E03EFB040DA}"/>
              </a:ext>
            </a:extLst>
          </p:cNvPr>
          <p:cNvSpPr/>
          <p:nvPr/>
        </p:nvSpPr>
        <p:spPr>
          <a:xfrm>
            <a:off x="1101073" y="2474479"/>
            <a:ext cx="3470927" cy="1770350"/>
          </a:xfrm>
          <a:prstGeom prst="homePlate">
            <a:avLst/>
          </a:prstGeom>
          <a:blipFill>
            <a:blip r:embed="rId11" cstate="print">
              <a:extLst>
                <a:ext uri="{28A0092B-C50C-407E-A947-70E740481C1C}">
                  <a14:useLocalDpi xmlns:a14="http://schemas.microsoft.com/office/drawing/2010/main" val="0"/>
                </a:ext>
              </a:extLst>
            </a:blip>
            <a:stretch>
              <a:fillRect/>
            </a:stretch>
          </a:blip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dirty="0"/>
          </a:p>
        </p:txBody>
      </p:sp>
      <p:sp>
        <p:nvSpPr>
          <p:cNvPr id="60" name="箭头: 五边形 59">
            <a:extLst>
              <a:ext uri="{FF2B5EF4-FFF2-40B4-BE49-F238E27FC236}">
                <a16:creationId xmlns:a16="http://schemas.microsoft.com/office/drawing/2014/main" id="{7C691843-C218-4BC0-8146-697D133D98B3}"/>
              </a:ext>
            </a:extLst>
          </p:cNvPr>
          <p:cNvSpPr/>
          <p:nvPr/>
        </p:nvSpPr>
        <p:spPr>
          <a:xfrm>
            <a:off x="4557505" y="3332195"/>
            <a:ext cx="3470927" cy="1770350"/>
          </a:xfrm>
          <a:prstGeom prst="homePlate">
            <a:avLst/>
          </a:prstGeom>
          <a:blipFill>
            <a:blip r:embed="rId12" cstate="print">
              <a:extLst>
                <a:ext uri="{28A0092B-C50C-407E-A947-70E740481C1C}">
                  <a14:useLocalDpi xmlns:a14="http://schemas.microsoft.com/office/drawing/2010/main" val="0"/>
                </a:ext>
              </a:extLst>
            </a:blip>
            <a:stretch>
              <a:fillRect/>
            </a:stretch>
          </a:blip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dirty="0"/>
          </a:p>
        </p:txBody>
      </p:sp>
      <p:sp>
        <p:nvSpPr>
          <p:cNvPr id="61" name="箭头: 五边形 60">
            <a:extLst>
              <a:ext uri="{FF2B5EF4-FFF2-40B4-BE49-F238E27FC236}">
                <a16:creationId xmlns:a16="http://schemas.microsoft.com/office/drawing/2014/main" id="{C442E2AE-6CB7-4637-99CB-64E685ABB7AD}"/>
              </a:ext>
            </a:extLst>
          </p:cNvPr>
          <p:cNvSpPr/>
          <p:nvPr/>
        </p:nvSpPr>
        <p:spPr>
          <a:xfrm>
            <a:off x="8049255" y="4215570"/>
            <a:ext cx="3470927" cy="1766749"/>
          </a:xfrm>
          <a:prstGeom prst="homePlate">
            <a:avLst/>
          </a:prstGeom>
          <a:blipFill>
            <a:blip r:embed="rId13" cstate="print">
              <a:extLst>
                <a:ext uri="{28A0092B-C50C-407E-A947-70E740481C1C}">
                  <a14:useLocalDpi xmlns:a14="http://schemas.microsoft.com/office/drawing/2010/main" val="0"/>
                </a:ext>
              </a:extLst>
            </a:blip>
            <a:stretch>
              <a:fillRect/>
            </a:stretch>
          </a:blip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SG" altLang="en-US" dirty="0"/>
          </a:p>
        </p:txBody>
      </p:sp>
      <p:sp>
        <p:nvSpPr>
          <p:cNvPr id="62" name="文本框 61">
            <a:extLst>
              <a:ext uri="{FF2B5EF4-FFF2-40B4-BE49-F238E27FC236}">
                <a16:creationId xmlns:a16="http://schemas.microsoft.com/office/drawing/2014/main" id="{92883AC6-717C-4AAD-B866-980F50A57A93}"/>
              </a:ext>
            </a:extLst>
          </p:cNvPr>
          <p:cNvSpPr txBox="1"/>
          <p:nvPr/>
        </p:nvSpPr>
        <p:spPr>
          <a:xfrm>
            <a:off x="4453855" y="2336995"/>
            <a:ext cx="5692287" cy="1231106"/>
          </a:xfrm>
          <a:prstGeom prst="rect">
            <a:avLst/>
          </a:prstGeom>
          <a:noFill/>
        </p:spPr>
        <p:txBody>
          <a:bodyPr wrap="square" rtlCol="0">
            <a:spAutoFit/>
          </a:bodyPr>
          <a:lstStyle/>
          <a:p>
            <a:r>
              <a:rPr lang="en-US" altLang="zh-SG" sz="1400" dirty="0" err="1">
                <a:effectLst/>
                <a:latin typeface="+mn-ea"/>
                <a:cs typeface="PMingLiU" panose="02020500000000000000" pitchFamily="18" charset="-120"/>
              </a:rPr>
              <a:t>在</a:t>
            </a:r>
            <a:r>
              <a:rPr lang="en-US" altLang="zh-SG" sz="1400" dirty="0" err="1">
                <a:solidFill>
                  <a:srgbClr val="244061"/>
                </a:solidFill>
                <a:effectLst/>
                <a:latin typeface="+mn-ea"/>
                <a:cs typeface="Times New Roman" panose="02020603050405020304" pitchFamily="18" charset="0"/>
              </a:rPr>
              <a:t>Kuala</a:t>
            </a:r>
            <a:r>
              <a:rPr lang="en-US" altLang="zh-SG" sz="1400" dirty="0">
                <a:solidFill>
                  <a:srgbClr val="244061"/>
                </a:solidFill>
                <a:effectLst/>
                <a:latin typeface="+mn-ea"/>
                <a:cs typeface="Times New Roman" panose="02020603050405020304" pitchFamily="18" charset="0"/>
              </a:rPr>
              <a:t> </a:t>
            </a:r>
            <a:r>
              <a:rPr lang="en-US" altLang="zh-SG" sz="1400" dirty="0" err="1">
                <a:solidFill>
                  <a:srgbClr val="244061"/>
                </a:solidFill>
                <a:effectLst/>
                <a:latin typeface="+mn-ea"/>
                <a:cs typeface="Times New Roman" panose="02020603050405020304" pitchFamily="18" charset="0"/>
              </a:rPr>
              <a:t>Tolak</a:t>
            </a:r>
            <a:r>
              <a:rPr lang="en-US" altLang="zh-SG" sz="1400" dirty="0">
                <a:solidFill>
                  <a:srgbClr val="244061"/>
                </a:solidFill>
                <a:effectLst/>
                <a:latin typeface="+mn-ea"/>
                <a:cs typeface="Times New Roman" panose="02020603050405020304" pitchFamily="18" charset="0"/>
              </a:rPr>
              <a:t>, </a:t>
            </a:r>
            <a:r>
              <a:rPr lang="zh-CN" altLang="en-US" sz="1400" dirty="0">
                <a:solidFill>
                  <a:srgbClr val="244061"/>
                </a:solidFill>
                <a:effectLst/>
                <a:latin typeface="+mn-ea"/>
                <a:cs typeface="Times New Roman" panose="02020603050405020304" pitchFamily="18" charset="0"/>
              </a:rPr>
              <a:t>拉曼</a:t>
            </a:r>
            <a:r>
              <a:rPr lang="en-US" altLang="zh-SG" sz="1400" dirty="0" err="1">
                <a:solidFill>
                  <a:srgbClr val="244061"/>
                </a:solidFill>
                <a:effectLst/>
                <a:latin typeface="+mn-ea"/>
                <a:cs typeface="PMingLiU" panose="02020500000000000000" pitchFamily="18" charset="-120"/>
              </a:rPr>
              <a:t>已经在</a:t>
            </a:r>
            <a:r>
              <a:rPr lang="en-US" altLang="zh-SG" sz="1400" dirty="0" err="1">
                <a:solidFill>
                  <a:srgbClr val="244061"/>
                </a:solidFill>
                <a:effectLst/>
                <a:latin typeface="+mn-ea"/>
                <a:cs typeface="Times New Roman" panose="02020603050405020304" pitchFamily="18" charset="0"/>
              </a:rPr>
              <a:t>Tolak</a:t>
            </a:r>
            <a:r>
              <a:rPr lang="en-US" altLang="zh-SG" sz="1400" dirty="0" err="1">
                <a:solidFill>
                  <a:srgbClr val="244061"/>
                </a:solidFill>
                <a:effectLst/>
                <a:latin typeface="+mn-ea"/>
                <a:cs typeface="PMingLiU" panose="02020500000000000000" pitchFamily="18" charset="-120"/>
              </a:rPr>
              <a:t>河沿岸</a:t>
            </a:r>
            <a:r>
              <a:rPr lang="zh-CN" altLang="en-US" sz="1400" dirty="0">
                <a:solidFill>
                  <a:srgbClr val="244061"/>
                </a:solidFill>
                <a:effectLst/>
                <a:latin typeface="+mn-ea"/>
                <a:cs typeface="PMingLiU" panose="02020500000000000000" pitchFamily="18" charset="-120"/>
              </a:rPr>
              <a:t>获</a:t>
            </a:r>
            <a:r>
              <a:rPr lang="en-US" altLang="zh-SG" sz="1400" dirty="0">
                <a:solidFill>
                  <a:srgbClr val="244061"/>
                </a:solidFill>
                <a:effectLst/>
                <a:latin typeface="+mn-ea"/>
                <a:cs typeface="PMingLiU" panose="02020500000000000000" pitchFamily="18" charset="-120"/>
              </a:rPr>
              <a:t>得了</a:t>
            </a:r>
            <a:r>
              <a:rPr lang="en-US" altLang="zh-SG" sz="1400" dirty="0">
                <a:solidFill>
                  <a:srgbClr val="244061"/>
                </a:solidFill>
                <a:effectLst/>
                <a:latin typeface="+mn-ea"/>
                <a:cs typeface="Times New Roman" panose="02020603050405020304" pitchFamily="18" charset="0"/>
              </a:rPr>
              <a:t>100</a:t>
            </a:r>
            <a:r>
              <a:rPr lang="en-US" altLang="zh-SG" sz="1400" dirty="0">
                <a:solidFill>
                  <a:srgbClr val="244061"/>
                </a:solidFill>
                <a:effectLst/>
                <a:latin typeface="+mn-ea"/>
                <a:cs typeface="MS Mincho" panose="02020609040205080304" pitchFamily="49" charset="-128"/>
              </a:rPr>
              <a:t>公</a:t>
            </a:r>
            <a:r>
              <a:rPr lang="en-US" altLang="zh-SG" sz="1400" dirty="0">
                <a:solidFill>
                  <a:srgbClr val="244061"/>
                </a:solidFill>
                <a:effectLst/>
                <a:latin typeface="+mn-ea"/>
                <a:cs typeface="PMingLiU" panose="02020500000000000000" pitchFamily="18" charset="-120"/>
              </a:rPr>
              <a:t>顷的土地. 码头本身距离海岸线约900米。 交通部授予特殊港口许可证（Tersus），</a:t>
            </a:r>
            <a:r>
              <a:rPr lang="en-US" altLang="zh-SG" sz="1400" dirty="0" err="1">
                <a:solidFill>
                  <a:srgbClr val="244061"/>
                </a:solidFill>
                <a:effectLst/>
                <a:latin typeface="+mn-ea"/>
                <a:cs typeface="PMingLiU" panose="02020500000000000000" pitchFamily="18" charset="-120"/>
              </a:rPr>
              <a:t>以满足驳船和运输的需要</a:t>
            </a:r>
            <a:r>
              <a:rPr lang="zh-CN" altLang="en-US" sz="1400" dirty="0">
                <a:solidFill>
                  <a:srgbClr val="244061"/>
                </a:solidFill>
                <a:effectLst/>
                <a:latin typeface="+mn-ea"/>
                <a:cs typeface="PMingLiU" panose="02020500000000000000" pitchFamily="18" charset="-120"/>
              </a:rPr>
              <a:t>。自</a:t>
            </a:r>
            <a:r>
              <a:rPr lang="en-US" altLang="zh-CN" sz="1400" dirty="0">
                <a:solidFill>
                  <a:srgbClr val="244061"/>
                </a:solidFill>
                <a:effectLst/>
                <a:latin typeface="+mn-ea"/>
                <a:cs typeface="PMingLiU" panose="02020500000000000000" pitchFamily="18" charset="-120"/>
              </a:rPr>
              <a:t>2020</a:t>
            </a:r>
            <a:r>
              <a:rPr lang="zh-CN" altLang="en-US" sz="1400" dirty="0">
                <a:solidFill>
                  <a:srgbClr val="244061"/>
                </a:solidFill>
                <a:effectLst/>
                <a:latin typeface="+mn-ea"/>
                <a:cs typeface="PMingLiU" panose="02020500000000000000" pitchFamily="18" charset="-120"/>
              </a:rPr>
              <a:t>年末出口配额到期到新的配额批准的</a:t>
            </a:r>
            <a:r>
              <a:rPr lang="en-US" altLang="zh-CN" sz="1400" dirty="0">
                <a:solidFill>
                  <a:srgbClr val="244061"/>
                </a:solidFill>
                <a:effectLst/>
                <a:latin typeface="+mn-ea"/>
                <a:cs typeface="PMingLiU" panose="02020500000000000000" pitchFamily="18" charset="-120"/>
              </a:rPr>
              <a:t>5</a:t>
            </a:r>
            <a:r>
              <a:rPr lang="zh-CN" altLang="en-US" sz="1400" dirty="0">
                <a:solidFill>
                  <a:srgbClr val="244061"/>
                </a:solidFill>
                <a:effectLst/>
                <a:latin typeface="+mn-ea"/>
                <a:cs typeface="PMingLiU" panose="02020500000000000000" pitchFamily="18" charset="-120"/>
              </a:rPr>
              <a:t>个月时间内堆场已有存货</a:t>
            </a:r>
            <a:r>
              <a:rPr lang="en-US" altLang="zh-CN" sz="1400" dirty="0">
                <a:solidFill>
                  <a:srgbClr val="244061"/>
                </a:solidFill>
                <a:effectLst/>
                <a:latin typeface="+mn-ea"/>
                <a:cs typeface="PMingLiU" panose="02020500000000000000" pitchFamily="18" charset="-120"/>
              </a:rPr>
              <a:t>50</a:t>
            </a:r>
            <a:r>
              <a:rPr lang="zh-CN" altLang="en-US" sz="1400" dirty="0">
                <a:solidFill>
                  <a:srgbClr val="244061"/>
                </a:solidFill>
                <a:effectLst/>
                <a:latin typeface="+mn-ea"/>
                <a:cs typeface="PMingLiU" panose="02020500000000000000" pitchFamily="18" charset="-120"/>
              </a:rPr>
              <a:t>万吨。</a:t>
            </a:r>
            <a:endParaRPr lang="zh-CN" altLang="zh-SG" sz="1400" dirty="0">
              <a:effectLst/>
              <a:latin typeface="+mn-ea"/>
              <a:cs typeface="Times New Roman" panose="02020603050405020304" pitchFamily="18" charset="0"/>
            </a:endParaRPr>
          </a:p>
          <a:p>
            <a:endParaRPr lang="zh-SG" altLang="en-US" dirty="0"/>
          </a:p>
        </p:txBody>
      </p:sp>
      <p:sp>
        <p:nvSpPr>
          <p:cNvPr id="63" name="文本框 62">
            <a:extLst>
              <a:ext uri="{FF2B5EF4-FFF2-40B4-BE49-F238E27FC236}">
                <a16:creationId xmlns:a16="http://schemas.microsoft.com/office/drawing/2014/main" id="{CF33388B-817A-4363-B0D2-56E7C0A22701}"/>
              </a:ext>
            </a:extLst>
          </p:cNvPr>
          <p:cNvSpPr txBox="1"/>
          <p:nvPr/>
        </p:nvSpPr>
        <p:spPr>
          <a:xfrm>
            <a:off x="1296602" y="5433305"/>
            <a:ext cx="5692287" cy="1240853"/>
          </a:xfrm>
          <a:prstGeom prst="rect">
            <a:avLst/>
          </a:prstGeom>
          <a:noFill/>
        </p:spPr>
        <p:txBody>
          <a:bodyPr wrap="square" rtlCol="0">
            <a:spAutoFit/>
          </a:bodyPr>
          <a:lstStyle/>
          <a:p>
            <a:pPr algn="just">
              <a:lnSpc>
                <a:spcPct val="115000"/>
              </a:lnSpc>
              <a:spcAft>
                <a:spcPts val="1000"/>
              </a:spcAft>
            </a:pPr>
            <a:r>
              <a:rPr lang="en-US" altLang="zh-SG" sz="1400" dirty="0">
                <a:solidFill>
                  <a:srgbClr val="244061"/>
                </a:solidFill>
                <a:effectLst/>
                <a:latin typeface="+mn-ea"/>
                <a:cs typeface="PMingLiU" panose="02020500000000000000" pitchFamily="18" charset="-120"/>
              </a:rPr>
              <a:t>四个洗涤的矿石储存区域提供至少220,000吨铝土矿</a:t>
            </a:r>
            <a:r>
              <a:rPr lang="zh-CN" altLang="en-US" sz="1400" dirty="0">
                <a:solidFill>
                  <a:srgbClr val="244061"/>
                </a:solidFill>
                <a:effectLst/>
                <a:latin typeface="+mn-ea"/>
                <a:cs typeface="PMingLiU" panose="02020500000000000000" pitchFamily="18" charset="-120"/>
              </a:rPr>
              <a:t>并通过澳洲</a:t>
            </a:r>
            <a:r>
              <a:rPr lang="en-US" altLang="zh-CN" sz="1400" dirty="0">
                <a:solidFill>
                  <a:srgbClr val="244061"/>
                </a:solidFill>
                <a:effectLst/>
                <a:latin typeface="+mn-ea"/>
                <a:cs typeface="PMingLiU" panose="02020500000000000000" pitchFamily="18" charset="-120"/>
              </a:rPr>
              <a:t>Terex</a:t>
            </a:r>
            <a:r>
              <a:rPr lang="zh-CN" altLang="en-US" sz="1400" dirty="0">
                <a:solidFill>
                  <a:srgbClr val="244061"/>
                </a:solidFill>
                <a:effectLst/>
                <a:latin typeface="+mn-ea"/>
                <a:cs typeface="PMingLiU" panose="02020500000000000000" pitchFamily="18" charset="-120"/>
              </a:rPr>
              <a:t>装卸设备输送至驳船</a:t>
            </a:r>
            <a:r>
              <a:rPr lang="en-US" altLang="zh-SG" sz="1400" dirty="0">
                <a:solidFill>
                  <a:srgbClr val="244061"/>
                </a:solidFill>
                <a:effectLst/>
                <a:latin typeface="+mn-ea"/>
                <a:cs typeface="PMingLiU" panose="02020500000000000000" pitchFamily="18" charset="-120"/>
              </a:rPr>
              <a:t>。4</a:t>
            </a:r>
            <a:r>
              <a:rPr lang="zh-CN" altLang="en-US" sz="1400" dirty="0">
                <a:solidFill>
                  <a:srgbClr val="244061"/>
                </a:solidFill>
                <a:effectLst/>
                <a:latin typeface="+mn-ea"/>
                <a:cs typeface="PMingLiU" panose="02020500000000000000" pitchFamily="18" charset="-120"/>
              </a:rPr>
              <a:t>米深的河道可</a:t>
            </a:r>
            <a:r>
              <a:rPr lang="en-US" altLang="zh-SG" sz="1400" dirty="0">
                <a:solidFill>
                  <a:srgbClr val="244061"/>
                </a:solidFill>
                <a:effectLst/>
                <a:latin typeface="+mn-ea"/>
                <a:cs typeface="PMingLiU" panose="02020500000000000000" pitchFamily="18" charset="-120"/>
              </a:rPr>
              <a:t>以</a:t>
            </a:r>
            <a:r>
              <a:rPr lang="zh-CN" altLang="en-US" sz="1400" dirty="0">
                <a:solidFill>
                  <a:srgbClr val="244061"/>
                </a:solidFill>
                <a:effectLst/>
                <a:latin typeface="+mn-ea"/>
                <a:cs typeface="PMingLiU" panose="02020500000000000000" pitchFamily="18" charset="-120"/>
              </a:rPr>
              <a:t>驳运</a:t>
            </a:r>
            <a:r>
              <a:rPr lang="en-US" altLang="zh-SG" sz="1400" dirty="0">
                <a:solidFill>
                  <a:srgbClr val="244061"/>
                </a:solidFill>
                <a:effectLst/>
                <a:latin typeface="+mn-ea"/>
                <a:cs typeface="PMingLiU" panose="02020500000000000000" pitchFamily="18" charset="-120"/>
              </a:rPr>
              <a:t>5,000吨的驳船</a:t>
            </a:r>
            <a:r>
              <a:rPr lang="zh-CN" altLang="en-US" sz="1400" dirty="0">
                <a:solidFill>
                  <a:srgbClr val="244061"/>
                </a:solidFill>
                <a:effectLst/>
                <a:latin typeface="+mn-ea"/>
                <a:cs typeface="PMingLiU" panose="02020500000000000000" pitchFamily="18" charset="-120"/>
              </a:rPr>
              <a:t>到外海倒驳上母船。</a:t>
            </a:r>
            <a:endParaRPr lang="zh-CN" altLang="zh-SG" sz="1400" dirty="0">
              <a:effectLst/>
              <a:latin typeface="+mn-ea"/>
              <a:cs typeface="Times New Roman" panose="02020603050405020304" pitchFamily="18" charset="0"/>
            </a:endParaRPr>
          </a:p>
          <a:p>
            <a:endParaRPr lang="zh-SG" altLang="en-US" dirty="0"/>
          </a:p>
        </p:txBody>
      </p:sp>
    </p:spTree>
    <p:extLst>
      <p:ext uri="{BB962C8B-B14F-4D97-AF65-F5344CB8AC3E}">
        <p14:creationId xmlns:p14="http://schemas.microsoft.com/office/powerpoint/2010/main" val="40559995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326F2466-F61A-47F5-90CA-C97D9187D6B0}"/>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96C7DC08-A59B-4C0D-A743-62195E64656D}"/>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任意多边形: 形状 3">
            <a:extLst>
              <a:ext uri="{FF2B5EF4-FFF2-40B4-BE49-F238E27FC236}">
                <a16:creationId xmlns:a16="http://schemas.microsoft.com/office/drawing/2014/main" id="{EFC5CF39-6924-4B7A-AC01-AF340597F3BC}"/>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49110A0D-2BCC-4082-86B0-CA1C127B40D5}"/>
              </a:ext>
            </a:extLst>
          </p:cNvPr>
          <p:cNvSpPr txBox="1"/>
          <p:nvPr/>
        </p:nvSpPr>
        <p:spPr>
          <a:xfrm>
            <a:off x="466343" y="388166"/>
            <a:ext cx="3127757" cy="584775"/>
          </a:xfrm>
          <a:prstGeom prst="rect">
            <a:avLst/>
          </a:prstGeom>
          <a:noFill/>
        </p:spPr>
        <p:txBody>
          <a:bodyPr wrap="square" rtlCol="0">
            <a:spAutoFit/>
            <a:scene3d>
              <a:camera prst="orthographicFront"/>
              <a:lightRig rig="threePt" dir="t"/>
            </a:scene3d>
            <a:sp3d contourW="12700"/>
          </a:bodyPr>
          <a:lstStyle/>
          <a:p>
            <a:pPr algn="dist"/>
            <a:r>
              <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金湾国际资源</a:t>
            </a:r>
          </a:p>
        </p:txBody>
      </p:sp>
      <p:sp>
        <p:nvSpPr>
          <p:cNvPr id="9" name="矩形 8">
            <a:extLst>
              <a:ext uri="{FF2B5EF4-FFF2-40B4-BE49-F238E27FC236}">
                <a16:creationId xmlns:a16="http://schemas.microsoft.com/office/drawing/2014/main" id="{820DD153-7B9C-4C85-B83F-4296A8FEF037}"/>
              </a:ext>
            </a:extLst>
          </p:cNvPr>
          <p:cNvSpPr/>
          <p:nvPr/>
        </p:nvSpPr>
        <p:spPr>
          <a:xfrm>
            <a:off x="10236203" y="1852729"/>
            <a:ext cx="406398" cy="1704830"/>
          </a:xfrm>
          <a:prstGeom prst="rect">
            <a:avLst/>
          </a:prstGeom>
          <a:solidFill>
            <a:srgbClr val="F29700"/>
          </a:solid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矩形 9">
            <a:extLst>
              <a:ext uri="{FF2B5EF4-FFF2-40B4-BE49-F238E27FC236}">
                <a16:creationId xmlns:a16="http://schemas.microsoft.com/office/drawing/2014/main" id="{4AF19663-4731-4056-A823-116A996D3D6E}"/>
              </a:ext>
            </a:extLst>
          </p:cNvPr>
          <p:cNvSpPr/>
          <p:nvPr/>
        </p:nvSpPr>
        <p:spPr>
          <a:xfrm>
            <a:off x="1549403" y="3867529"/>
            <a:ext cx="406398" cy="1704830"/>
          </a:xfrm>
          <a:prstGeom prst="rect">
            <a:avLst/>
          </a:prstGeom>
          <a:solidFill>
            <a:schemeClr val="tx1"/>
          </a:solid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1" name="组合 10">
            <a:extLst>
              <a:ext uri="{FF2B5EF4-FFF2-40B4-BE49-F238E27FC236}">
                <a16:creationId xmlns:a16="http://schemas.microsoft.com/office/drawing/2014/main" id="{02A14BD4-9AAC-4C94-9998-E66CE03254B6}"/>
              </a:ext>
            </a:extLst>
          </p:cNvPr>
          <p:cNvGrpSpPr/>
          <p:nvPr/>
        </p:nvGrpSpPr>
        <p:grpSpPr>
          <a:xfrm>
            <a:off x="2239627" y="3557559"/>
            <a:ext cx="3731239" cy="1825817"/>
            <a:chOff x="1212599" y="2622072"/>
            <a:chExt cx="3731239" cy="1030484"/>
          </a:xfrm>
        </p:grpSpPr>
        <p:sp>
          <p:nvSpPr>
            <p:cNvPr id="12" name="文本框 11">
              <a:extLst>
                <a:ext uri="{FF2B5EF4-FFF2-40B4-BE49-F238E27FC236}">
                  <a16:creationId xmlns:a16="http://schemas.microsoft.com/office/drawing/2014/main" id="{EA64EB22-86F9-4A20-8823-60D8B17E960A}"/>
                </a:ext>
              </a:extLst>
            </p:cNvPr>
            <p:cNvSpPr txBox="1"/>
            <p:nvPr/>
          </p:nvSpPr>
          <p:spPr bwMode="auto">
            <a:xfrm>
              <a:off x="1212599" y="2622072"/>
              <a:ext cx="1248790" cy="400110"/>
            </a:xfrm>
            <a:prstGeom prst="rect">
              <a:avLst/>
            </a:prstGeom>
            <a:noFill/>
          </p:spPr>
          <p:txBody>
            <a:bodyPr>
              <a:spAutoFit/>
              <a:scene3d>
                <a:camera prst="orthographicFront"/>
                <a:lightRig rig="threePt" dir="t"/>
              </a:scene3d>
              <a:sp3d contourW="12700"/>
            </a:bodyPr>
            <a:lstStyle/>
            <a:p>
              <a:pPr algn="dist" eaLnBrk="1" fontAlgn="auto" hangingPunct="1">
                <a:spcBef>
                  <a:spcPts val="0"/>
                </a:spcBef>
                <a:spcAft>
                  <a:spcPts val="0"/>
                </a:spcAft>
                <a:defRPr/>
              </a:pPr>
              <a:endPar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13" name="文本框 12">
              <a:extLst>
                <a:ext uri="{FF2B5EF4-FFF2-40B4-BE49-F238E27FC236}">
                  <a16:creationId xmlns:a16="http://schemas.microsoft.com/office/drawing/2014/main" id="{DEB5D63B-A260-4343-9D30-412231C33BFC}"/>
                </a:ext>
              </a:extLst>
            </p:cNvPr>
            <p:cNvSpPr txBox="1"/>
            <p:nvPr/>
          </p:nvSpPr>
          <p:spPr bwMode="auto">
            <a:xfrm>
              <a:off x="1212599" y="2992466"/>
              <a:ext cx="3731239" cy="660090"/>
            </a:xfrm>
            <a:prstGeom prst="rect">
              <a:avLst/>
            </a:prstGeom>
            <a:noFill/>
          </p:spPr>
          <p:txBody>
            <a:bodyPr wrap="square">
              <a:spAutoFit/>
              <a:scene3d>
                <a:camera prst="orthographicFront"/>
                <a:lightRig rig="threePt" dir="t"/>
              </a:scene3d>
              <a:sp3d contourW="12700"/>
            </a:bodyPr>
            <a:lstStyle/>
            <a:p>
              <a:pPr>
                <a:defRPr/>
              </a:pPr>
              <a:r>
                <a:rPr lang="en-US" altLang="zh-SG" sz="1400" kern="100" dirty="0">
                  <a:effectLst/>
                  <a:latin typeface="+mn-ea"/>
                </a:rPr>
                <a:t>2021</a:t>
              </a:r>
              <a:r>
                <a:rPr lang="zh-CN" altLang="zh-SG" sz="1400" kern="100" dirty="0">
                  <a:effectLst/>
                  <a:latin typeface="+mn-ea"/>
                  <a:cs typeface="Times New Roman" panose="02020603050405020304" pitchFamily="18" charset="0"/>
                </a:rPr>
                <a:t>年</a:t>
              </a:r>
              <a:r>
                <a:rPr lang="zh-CN" altLang="en-US" sz="1400" kern="100" dirty="0">
                  <a:effectLst/>
                  <a:latin typeface="+mn-ea"/>
                  <a:cs typeface="Times New Roman" panose="02020603050405020304" pitchFamily="18" charset="0"/>
                </a:rPr>
                <a:t>我司</a:t>
              </a:r>
              <a:r>
                <a:rPr lang="zh-CN" altLang="en-US" sz="1400" kern="100" dirty="0">
                  <a:latin typeface="+mn-ea"/>
                  <a:cs typeface="Times New Roman" panose="02020603050405020304" pitchFamily="18" charset="0"/>
                </a:rPr>
                <a:t>组建了浮吊装载设备并已投入运营以配合物流成本的控制。</a:t>
              </a:r>
              <a:endParaRPr lang="en-US" altLang="zh-CN" sz="1400" kern="100" dirty="0">
                <a:latin typeface="+mn-ea"/>
                <a:cs typeface="Times New Roman" panose="02020603050405020304" pitchFamily="18" charset="0"/>
              </a:endParaRPr>
            </a:p>
            <a:p>
              <a:pPr>
                <a:defRPr/>
              </a:pPr>
              <a:endParaRPr lang="en-US" altLang="zh-CN" sz="1400" kern="100" dirty="0">
                <a:latin typeface="+mn-ea"/>
                <a:cs typeface="Times New Roman" panose="02020603050405020304" pitchFamily="18" charset="0"/>
              </a:endParaRPr>
            </a:p>
            <a:p>
              <a:pPr>
                <a:defRPr/>
              </a:pPr>
              <a:r>
                <a:rPr lang="zh-CN" altLang="en-US" sz="1400" kern="100" dirty="0">
                  <a:latin typeface="+mn-ea"/>
                  <a:cs typeface="Times New Roman" panose="02020603050405020304" pitchFamily="18" charset="0"/>
                </a:rPr>
                <a:t>装载能力可达到</a:t>
              </a:r>
              <a:r>
                <a:rPr lang="en-US" altLang="zh-CN" sz="1400" kern="100" dirty="0">
                  <a:latin typeface="+mn-ea"/>
                  <a:cs typeface="Times New Roman" panose="02020603050405020304" pitchFamily="18" charset="0"/>
                </a:rPr>
                <a:t>15000</a:t>
              </a:r>
              <a:r>
                <a:rPr lang="zh-CN" altLang="en-US" sz="1400" kern="100" dirty="0">
                  <a:latin typeface="+mn-ea"/>
                  <a:cs typeface="Times New Roman" panose="02020603050405020304" pitchFamily="18" charset="0"/>
                </a:rPr>
                <a:t>吨</a:t>
              </a:r>
              <a:r>
                <a:rPr lang="en-US" altLang="zh-CN" sz="1400" kern="100" dirty="0">
                  <a:latin typeface="+mn-ea"/>
                  <a:cs typeface="Times New Roman" panose="02020603050405020304" pitchFamily="18" charset="0"/>
                </a:rPr>
                <a:t>/</a:t>
              </a:r>
              <a:r>
                <a:rPr lang="zh-CN" altLang="en-US" sz="1400" kern="100" dirty="0">
                  <a:latin typeface="+mn-ea"/>
                  <a:cs typeface="Times New Roman" panose="02020603050405020304" pitchFamily="18" charset="0"/>
                </a:rPr>
                <a:t>天。</a:t>
              </a:r>
              <a:endParaRPr lang="en-US" altLang="zh-CN" sz="1400" kern="100" dirty="0">
                <a:latin typeface="+mn-ea"/>
                <a:cs typeface="Times New Roman" panose="02020603050405020304" pitchFamily="18" charset="0"/>
              </a:endParaRPr>
            </a:p>
            <a:p>
              <a:pPr>
                <a:defRPr/>
              </a:pPr>
              <a:endParaRPr lang="en-US" altLang="zh-CN" sz="1400" dirty="0">
                <a:solidFill>
                  <a:schemeClr val="tx1">
                    <a:lumMod val="65000"/>
                    <a:lumOff val="35000"/>
                  </a:schemeClr>
                </a:solidFill>
                <a:latin typeface="黑体" panose="02010609060101010101" pitchFamily="49" charset="-122"/>
                <a:ea typeface="黑体" panose="02010609060101010101" pitchFamily="49" charset="-122"/>
              </a:endParaRPr>
            </a:p>
          </p:txBody>
        </p:sp>
      </p:grpSp>
      <p:grpSp>
        <p:nvGrpSpPr>
          <p:cNvPr id="14" name="组合 13">
            <a:extLst>
              <a:ext uri="{FF2B5EF4-FFF2-40B4-BE49-F238E27FC236}">
                <a16:creationId xmlns:a16="http://schemas.microsoft.com/office/drawing/2014/main" id="{034D87AA-402B-49C9-849F-75CC6E5B8105}"/>
              </a:ext>
            </a:extLst>
          </p:cNvPr>
          <p:cNvGrpSpPr/>
          <p:nvPr/>
        </p:nvGrpSpPr>
        <p:grpSpPr>
          <a:xfrm>
            <a:off x="6081958" y="1259624"/>
            <a:ext cx="3731239" cy="1738489"/>
            <a:chOff x="1212599" y="2526297"/>
            <a:chExt cx="3731239" cy="1738489"/>
          </a:xfrm>
        </p:grpSpPr>
        <p:sp>
          <p:nvSpPr>
            <p:cNvPr id="15" name="文本框 14">
              <a:extLst>
                <a:ext uri="{FF2B5EF4-FFF2-40B4-BE49-F238E27FC236}">
                  <a16:creationId xmlns:a16="http://schemas.microsoft.com/office/drawing/2014/main" id="{A57743D9-EE94-46A4-B196-AC770B367569}"/>
                </a:ext>
              </a:extLst>
            </p:cNvPr>
            <p:cNvSpPr txBox="1"/>
            <p:nvPr/>
          </p:nvSpPr>
          <p:spPr bwMode="auto">
            <a:xfrm>
              <a:off x="3695048" y="2622072"/>
              <a:ext cx="1248790" cy="400110"/>
            </a:xfrm>
            <a:prstGeom prst="rect">
              <a:avLst/>
            </a:prstGeom>
            <a:noFill/>
          </p:spPr>
          <p:txBody>
            <a:bodyPr>
              <a:spAutoFit/>
              <a:scene3d>
                <a:camera prst="orthographicFront"/>
                <a:lightRig rig="threePt" dir="t"/>
              </a:scene3d>
              <a:sp3d contourW="12700"/>
            </a:bodyPr>
            <a:lstStyle/>
            <a:p>
              <a:pPr algn="dist" eaLnBrk="1" fontAlgn="auto" hangingPunct="1">
                <a:spcBef>
                  <a:spcPts val="0"/>
                </a:spcBef>
                <a:spcAft>
                  <a:spcPts val="0"/>
                </a:spcAft>
                <a:defRPr/>
              </a:pPr>
              <a:endPar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16" name="文本框 15">
              <a:extLst>
                <a:ext uri="{FF2B5EF4-FFF2-40B4-BE49-F238E27FC236}">
                  <a16:creationId xmlns:a16="http://schemas.microsoft.com/office/drawing/2014/main" id="{AD773A69-89F9-4E55-9B92-CE14FDD3BFE6}"/>
                </a:ext>
              </a:extLst>
            </p:cNvPr>
            <p:cNvSpPr txBox="1"/>
            <p:nvPr/>
          </p:nvSpPr>
          <p:spPr bwMode="auto">
            <a:xfrm>
              <a:off x="1212599" y="2526297"/>
              <a:ext cx="3731239" cy="1738489"/>
            </a:xfrm>
            <a:prstGeom prst="rect">
              <a:avLst/>
            </a:prstGeom>
            <a:noFill/>
          </p:spPr>
          <p:txBody>
            <a:bodyPr wrap="square">
              <a:spAutoFit/>
              <a:scene3d>
                <a:camera prst="orthographicFront"/>
                <a:lightRig rig="threePt" dir="t"/>
              </a:scene3d>
              <a:sp3d contourW="12700"/>
            </a:bodyPr>
            <a:lstStyle/>
            <a:p>
              <a:pPr indent="304800">
                <a:lnSpc>
                  <a:spcPct val="200000"/>
                </a:lnSpc>
                <a:defRPr/>
              </a:pPr>
              <a:r>
                <a:rPr lang="zh-CN" altLang="zh-SG" sz="1400" kern="100" dirty="0">
                  <a:latin typeface="+mn-ea"/>
                </a:rPr>
                <a:t>在</a:t>
              </a:r>
              <a:r>
                <a:rPr lang="en-US" altLang="zh-SG" sz="1400" kern="100" dirty="0" err="1">
                  <a:latin typeface="+mn-ea"/>
                </a:rPr>
                <a:t>Karimata</a:t>
              </a:r>
              <a:r>
                <a:rPr lang="zh-CN" altLang="zh-SG" sz="1400" kern="100" dirty="0">
                  <a:latin typeface="+mn-ea"/>
                </a:rPr>
                <a:t>海峡</a:t>
              </a:r>
              <a:r>
                <a:rPr lang="en-US" altLang="zh-SG" sz="1400" kern="100" dirty="0">
                  <a:latin typeface="+mn-ea"/>
                </a:rPr>
                <a:t>,</a:t>
              </a:r>
              <a:r>
                <a:rPr lang="zh-CN" altLang="zh-SG" sz="1400" kern="100" dirty="0">
                  <a:latin typeface="+mn-ea"/>
                </a:rPr>
                <a:t>从装载港到装运点的</a:t>
              </a:r>
              <a:endParaRPr lang="en-US" altLang="zh-CN" sz="1400" kern="100" dirty="0">
                <a:latin typeface="+mn-ea"/>
              </a:endParaRPr>
            </a:p>
            <a:p>
              <a:pPr indent="304800">
                <a:lnSpc>
                  <a:spcPct val="200000"/>
                </a:lnSpc>
                <a:defRPr/>
              </a:pPr>
              <a:r>
                <a:rPr lang="zh-CN" altLang="zh-SG" sz="1400" kern="100" dirty="0">
                  <a:latin typeface="+mn-ea"/>
                </a:rPr>
                <a:t>距离约为</a:t>
              </a:r>
              <a:r>
                <a:rPr lang="en-US" altLang="zh-SG" sz="1400" kern="100" dirty="0">
                  <a:latin typeface="+mn-ea"/>
                </a:rPr>
                <a:t>18-25</a:t>
              </a:r>
              <a:r>
                <a:rPr lang="zh-CN" altLang="zh-SG" sz="1400" kern="100" dirty="0">
                  <a:latin typeface="+mn-ea"/>
                </a:rPr>
                <a:t>海里里程。 </a:t>
              </a:r>
              <a:endParaRPr lang="en-US" altLang="zh-CN" sz="1400" kern="100" dirty="0">
                <a:latin typeface="+mn-ea"/>
              </a:endParaRPr>
            </a:p>
            <a:p>
              <a:pPr indent="304800">
                <a:lnSpc>
                  <a:spcPct val="200000"/>
                </a:lnSpc>
                <a:defRPr/>
              </a:pPr>
              <a:r>
                <a:rPr lang="en-US" altLang="zh-SG" sz="1400" kern="100" dirty="0">
                  <a:latin typeface="+mn-ea"/>
                </a:rPr>
                <a:t>水深14至22</a:t>
              </a:r>
              <a:r>
                <a:rPr lang="zh-CN" altLang="en-US" sz="1400" kern="100" dirty="0">
                  <a:latin typeface="+mn-ea"/>
                </a:rPr>
                <a:t>可以装载最大至</a:t>
              </a:r>
              <a:r>
                <a:rPr lang="en-US" altLang="zh-CN" sz="1400" kern="100" dirty="0">
                  <a:latin typeface="+mn-ea"/>
                </a:rPr>
                <a:t>180000</a:t>
              </a:r>
              <a:r>
                <a:rPr lang="zh-CN" altLang="en-US" sz="1400" kern="100" dirty="0">
                  <a:latin typeface="+mn-ea"/>
                </a:rPr>
                <a:t>万吨</a:t>
              </a:r>
              <a:endParaRPr lang="en-US" altLang="zh-CN" sz="1400" kern="100" dirty="0">
                <a:latin typeface="+mn-ea"/>
              </a:endParaRPr>
            </a:p>
            <a:p>
              <a:pPr indent="304800">
                <a:lnSpc>
                  <a:spcPct val="200000"/>
                </a:lnSpc>
                <a:defRPr/>
              </a:pPr>
              <a:r>
                <a:rPr lang="zh-CN" altLang="en-US" sz="1400" kern="100" dirty="0">
                  <a:latin typeface="+mn-ea"/>
                </a:rPr>
                <a:t>的海峡型船只。</a:t>
              </a:r>
            </a:p>
          </p:txBody>
        </p:sp>
      </p:grpSp>
      <p:sp>
        <p:nvSpPr>
          <p:cNvPr id="17" name="文本框 16">
            <a:extLst>
              <a:ext uri="{FF2B5EF4-FFF2-40B4-BE49-F238E27FC236}">
                <a16:creationId xmlns:a16="http://schemas.microsoft.com/office/drawing/2014/main" id="{E08FFAE5-97AA-4FC1-992E-A2E1C1684652}"/>
              </a:ext>
            </a:extLst>
          </p:cNvPr>
          <p:cNvSpPr txBox="1"/>
          <p:nvPr/>
        </p:nvSpPr>
        <p:spPr bwMode="auto">
          <a:xfrm>
            <a:off x="4676146" y="571958"/>
            <a:ext cx="4257542" cy="276999"/>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i="1" dirty="0">
                <a:solidFill>
                  <a:schemeClr val="bg1">
                    <a:lumMod val="65000"/>
                  </a:schemeClr>
                </a:solidFill>
                <a:latin typeface="Humanst521 BT" panose="020B0602020204020204" pitchFamily="34" charset="0"/>
              </a:rPr>
              <a:t>GOLDEN BAY INTERNATIONAL RESOURCES LIMITED</a:t>
            </a:r>
          </a:p>
        </p:txBody>
      </p:sp>
      <p:pic>
        <p:nvPicPr>
          <p:cNvPr id="20" name="图片 19">
            <a:extLst>
              <a:ext uri="{FF2B5EF4-FFF2-40B4-BE49-F238E27FC236}">
                <a16:creationId xmlns:a16="http://schemas.microsoft.com/office/drawing/2014/main" id="{53F29DC8-FFD0-40CC-9F45-E48185881DF6}"/>
              </a:ext>
            </a:extLst>
          </p:cNvPr>
          <p:cNvPicPr>
            <a:picLocks/>
          </p:cNvPicPr>
          <p:nvPr/>
        </p:nvPicPr>
        <p:blipFill rotWithShape="1">
          <a:blip r:embed="rId3" cstate="print">
            <a:extLst>
              <a:ext uri="{28A0092B-C50C-407E-A947-70E740481C1C}">
                <a14:useLocalDpi xmlns:a14="http://schemas.microsoft.com/office/drawing/2010/main" val="0"/>
              </a:ext>
            </a:extLst>
          </a:blip>
          <a:srcRect l="1923" t="16557" r="1937" b="38338"/>
          <a:stretch/>
        </p:blipFill>
        <p:spPr>
          <a:xfrm>
            <a:off x="2239627" y="1499902"/>
            <a:ext cx="3731239" cy="2352260"/>
          </a:xfrm>
          <a:prstGeom prst="rect">
            <a:avLst/>
          </a:prstGeom>
          <a:effectLst>
            <a:outerShdw blurRad="63500" sx="102000" sy="102000" algn="ctr" rotWithShape="0">
              <a:prstClr val="black">
                <a:alpha val="40000"/>
              </a:prstClr>
            </a:outerShdw>
          </a:effectLst>
        </p:spPr>
      </p:pic>
      <p:pic>
        <p:nvPicPr>
          <p:cNvPr id="24" name="图片 23">
            <a:extLst>
              <a:ext uri="{FF2B5EF4-FFF2-40B4-BE49-F238E27FC236}">
                <a16:creationId xmlns:a16="http://schemas.microsoft.com/office/drawing/2014/main" id="{CE2D1519-F668-487F-87BB-C04DECEE5E47}"/>
              </a:ext>
            </a:extLst>
          </p:cNvPr>
          <p:cNvPicPr preferRelativeResize="0">
            <a:picLocks/>
          </p:cNvPicPr>
          <p:nvPr/>
        </p:nvPicPr>
        <p:blipFill rotWithShape="1">
          <a:blip r:embed="rId4">
            <a:extLst>
              <a:ext uri="{28A0092B-C50C-407E-A947-70E740481C1C}">
                <a14:useLocalDpi xmlns:a14="http://schemas.microsoft.com/office/drawing/2010/main" val="0"/>
              </a:ext>
            </a:extLst>
          </a:blip>
          <a:srcRect t="4857" b="19407"/>
          <a:stretch/>
        </p:blipFill>
        <p:spPr>
          <a:xfrm>
            <a:off x="6081958" y="3976382"/>
            <a:ext cx="4560639" cy="199033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110694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par>
                          <p:cTn id="11" fill="hold">
                            <p:stCondLst>
                              <p:cond delay="500"/>
                            </p:stCondLst>
                            <p:childTnLst>
                              <p:par>
                                <p:cTn id="12" presetID="1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ppt_x</p:attrName>
                                        </p:attrNameLst>
                                      </p:cBhvr>
                                      <p:tavLst>
                                        <p:tav tm="0">
                                          <p:val>
                                            <p:strVal val="#ppt_x-#ppt_w*1.125000"/>
                                          </p:val>
                                        </p:tav>
                                        <p:tav tm="100000">
                                          <p:val>
                                            <p:strVal val="#ppt_x"/>
                                          </p:val>
                                        </p:tav>
                                      </p:tavLst>
                                    </p:anim>
                                    <p:animEffect transition="in" filter="wipe(right)">
                                      <p:cBhvr>
                                        <p:cTn id="15" dur="500"/>
                                        <p:tgtEl>
                                          <p:spTgt spid="11"/>
                                        </p:tgtEl>
                                      </p:cBhvr>
                                    </p:animEffect>
                                  </p:childTnLst>
                                </p:cTn>
                              </p:par>
                              <p:par>
                                <p:cTn id="16" presetID="1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p:tgtEl>
                                          <p:spTgt spid="14"/>
                                        </p:tgtEl>
                                        <p:attrNameLst>
                                          <p:attrName>ppt_x</p:attrName>
                                        </p:attrNameLst>
                                      </p:cBhvr>
                                      <p:tavLst>
                                        <p:tav tm="0">
                                          <p:val>
                                            <p:strVal val="#ppt_x+#ppt_w*1.125000"/>
                                          </p:val>
                                        </p:tav>
                                        <p:tav tm="100000">
                                          <p:val>
                                            <p:strVal val="#ppt_x"/>
                                          </p:val>
                                        </p:tav>
                                      </p:tavLst>
                                    </p:anim>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D82A1F97-B889-440C-88F7-F987C4167D86}"/>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A9104B35-E604-4250-8D44-657E07A115B0}"/>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任意多边形: 形状 3">
            <a:extLst>
              <a:ext uri="{FF2B5EF4-FFF2-40B4-BE49-F238E27FC236}">
                <a16:creationId xmlns:a16="http://schemas.microsoft.com/office/drawing/2014/main" id="{F1943F81-51E9-4B81-B319-03B2E1D7E387}"/>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ïŝḷiḑe">
            <a:extLst>
              <a:ext uri="{FF2B5EF4-FFF2-40B4-BE49-F238E27FC236}">
                <a16:creationId xmlns:a16="http://schemas.microsoft.com/office/drawing/2014/main" id="{179157EC-1118-429D-A5D9-696502B7CEB9}"/>
              </a:ext>
            </a:extLst>
          </p:cNvPr>
          <p:cNvGrpSpPr/>
          <p:nvPr/>
        </p:nvGrpSpPr>
        <p:grpSpPr>
          <a:xfrm>
            <a:off x="5558172" y="3539189"/>
            <a:ext cx="1124009" cy="1116825"/>
            <a:chOff x="4275780" y="2439141"/>
            <a:chExt cx="3583150" cy="3704483"/>
          </a:xfrm>
        </p:grpSpPr>
        <p:sp>
          <p:nvSpPr>
            <p:cNvPr id="37" name="iṥ1ïḋe">
              <a:extLst>
                <a:ext uri="{FF2B5EF4-FFF2-40B4-BE49-F238E27FC236}">
                  <a16:creationId xmlns:a16="http://schemas.microsoft.com/office/drawing/2014/main" id="{072595A0-9E19-418B-B48A-89D9A6F23383}"/>
                </a:ext>
              </a:extLst>
            </p:cNvPr>
            <p:cNvSpPr/>
            <p:nvPr/>
          </p:nvSpPr>
          <p:spPr bwMode="auto">
            <a:xfrm>
              <a:off x="5291700" y="2439141"/>
              <a:ext cx="1332428" cy="3704483"/>
            </a:xfrm>
            <a:custGeom>
              <a:avLst/>
              <a:gdLst>
                <a:gd name="T0" fmla="*/ 186 w 260"/>
                <a:gd name="T1" fmla="*/ 348 h 723"/>
                <a:gd name="T2" fmla="*/ 200 w 260"/>
                <a:gd name="T3" fmla="*/ 270 h 723"/>
                <a:gd name="T4" fmla="*/ 212 w 260"/>
                <a:gd name="T5" fmla="*/ 206 h 723"/>
                <a:gd name="T6" fmla="*/ 255 w 260"/>
                <a:gd name="T7" fmla="*/ 185 h 723"/>
                <a:gd name="T8" fmla="*/ 198 w 260"/>
                <a:gd name="T9" fmla="*/ 117 h 723"/>
                <a:gd name="T10" fmla="*/ 191 w 260"/>
                <a:gd name="T11" fmla="*/ 111 h 723"/>
                <a:gd name="T12" fmla="*/ 185 w 260"/>
                <a:gd name="T13" fmla="*/ 79 h 723"/>
                <a:gd name="T14" fmla="*/ 173 w 260"/>
                <a:gd name="T15" fmla="*/ 63 h 723"/>
                <a:gd name="T16" fmla="*/ 160 w 260"/>
                <a:gd name="T17" fmla="*/ 60 h 723"/>
                <a:gd name="T18" fmla="*/ 158 w 260"/>
                <a:gd name="T19" fmla="*/ 60 h 723"/>
                <a:gd name="T20" fmla="*/ 161 w 260"/>
                <a:gd name="T21" fmla="*/ 35 h 723"/>
                <a:gd name="T22" fmla="*/ 151 w 260"/>
                <a:gd name="T23" fmla="*/ 5 h 723"/>
                <a:gd name="T24" fmla="*/ 101 w 260"/>
                <a:gd name="T25" fmla="*/ 8 h 723"/>
                <a:gd name="T26" fmla="*/ 90 w 260"/>
                <a:gd name="T27" fmla="*/ 37 h 723"/>
                <a:gd name="T28" fmla="*/ 97 w 260"/>
                <a:gd name="T29" fmla="*/ 64 h 723"/>
                <a:gd name="T30" fmla="*/ 95 w 260"/>
                <a:gd name="T31" fmla="*/ 91 h 723"/>
                <a:gd name="T32" fmla="*/ 87 w 260"/>
                <a:gd name="T33" fmla="*/ 99 h 723"/>
                <a:gd name="T34" fmla="*/ 27 w 260"/>
                <a:gd name="T35" fmla="*/ 135 h 723"/>
                <a:gd name="T36" fmla="*/ 5 w 260"/>
                <a:gd name="T37" fmla="*/ 282 h 723"/>
                <a:gd name="T38" fmla="*/ 8 w 260"/>
                <a:gd name="T39" fmla="*/ 378 h 723"/>
                <a:gd name="T40" fmla="*/ 20 w 260"/>
                <a:gd name="T41" fmla="*/ 389 h 723"/>
                <a:gd name="T42" fmla="*/ 1 w 260"/>
                <a:gd name="T43" fmla="*/ 464 h 723"/>
                <a:gd name="T44" fmla="*/ 15 w 260"/>
                <a:gd name="T45" fmla="*/ 519 h 723"/>
                <a:gd name="T46" fmla="*/ 38 w 260"/>
                <a:gd name="T47" fmla="*/ 420 h 723"/>
                <a:gd name="T48" fmla="*/ 30 w 260"/>
                <a:gd name="T49" fmla="*/ 390 h 723"/>
                <a:gd name="T50" fmla="*/ 39 w 260"/>
                <a:gd name="T51" fmla="*/ 381 h 723"/>
                <a:gd name="T52" fmla="*/ 53 w 260"/>
                <a:gd name="T53" fmla="*/ 373 h 723"/>
                <a:gd name="T54" fmla="*/ 86 w 260"/>
                <a:gd name="T55" fmla="*/ 530 h 723"/>
                <a:gd name="T56" fmla="*/ 103 w 260"/>
                <a:gd name="T57" fmla="*/ 630 h 723"/>
                <a:gd name="T58" fmla="*/ 94 w 260"/>
                <a:gd name="T59" fmla="*/ 691 h 723"/>
                <a:gd name="T60" fmla="*/ 111 w 260"/>
                <a:gd name="T61" fmla="*/ 696 h 723"/>
                <a:gd name="T62" fmla="*/ 112 w 260"/>
                <a:gd name="T63" fmla="*/ 719 h 723"/>
                <a:gd name="T64" fmla="*/ 143 w 260"/>
                <a:gd name="T65" fmla="*/ 712 h 723"/>
                <a:gd name="T66" fmla="*/ 151 w 260"/>
                <a:gd name="T67" fmla="*/ 677 h 723"/>
                <a:gd name="T68" fmla="*/ 168 w 260"/>
                <a:gd name="T69" fmla="*/ 541 h 723"/>
                <a:gd name="T70" fmla="*/ 49 w 260"/>
                <a:gd name="T71" fmla="*/ 259 h 723"/>
                <a:gd name="T72" fmla="*/ 38 w 260"/>
                <a:gd name="T73" fmla="*/ 321 h 723"/>
                <a:gd name="T74" fmla="*/ 49 w 260"/>
                <a:gd name="T75" fmla="*/ 216 h 723"/>
                <a:gd name="T76" fmla="*/ 49 w 260"/>
                <a:gd name="T77" fmla="*/ 259 h 723"/>
                <a:gd name="T78" fmla="*/ 142 w 260"/>
                <a:gd name="T79" fmla="*/ 98 h 723"/>
                <a:gd name="T80" fmla="*/ 141 w 260"/>
                <a:gd name="T81" fmla="*/ 96 h 723"/>
                <a:gd name="T82" fmla="*/ 153 w 260"/>
                <a:gd name="T83" fmla="*/ 91 h 723"/>
                <a:gd name="T84" fmla="*/ 168 w 260"/>
                <a:gd name="T85" fmla="*/ 92 h 723"/>
                <a:gd name="T86" fmla="*/ 161 w 260"/>
                <a:gd name="T87" fmla="*/ 81 h 723"/>
                <a:gd name="T88" fmla="*/ 167 w 260"/>
                <a:gd name="T89" fmla="*/ 68 h 723"/>
                <a:gd name="T90" fmla="*/ 166 w 260"/>
                <a:gd name="T91" fmla="*/ 67 h 723"/>
                <a:gd name="T92" fmla="*/ 169 w 260"/>
                <a:gd name="T93" fmla="*/ 73 h 723"/>
                <a:gd name="T94" fmla="*/ 174 w 260"/>
                <a:gd name="T95" fmla="*/ 81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0" h="723">
                  <a:moveTo>
                    <a:pt x="172" y="457"/>
                  </a:moveTo>
                  <a:cubicBezTo>
                    <a:pt x="172" y="448"/>
                    <a:pt x="178" y="430"/>
                    <a:pt x="182" y="414"/>
                  </a:cubicBezTo>
                  <a:cubicBezTo>
                    <a:pt x="187" y="398"/>
                    <a:pt x="186" y="348"/>
                    <a:pt x="186" y="348"/>
                  </a:cubicBezTo>
                  <a:cubicBezTo>
                    <a:pt x="186" y="348"/>
                    <a:pt x="197" y="363"/>
                    <a:pt x="203" y="361"/>
                  </a:cubicBezTo>
                  <a:cubicBezTo>
                    <a:pt x="209" y="358"/>
                    <a:pt x="220" y="346"/>
                    <a:pt x="221" y="344"/>
                  </a:cubicBezTo>
                  <a:cubicBezTo>
                    <a:pt x="221" y="341"/>
                    <a:pt x="201" y="275"/>
                    <a:pt x="200" y="270"/>
                  </a:cubicBezTo>
                  <a:cubicBezTo>
                    <a:pt x="199" y="265"/>
                    <a:pt x="197" y="261"/>
                    <a:pt x="196" y="250"/>
                  </a:cubicBezTo>
                  <a:cubicBezTo>
                    <a:pt x="195" y="239"/>
                    <a:pt x="195" y="197"/>
                    <a:pt x="195" y="197"/>
                  </a:cubicBezTo>
                  <a:cubicBezTo>
                    <a:pt x="195" y="197"/>
                    <a:pt x="206" y="202"/>
                    <a:pt x="212" y="206"/>
                  </a:cubicBezTo>
                  <a:cubicBezTo>
                    <a:pt x="218" y="209"/>
                    <a:pt x="226" y="212"/>
                    <a:pt x="230" y="214"/>
                  </a:cubicBezTo>
                  <a:cubicBezTo>
                    <a:pt x="235" y="216"/>
                    <a:pt x="253" y="214"/>
                    <a:pt x="255" y="211"/>
                  </a:cubicBezTo>
                  <a:cubicBezTo>
                    <a:pt x="257" y="209"/>
                    <a:pt x="260" y="196"/>
                    <a:pt x="255" y="185"/>
                  </a:cubicBezTo>
                  <a:cubicBezTo>
                    <a:pt x="249" y="173"/>
                    <a:pt x="251" y="175"/>
                    <a:pt x="242" y="168"/>
                  </a:cubicBezTo>
                  <a:cubicBezTo>
                    <a:pt x="234" y="160"/>
                    <a:pt x="201" y="118"/>
                    <a:pt x="200" y="117"/>
                  </a:cubicBezTo>
                  <a:cubicBezTo>
                    <a:pt x="200" y="116"/>
                    <a:pt x="198" y="117"/>
                    <a:pt x="198" y="117"/>
                  </a:cubicBezTo>
                  <a:cubicBezTo>
                    <a:pt x="198" y="117"/>
                    <a:pt x="196" y="114"/>
                    <a:pt x="195" y="114"/>
                  </a:cubicBezTo>
                  <a:cubicBezTo>
                    <a:pt x="194" y="113"/>
                    <a:pt x="194" y="114"/>
                    <a:pt x="194" y="114"/>
                  </a:cubicBezTo>
                  <a:cubicBezTo>
                    <a:pt x="194" y="114"/>
                    <a:pt x="192" y="113"/>
                    <a:pt x="191" y="111"/>
                  </a:cubicBezTo>
                  <a:cubicBezTo>
                    <a:pt x="189" y="109"/>
                    <a:pt x="187" y="107"/>
                    <a:pt x="187" y="100"/>
                  </a:cubicBezTo>
                  <a:cubicBezTo>
                    <a:pt x="186" y="94"/>
                    <a:pt x="187" y="87"/>
                    <a:pt x="187" y="84"/>
                  </a:cubicBezTo>
                  <a:cubicBezTo>
                    <a:pt x="187" y="81"/>
                    <a:pt x="185" y="81"/>
                    <a:pt x="185" y="79"/>
                  </a:cubicBezTo>
                  <a:cubicBezTo>
                    <a:pt x="184" y="78"/>
                    <a:pt x="181" y="70"/>
                    <a:pt x="180" y="69"/>
                  </a:cubicBezTo>
                  <a:cubicBezTo>
                    <a:pt x="180" y="69"/>
                    <a:pt x="179" y="67"/>
                    <a:pt x="178" y="65"/>
                  </a:cubicBezTo>
                  <a:cubicBezTo>
                    <a:pt x="177" y="64"/>
                    <a:pt x="175" y="64"/>
                    <a:pt x="173" y="63"/>
                  </a:cubicBezTo>
                  <a:cubicBezTo>
                    <a:pt x="172" y="63"/>
                    <a:pt x="169" y="61"/>
                    <a:pt x="169" y="61"/>
                  </a:cubicBezTo>
                  <a:cubicBezTo>
                    <a:pt x="169" y="61"/>
                    <a:pt x="162" y="57"/>
                    <a:pt x="161" y="57"/>
                  </a:cubicBezTo>
                  <a:cubicBezTo>
                    <a:pt x="160" y="57"/>
                    <a:pt x="159" y="58"/>
                    <a:pt x="160" y="60"/>
                  </a:cubicBezTo>
                  <a:cubicBezTo>
                    <a:pt x="161" y="61"/>
                    <a:pt x="163" y="63"/>
                    <a:pt x="163" y="63"/>
                  </a:cubicBezTo>
                  <a:cubicBezTo>
                    <a:pt x="160" y="64"/>
                    <a:pt x="160" y="64"/>
                    <a:pt x="160" y="64"/>
                  </a:cubicBezTo>
                  <a:cubicBezTo>
                    <a:pt x="158" y="60"/>
                    <a:pt x="158" y="60"/>
                    <a:pt x="158" y="60"/>
                  </a:cubicBezTo>
                  <a:cubicBezTo>
                    <a:pt x="158" y="60"/>
                    <a:pt x="157" y="55"/>
                    <a:pt x="157" y="53"/>
                  </a:cubicBezTo>
                  <a:cubicBezTo>
                    <a:pt x="156" y="52"/>
                    <a:pt x="157" y="47"/>
                    <a:pt x="159" y="45"/>
                  </a:cubicBezTo>
                  <a:cubicBezTo>
                    <a:pt x="160" y="43"/>
                    <a:pt x="161" y="39"/>
                    <a:pt x="161" y="35"/>
                  </a:cubicBezTo>
                  <a:cubicBezTo>
                    <a:pt x="161" y="31"/>
                    <a:pt x="160" y="21"/>
                    <a:pt x="159" y="20"/>
                  </a:cubicBezTo>
                  <a:cubicBezTo>
                    <a:pt x="158" y="19"/>
                    <a:pt x="160" y="15"/>
                    <a:pt x="159" y="12"/>
                  </a:cubicBezTo>
                  <a:cubicBezTo>
                    <a:pt x="158" y="9"/>
                    <a:pt x="158" y="7"/>
                    <a:pt x="151" y="5"/>
                  </a:cubicBezTo>
                  <a:cubicBezTo>
                    <a:pt x="145" y="4"/>
                    <a:pt x="125" y="0"/>
                    <a:pt x="119" y="0"/>
                  </a:cubicBezTo>
                  <a:cubicBezTo>
                    <a:pt x="113" y="0"/>
                    <a:pt x="111" y="3"/>
                    <a:pt x="109" y="2"/>
                  </a:cubicBezTo>
                  <a:cubicBezTo>
                    <a:pt x="107" y="1"/>
                    <a:pt x="102" y="5"/>
                    <a:pt x="101" y="8"/>
                  </a:cubicBezTo>
                  <a:cubicBezTo>
                    <a:pt x="100" y="10"/>
                    <a:pt x="96" y="13"/>
                    <a:pt x="94" y="20"/>
                  </a:cubicBezTo>
                  <a:cubicBezTo>
                    <a:pt x="91" y="27"/>
                    <a:pt x="93" y="34"/>
                    <a:pt x="93" y="34"/>
                  </a:cubicBezTo>
                  <a:cubicBezTo>
                    <a:pt x="93" y="34"/>
                    <a:pt x="92" y="34"/>
                    <a:pt x="90" y="37"/>
                  </a:cubicBezTo>
                  <a:cubicBezTo>
                    <a:pt x="89" y="40"/>
                    <a:pt x="90" y="42"/>
                    <a:pt x="90" y="45"/>
                  </a:cubicBezTo>
                  <a:cubicBezTo>
                    <a:pt x="90" y="48"/>
                    <a:pt x="88" y="52"/>
                    <a:pt x="92" y="57"/>
                  </a:cubicBezTo>
                  <a:cubicBezTo>
                    <a:pt x="96" y="62"/>
                    <a:pt x="97" y="64"/>
                    <a:pt x="97" y="64"/>
                  </a:cubicBezTo>
                  <a:cubicBezTo>
                    <a:pt x="97" y="64"/>
                    <a:pt x="98" y="69"/>
                    <a:pt x="98" y="79"/>
                  </a:cubicBezTo>
                  <a:cubicBezTo>
                    <a:pt x="98" y="88"/>
                    <a:pt x="96" y="90"/>
                    <a:pt x="95" y="92"/>
                  </a:cubicBezTo>
                  <a:cubicBezTo>
                    <a:pt x="95" y="92"/>
                    <a:pt x="95" y="91"/>
                    <a:pt x="95" y="91"/>
                  </a:cubicBezTo>
                  <a:cubicBezTo>
                    <a:pt x="94" y="91"/>
                    <a:pt x="93" y="90"/>
                    <a:pt x="92" y="90"/>
                  </a:cubicBezTo>
                  <a:cubicBezTo>
                    <a:pt x="92" y="91"/>
                    <a:pt x="91" y="94"/>
                    <a:pt x="91" y="94"/>
                  </a:cubicBezTo>
                  <a:cubicBezTo>
                    <a:pt x="91" y="94"/>
                    <a:pt x="87" y="97"/>
                    <a:pt x="87" y="99"/>
                  </a:cubicBezTo>
                  <a:cubicBezTo>
                    <a:pt x="87" y="100"/>
                    <a:pt x="82" y="103"/>
                    <a:pt x="78" y="104"/>
                  </a:cubicBezTo>
                  <a:cubicBezTo>
                    <a:pt x="75" y="105"/>
                    <a:pt x="31" y="115"/>
                    <a:pt x="29" y="116"/>
                  </a:cubicBezTo>
                  <a:cubicBezTo>
                    <a:pt x="26" y="117"/>
                    <a:pt x="28" y="122"/>
                    <a:pt x="27" y="135"/>
                  </a:cubicBezTo>
                  <a:cubicBezTo>
                    <a:pt x="27" y="148"/>
                    <a:pt x="9" y="210"/>
                    <a:pt x="9" y="215"/>
                  </a:cubicBezTo>
                  <a:cubicBezTo>
                    <a:pt x="8" y="220"/>
                    <a:pt x="6" y="247"/>
                    <a:pt x="6" y="254"/>
                  </a:cubicBezTo>
                  <a:cubicBezTo>
                    <a:pt x="6" y="261"/>
                    <a:pt x="6" y="270"/>
                    <a:pt x="5" y="282"/>
                  </a:cubicBezTo>
                  <a:cubicBezTo>
                    <a:pt x="3" y="293"/>
                    <a:pt x="6" y="345"/>
                    <a:pt x="6" y="349"/>
                  </a:cubicBezTo>
                  <a:cubicBezTo>
                    <a:pt x="5" y="353"/>
                    <a:pt x="8" y="357"/>
                    <a:pt x="9" y="358"/>
                  </a:cubicBezTo>
                  <a:cubicBezTo>
                    <a:pt x="9" y="359"/>
                    <a:pt x="8" y="378"/>
                    <a:pt x="8" y="378"/>
                  </a:cubicBezTo>
                  <a:cubicBezTo>
                    <a:pt x="8" y="378"/>
                    <a:pt x="6" y="381"/>
                    <a:pt x="7" y="384"/>
                  </a:cubicBezTo>
                  <a:cubicBezTo>
                    <a:pt x="8" y="387"/>
                    <a:pt x="13" y="386"/>
                    <a:pt x="17" y="388"/>
                  </a:cubicBezTo>
                  <a:cubicBezTo>
                    <a:pt x="18" y="389"/>
                    <a:pt x="19" y="389"/>
                    <a:pt x="20" y="389"/>
                  </a:cubicBezTo>
                  <a:cubicBezTo>
                    <a:pt x="20" y="391"/>
                    <a:pt x="20" y="393"/>
                    <a:pt x="20" y="395"/>
                  </a:cubicBezTo>
                  <a:cubicBezTo>
                    <a:pt x="16" y="395"/>
                    <a:pt x="10" y="396"/>
                    <a:pt x="8" y="398"/>
                  </a:cubicBezTo>
                  <a:cubicBezTo>
                    <a:pt x="7" y="399"/>
                    <a:pt x="1" y="463"/>
                    <a:pt x="1" y="464"/>
                  </a:cubicBezTo>
                  <a:cubicBezTo>
                    <a:pt x="2" y="465"/>
                    <a:pt x="2" y="465"/>
                    <a:pt x="4" y="465"/>
                  </a:cubicBezTo>
                  <a:cubicBezTo>
                    <a:pt x="2" y="494"/>
                    <a:pt x="0" y="521"/>
                    <a:pt x="0" y="521"/>
                  </a:cubicBezTo>
                  <a:cubicBezTo>
                    <a:pt x="0" y="521"/>
                    <a:pt x="11" y="518"/>
                    <a:pt x="15" y="519"/>
                  </a:cubicBezTo>
                  <a:cubicBezTo>
                    <a:pt x="19" y="519"/>
                    <a:pt x="24" y="519"/>
                    <a:pt x="27" y="519"/>
                  </a:cubicBezTo>
                  <a:cubicBezTo>
                    <a:pt x="29" y="519"/>
                    <a:pt x="37" y="520"/>
                    <a:pt x="39" y="521"/>
                  </a:cubicBezTo>
                  <a:cubicBezTo>
                    <a:pt x="41" y="522"/>
                    <a:pt x="38" y="420"/>
                    <a:pt x="38" y="420"/>
                  </a:cubicBezTo>
                  <a:cubicBezTo>
                    <a:pt x="35" y="399"/>
                    <a:pt x="35" y="399"/>
                    <a:pt x="35" y="399"/>
                  </a:cubicBezTo>
                  <a:cubicBezTo>
                    <a:pt x="35" y="399"/>
                    <a:pt x="33" y="398"/>
                    <a:pt x="29" y="398"/>
                  </a:cubicBezTo>
                  <a:cubicBezTo>
                    <a:pt x="30" y="396"/>
                    <a:pt x="30" y="393"/>
                    <a:pt x="30" y="390"/>
                  </a:cubicBezTo>
                  <a:cubicBezTo>
                    <a:pt x="32" y="390"/>
                    <a:pt x="33" y="390"/>
                    <a:pt x="34" y="389"/>
                  </a:cubicBezTo>
                  <a:cubicBezTo>
                    <a:pt x="35" y="387"/>
                    <a:pt x="36" y="384"/>
                    <a:pt x="37" y="384"/>
                  </a:cubicBezTo>
                  <a:cubicBezTo>
                    <a:pt x="38" y="385"/>
                    <a:pt x="39" y="383"/>
                    <a:pt x="39" y="381"/>
                  </a:cubicBezTo>
                  <a:cubicBezTo>
                    <a:pt x="39" y="378"/>
                    <a:pt x="39" y="378"/>
                    <a:pt x="39" y="374"/>
                  </a:cubicBezTo>
                  <a:cubicBezTo>
                    <a:pt x="39" y="371"/>
                    <a:pt x="39" y="364"/>
                    <a:pt x="39" y="364"/>
                  </a:cubicBezTo>
                  <a:cubicBezTo>
                    <a:pt x="53" y="373"/>
                    <a:pt x="53" y="373"/>
                    <a:pt x="53" y="373"/>
                  </a:cubicBezTo>
                  <a:cubicBezTo>
                    <a:pt x="53" y="373"/>
                    <a:pt x="54" y="380"/>
                    <a:pt x="55" y="392"/>
                  </a:cubicBezTo>
                  <a:cubicBezTo>
                    <a:pt x="57" y="404"/>
                    <a:pt x="72" y="455"/>
                    <a:pt x="76" y="467"/>
                  </a:cubicBezTo>
                  <a:cubicBezTo>
                    <a:pt x="80" y="478"/>
                    <a:pt x="86" y="524"/>
                    <a:pt x="86" y="530"/>
                  </a:cubicBezTo>
                  <a:cubicBezTo>
                    <a:pt x="86" y="537"/>
                    <a:pt x="88" y="548"/>
                    <a:pt x="88" y="561"/>
                  </a:cubicBezTo>
                  <a:cubicBezTo>
                    <a:pt x="88" y="574"/>
                    <a:pt x="89" y="584"/>
                    <a:pt x="92" y="594"/>
                  </a:cubicBezTo>
                  <a:cubicBezTo>
                    <a:pt x="95" y="604"/>
                    <a:pt x="101" y="615"/>
                    <a:pt x="103" y="630"/>
                  </a:cubicBezTo>
                  <a:cubicBezTo>
                    <a:pt x="104" y="645"/>
                    <a:pt x="110" y="668"/>
                    <a:pt x="110" y="669"/>
                  </a:cubicBezTo>
                  <a:cubicBezTo>
                    <a:pt x="110" y="670"/>
                    <a:pt x="108" y="675"/>
                    <a:pt x="105" y="679"/>
                  </a:cubicBezTo>
                  <a:cubicBezTo>
                    <a:pt x="102" y="683"/>
                    <a:pt x="96" y="689"/>
                    <a:pt x="94" y="691"/>
                  </a:cubicBezTo>
                  <a:cubicBezTo>
                    <a:pt x="93" y="693"/>
                    <a:pt x="93" y="695"/>
                    <a:pt x="96" y="697"/>
                  </a:cubicBezTo>
                  <a:cubicBezTo>
                    <a:pt x="98" y="698"/>
                    <a:pt x="97" y="698"/>
                    <a:pt x="103" y="698"/>
                  </a:cubicBezTo>
                  <a:cubicBezTo>
                    <a:pt x="109" y="699"/>
                    <a:pt x="111" y="696"/>
                    <a:pt x="111" y="696"/>
                  </a:cubicBezTo>
                  <a:cubicBezTo>
                    <a:pt x="111" y="696"/>
                    <a:pt x="109" y="704"/>
                    <a:pt x="110" y="706"/>
                  </a:cubicBezTo>
                  <a:cubicBezTo>
                    <a:pt x="110" y="708"/>
                    <a:pt x="111" y="711"/>
                    <a:pt x="111" y="711"/>
                  </a:cubicBezTo>
                  <a:cubicBezTo>
                    <a:pt x="111" y="711"/>
                    <a:pt x="110" y="717"/>
                    <a:pt x="112" y="719"/>
                  </a:cubicBezTo>
                  <a:cubicBezTo>
                    <a:pt x="114" y="721"/>
                    <a:pt x="134" y="723"/>
                    <a:pt x="134" y="723"/>
                  </a:cubicBezTo>
                  <a:cubicBezTo>
                    <a:pt x="142" y="717"/>
                    <a:pt x="142" y="717"/>
                    <a:pt x="142" y="717"/>
                  </a:cubicBezTo>
                  <a:cubicBezTo>
                    <a:pt x="142" y="717"/>
                    <a:pt x="143" y="713"/>
                    <a:pt x="143" y="712"/>
                  </a:cubicBezTo>
                  <a:cubicBezTo>
                    <a:pt x="143" y="711"/>
                    <a:pt x="154" y="709"/>
                    <a:pt x="155" y="704"/>
                  </a:cubicBezTo>
                  <a:cubicBezTo>
                    <a:pt x="156" y="699"/>
                    <a:pt x="152" y="689"/>
                    <a:pt x="151" y="686"/>
                  </a:cubicBezTo>
                  <a:cubicBezTo>
                    <a:pt x="150" y="683"/>
                    <a:pt x="151" y="677"/>
                    <a:pt x="151" y="677"/>
                  </a:cubicBezTo>
                  <a:cubicBezTo>
                    <a:pt x="151" y="677"/>
                    <a:pt x="150" y="668"/>
                    <a:pt x="153" y="660"/>
                  </a:cubicBezTo>
                  <a:cubicBezTo>
                    <a:pt x="155" y="652"/>
                    <a:pt x="158" y="649"/>
                    <a:pt x="159" y="634"/>
                  </a:cubicBezTo>
                  <a:cubicBezTo>
                    <a:pt x="159" y="620"/>
                    <a:pt x="168" y="551"/>
                    <a:pt x="168" y="541"/>
                  </a:cubicBezTo>
                  <a:cubicBezTo>
                    <a:pt x="168" y="530"/>
                    <a:pt x="169" y="488"/>
                    <a:pt x="169" y="481"/>
                  </a:cubicBezTo>
                  <a:cubicBezTo>
                    <a:pt x="169" y="475"/>
                    <a:pt x="172" y="467"/>
                    <a:pt x="172" y="457"/>
                  </a:cubicBezTo>
                  <a:close/>
                  <a:moveTo>
                    <a:pt x="49" y="259"/>
                  </a:moveTo>
                  <a:cubicBezTo>
                    <a:pt x="48" y="264"/>
                    <a:pt x="48" y="271"/>
                    <a:pt x="47" y="279"/>
                  </a:cubicBezTo>
                  <a:cubicBezTo>
                    <a:pt x="47" y="287"/>
                    <a:pt x="45" y="291"/>
                    <a:pt x="43" y="299"/>
                  </a:cubicBezTo>
                  <a:cubicBezTo>
                    <a:pt x="42" y="307"/>
                    <a:pt x="39" y="324"/>
                    <a:pt x="38" y="321"/>
                  </a:cubicBezTo>
                  <a:cubicBezTo>
                    <a:pt x="38" y="317"/>
                    <a:pt x="40" y="294"/>
                    <a:pt x="41" y="286"/>
                  </a:cubicBezTo>
                  <a:cubicBezTo>
                    <a:pt x="41" y="278"/>
                    <a:pt x="46" y="257"/>
                    <a:pt x="46" y="254"/>
                  </a:cubicBezTo>
                  <a:cubicBezTo>
                    <a:pt x="47" y="252"/>
                    <a:pt x="48" y="219"/>
                    <a:pt x="49" y="216"/>
                  </a:cubicBezTo>
                  <a:cubicBezTo>
                    <a:pt x="50" y="212"/>
                    <a:pt x="51" y="207"/>
                    <a:pt x="51" y="207"/>
                  </a:cubicBezTo>
                  <a:cubicBezTo>
                    <a:pt x="53" y="217"/>
                    <a:pt x="53" y="217"/>
                    <a:pt x="53" y="217"/>
                  </a:cubicBezTo>
                  <a:cubicBezTo>
                    <a:pt x="53" y="223"/>
                    <a:pt x="51" y="255"/>
                    <a:pt x="49" y="259"/>
                  </a:cubicBezTo>
                  <a:close/>
                  <a:moveTo>
                    <a:pt x="160" y="107"/>
                  </a:moveTo>
                  <a:cubicBezTo>
                    <a:pt x="159" y="107"/>
                    <a:pt x="154" y="105"/>
                    <a:pt x="150" y="104"/>
                  </a:cubicBezTo>
                  <a:cubicBezTo>
                    <a:pt x="146" y="103"/>
                    <a:pt x="143" y="99"/>
                    <a:pt x="142" y="98"/>
                  </a:cubicBezTo>
                  <a:cubicBezTo>
                    <a:pt x="142" y="98"/>
                    <a:pt x="142" y="98"/>
                    <a:pt x="142" y="98"/>
                  </a:cubicBezTo>
                  <a:cubicBezTo>
                    <a:pt x="142" y="98"/>
                    <a:pt x="142" y="98"/>
                    <a:pt x="142" y="98"/>
                  </a:cubicBezTo>
                  <a:cubicBezTo>
                    <a:pt x="142" y="97"/>
                    <a:pt x="141" y="96"/>
                    <a:pt x="141" y="96"/>
                  </a:cubicBezTo>
                  <a:cubicBezTo>
                    <a:pt x="142" y="96"/>
                    <a:pt x="146" y="88"/>
                    <a:pt x="147" y="87"/>
                  </a:cubicBezTo>
                  <a:cubicBezTo>
                    <a:pt x="148" y="85"/>
                    <a:pt x="150" y="83"/>
                    <a:pt x="150" y="83"/>
                  </a:cubicBezTo>
                  <a:cubicBezTo>
                    <a:pt x="151" y="85"/>
                    <a:pt x="151" y="89"/>
                    <a:pt x="153" y="91"/>
                  </a:cubicBezTo>
                  <a:cubicBezTo>
                    <a:pt x="155" y="94"/>
                    <a:pt x="156" y="95"/>
                    <a:pt x="157" y="98"/>
                  </a:cubicBezTo>
                  <a:cubicBezTo>
                    <a:pt x="159" y="101"/>
                    <a:pt x="160" y="108"/>
                    <a:pt x="160" y="107"/>
                  </a:cubicBezTo>
                  <a:close/>
                  <a:moveTo>
                    <a:pt x="168" y="92"/>
                  </a:moveTo>
                  <a:cubicBezTo>
                    <a:pt x="167" y="93"/>
                    <a:pt x="163" y="93"/>
                    <a:pt x="162" y="92"/>
                  </a:cubicBezTo>
                  <a:cubicBezTo>
                    <a:pt x="161" y="92"/>
                    <a:pt x="159" y="88"/>
                    <a:pt x="159" y="86"/>
                  </a:cubicBezTo>
                  <a:cubicBezTo>
                    <a:pt x="161" y="81"/>
                    <a:pt x="161" y="81"/>
                    <a:pt x="161" y="81"/>
                  </a:cubicBezTo>
                  <a:cubicBezTo>
                    <a:pt x="161" y="81"/>
                    <a:pt x="161" y="81"/>
                    <a:pt x="162" y="83"/>
                  </a:cubicBezTo>
                  <a:cubicBezTo>
                    <a:pt x="163" y="85"/>
                    <a:pt x="168" y="91"/>
                    <a:pt x="168" y="92"/>
                  </a:cubicBezTo>
                  <a:close/>
                  <a:moveTo>
                    <a:pt x="167" y="68"/>
                  </a:moveTo>
                  <a:cubicBezTo>
                    <a:pt x="167" y="68"/>
                    <a:pt x="165" y="70"/>
                    <a:pt x="164" y="70"/>
                  </a:cubicBezTo>
                  <a:cubicBezTo>
                    <a:pt x="164" y="70"/>
                    <a:pt x="164" y="69"/>
                    <a:pt x="164" y="69"/>
                  </a:cubicBezTo>
                  <a:cubicBezTo>
                    <a:pt x="164" y="68"/>
                    <a:pt x="166" y="67"/>
                    <a:pt x="166" y="67"/>
                  </a:cubicBezTo>
                  <a:cubicBezTo>
                    <a:pt x="167" y="67"/>
                    <a:pt x="168" y="68"/>
                    <a:pt x="167" y="68"/>
                  </a:cubicBezTo>
                  <a:close/>
                  <a:moveTo>
                    <a:pt x="166" y="75"/>
                  </a:moveTo>
                  <a:cubicBezTo>
                    <a:pt x="169" y="73"/>
                    <a:pt x="169" y="73"/>
                    <a:pt x="169" y="73"/>
                  </a:cubicBezTo>
                  <a:cubicBezTo>
                    <a:pt x="172" y="74"/>
                    <a:pt x="172" y="74"/>
                    <a:pt x="172" y="74"/>
                  </a:cubicBezTo>
                  <a:cubicBezTo>
                    <a:pt x="172" y="74"/>
                    <a:pt x="174" y="77"/>
                    <a:pt x="174" y="77"/>
                  </a:cubicBezTo>
                  <a:cubicBezTo>
                    <a:pt x="174" y="77"/>
                    <a:pt x="174" y="79"/>
                    <a:pt x="174" y="81"/>
                  </a:cubicBezTo>
                  <a:cubicBezTo>
                    <a:pt x="174" y="83"/>
                    <a:pt x="174" y="84"/>
                    <a:pt x="173" y="84"/>
                  </a:cubicBezTo>
                  <a:cubicBezTo>
                    <a:pt x="172" y="84"/>
                    <a:pt x="167" y="76"/>
                    <a:pt x="166" y="75"/>
                  </a:cubicBezTo>
                  <a:close/>
                </a:path>
              </a:pathLst>
            </a:custGeom>
            <a:solidFill>
              <a:srgbClr val="F29700"/>
            </a:solidFill>
            <a:ln>
              <a:noFill/>
            </a:ln>
          </p:spPr>
          <p:txBody>
            <a:bodyPr vert="horz" wrap="square" lIns="91440" tIns="45720" rIns="91440" bIns="45720" numCol="1" anchor="t" anchorCtr="0" compatLnSpc="1">
              <a:prstTxWarp prst="textNoShape">
                <a:avLst/>
              </a:prstTxWarp>
              <a:normAutofit/>
            </a:bodyPr>
            <a:lstStyle/>
            <a:p>
              <a:endParaRPr lang="th-TH"/>
            </a:p>
          </p:txBody>
        </p:sp>
        <p:sp>
          <p:nvSpPr>
            <p:cNvPr id="38" name="iśḷîḓê">
              <a:extLst>
                <a:ext uri="{FF2B5EF4-FFF2-40B4-BE49-F238E27FC236}">
                  <a16:creationId xmlns:a16="http://schemas.microsoft.com/office/drawing/2014/main" id="{D8074C39-6216-4AF1-94CC-FAF318AA54A6}"/>
                </a:ext>
              </a:extLst>
            </p:cNvPr>
            <p:cNvSpPr/>
            <p:nvPr/>
          </p:nvSpPr>
          <p:spPr bwMode="auto">
            <a:xfrm>
              <a:off x="4275780" y="2758824"/>
              <a:ext cx="886358" cy="3350229"/>
            </a:xfrm>
            <a:custGeom>
              <a:avLst/>
              <a:gdLst>
                <a:gd name="T0" fmla="*/ 167 w 173"/>
                <a:gd name="T1" fmla="*/ 162 h 654"/>
                <a:gd name="T2" fmla="*/ 165 w 173"/>
                <a:gd name="T3" fmla="*/ 141 h 654"/>
                <a:gd name="T4" fmla="*/ 156 w 173"/>
                <a:gd name="T5" fmla="*/ 108 h 654"/>
                <a:gd name="T6" fmla="*/ 129 w 173"/>
                <a:gd name="T7" fmla="*/ 94 h 654"/>
                <a:gd name="T8" fmla="*/ 123 w 173"/>
                <a:gd name="T9" fmla="*/ 85 h 654"/>
                <a:gd name="T10" fmla="*/ 122 w 173"/>
                <a:gd name="T11" fmla="*/ 84 h 654"/>
                <a:gd name="T12" fmla="*/ 121 w 173"/>
                <a:gd name="T13" fmla="*/ 79 h 654"/>
                <a:gd name="T14" fmla="*/ 121 w 173"/>
                <a:gd name="T15" fmla="*/ 76 h 654"/>
                <a:gd name="T16" fmla="*/ 127 w 173"/>
                <a:gd name="T17" fmla="*/ 78 h 654"/>
                <a:gd name="T18" fmla="*/ 136 w 173"/>
                <a:gd name="T19" fmla="*/ 59 h 654"/>
                <a:gd name="T20" fmla="*/ 133 w 173"/>
                <a:gd name="T21" fmla="*/ 51 h 654"/>
                <a:gd name="T22" fmla="*/ 129 w 173"/>
                <a:gd name="T23" fmla="*/ 43 h 654"/>
                <a:gd name="T24" fmla="*/ 115 w 173"/>
                <a:gd name="T25" fmla="*/ 3 h 654"/>
                <a:gd name="T26" fmla="*/ 73 w 173"/>
                <a:gd name="T27" fmla="*/ 23 h 654"/>
                <a:gd name="T28" fmla="*/ 74 w 173"/>
                <a:gd name="T29" fmla="*/ 42 h 654"/>
                <a:gd name="T30" fmla="*/ 73 w 173"/>
                <a:gd name="T31" fmla="*/ 55 h 654"/>
                <a:gd name="T32" fmla="*/ 79 w 173"/>
                <a:gd name="T33" fmla="*/ 70 h 654"/>
                <a:gd name="T34" fmla="*/ 85 w 173"/>
                <a:gd name="T35" fmla="*/ 82 h 654"/>
                <a:gd name="T36" fmla="*/ 66 w 173"/>
                <a:gd name="T37" fmla="*/ 88 h 654"/>
                <a:gd name="T38" fmla="*/ 63 w 173"/>
                <a:gd name="T39" fmla="*/ 98 h 654"/>
                <a:gd name="T40" fmla="*/ 42 w 173"/>
                <a:gd name="T41" fmla="*/ 108 h 654"/>
                <a:gd name="T42" fmla="*/ 26 w 173"/>
                <a:gd name="T43" fmla="*/ 156 h 654"/>
                <a:gd name="T44" fmla="*/ 16 w 173"/>
                <a:gd name="T45" fmla="*/ 175 h 654"/>
                <a:gd name="T46" fmla="*/ 8 w 173"/>
                <a:gd name="T47" fmla="*/ 198 h 654"/>
                <a:gd name="T48" fmla="*/ 5 w 173"/>
                <a:gd name="T49" fmla="*/ 218 h 654"/>
                <a:gd name="T50" fmla="*/ 26 w 173"/>
                <a:gd name="T51" fmla="*/ 233 h 654"/>
                <a:gd name="T52" fmla="*/ 9 w 173"/>
                <a:gd name="T53" fmla="*/ 281 h 654"/>
                <a:gd name="T54" fmla="*/ 20 w 173"/>
                <a:gd name="T55" fmla="*/ 308 h 654"/>
                <a:gd name="T56" fmla="*/ 1 w 173"/>
                <a:gd name="T57" fmla="*/ 454 h 654"/>
                <a:gd name="T58" fmla="*/ 14 w 173"/>
                <a:gd name="T59" fmla="*/ 477 h 654"/>
                <a:gd name="T60" fmla="*/ 63 w 173"/>
                <a:gd name="T61" fmla="*/ 542 h 654"/>
                <a:gd name="T62" fmla="*/ 71 w 173"/>
                <a:gd name="T63" fmla="*/ 598 h 654"/>
                <a:gd name="T64" fmla="*/ 61 w 173"/>
                <a:gd name="T65" fmla="*/ 626 h 654"/>
                <a:gd name="T66" fmla="*/ 43 w 173"/>
                <a:gd name="T67" fmla="*/ 639 h 654"/>
                <a:gd name="T68" fmla="*/ 74 w 173"/>
                <a:gd name="T69" fmla="*/ 653 h 654"/>
                <a:gd name="T70" fmla="*/ 89 w 173"/>
                <a:gd name="T71" fmla="*/ 644 h 654"/>
                <a:gd name="T72" fmla="*/ 105 w 173"/>
                <a:gd name="T73" fmla="*/ 619 h 654"/>
                <a:gd name="T74" fmla="*/ 108 w 173"/>
                <a:gd name="T75" fmla="*/ 652 h 654"/>
                <a:gd name="T76" fmla="*/ 115 w 173"/>
                <a:gd name="T77" fmla="*/ 620 h 654"/>
                <a:gd name="T78" fmla="*/ 119 w 173"/>
                <a:gd name="T79" fmla="*/ 644 h 654"/>
                <a:gd name="T80" fmla="*/ 127 w 173"/>
                <a:gd name="T81" fmla="*/ 607 h 654"/>
                <a:gd name="T82" fmla="*/ 117 w 173"/>
                <a:gd name="T83" fmla="*/ 580 h 654"/>
                <a:gd name="T84" fmla="*/ 106 w 173"/>
                <a:gd name="T85" fmla="*/ 569 h 654"/>
                <a:gd name="T86" fmla="*/ 107 w 173"/>
                <a:gd name="T87" fmla="*/ 485 h 654"/>
                <a:gd name="T88" fmla="*/ 102 w 173"/>
                <a:gd name="T89" fmla="*/ 460 h 654"/>
                <a:gd name="T90" fmla="*/ 123 w 173"/>
                <a:gd name="T91" fmla="*/ 351 h 654"/>
                <a:gd name="T92" fmla="*/ 120 w 173"/>
                <a:gd name="T93" fmla="*/ 285 h 654"/>
                <a:gd name="T94" fmla="*/ 114 w 173"/>
                <a:gd name="T95" fmla="*/ 253 h 654"/>
                <a:gd name="T96" fmla="*/ 141 w 173"/>
                <a:gd name="T97" fmla="*/ 238 h 654"/>
                <a:gd name="T98" fmla="*/ 166 w 173"/>
                <a:gd name="T99" fmla="*/ 236 h 654"/>
                <a:gd name="T100" fmla="*/ 169 w 173"/>
                <a:gd name="T101" fmla="*/ 173 h 654"/>
                <a:gd name="T102" fmla="*/ 53 w 173"/>
                <a:gd name="T103" fmla="*/ 457 h 654"/>
                <a:gd name="T104" fmla="*/ 61 w 173"/>
                <a:gd name="T105" fmla="*/ 468 h 654"/>
                <a:gd name="T106" fmla="*/ 139 w 173"/>
                <a:gd name="T107" fmla="*/ 208 h 654"/>
                <a:gd name="T108" fmla="*/ 124 w 173"/>
                <a:gd name="T109" fmla="*/ 211 h 654"/>
                <a:gd name="T110" fmla="*/ 116 w 173"/>
                <a:gd name="T111" fmla="*/ 204 h 654"/>
                <a:gd name="T112" fmla="*/ 129 w 173"/>
                <a:gd name="T113" fmla="*/ 179 h 654"/>
                <a:gd name="T114" fmla="*/ 139 w 173"/>
                <a:gd name="T115" fmla="*/ 208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3" h="654">
                  <a:moveTo>
                    <a:pt x="169" y="173"/>
                  </a:moveTo>
                  <a:cubicBezTo>
                    <a:pt x="167" y="166"/>
                    <a:pt x="167" y="167"/>
                    <a:pt x="167" y="162"/>
                  </a:cubicBezTo>
                  <a:cubicBezTo>
                    <a:pt x="167" y="158"/>
                    <a:pt x="167" y="157"/>
                    <a:pt x="167" y="153"/>
                  </a:cubicBezTo>
                  <a:cubicBezTo>
                    <a:pt x="166" y="148"/>
                    <a:pt x="165" y="144"/>
                    <a:pt x="165" y="141"/>
                  </a:cubicBezTo>
                  <a:cubicBezTo>
                    <a:pt x="165" y="139"/>
                    <a:pt x="162" y="129"/>
                    <a:pt x="162" y="122"/>
                  </a:cubicBezTo>
                  <a:cubicBezTo>
                    <a:pt x="161" y="116"/>
                    <a:pt x="160" y="111"/>
                    <a:pt x="156" y="108"/>
                  </a:cubicBezTo>
                  <a:cubicBezTo>
                    <a:pt x="153" y="104"/>
                    <a:pt x="146" y="101"/>
                    <a:pt x="146" y="101"/>
                  </a:cubicBezTo>
                  <a:cubicBezTo>
                    <a:pt x="141" y="97"/>
                    <a:pt x="129" y="94"/>
                    <a:pt x="129" y="94"/>
                  </a:cubicBezTo>
                  <a:cubicBezTo>
                    <a:pt x="129" y="94"/>
                    <a:pt x="129" y="90"/>
                    <a:pt x="128" y="88"/>
                  </a:cubicBezTo>
                  <a:cubicBezTo>
                    <a:pt x="127" y="87"/>
                    <a:pt x="123" y="85"/>
                    <a:pt x="123" y="85"/>
                  </a:cubicBezTo>
                  <a:cubicBezTo>
                    <a:pt x="122" y="84"/>
                    <a:pt x="122" y="84"/>
                    <a:pt x="122" y="84"/>
                  </a:cubicBezTo>
                  <a:cubicBezTo>
                    <a:pt x="122" y="84"/>
                    <a:pt x="122" y="84"/>
                    <a:pt x="122" y="84"/>
                  </a:cubicBezTo>
                  <a:cubicBezTo>
                    <a:pt x="122" y="81"/>
                    <a:pt x="122" y="81"/>
                    <a:pt x="122" y="81"/>
                  </a:cubicBezTo>
                  <a:cubicBezTo>
                    <a:pt x="122" y="81"/>
                    <a:pt x="122" y="79"/>
                    <a:pt x="121" y="79"/>
                  </a:cubicBezTo>
                  <a:cubicBezTo>
                    <a:pt x="121" y="79"/>
                    <a:pt x="121" y="79"/>
                    <a:pt x="121" y="79"/>
                  </a:cubicBezTo>
                  <a:cubicBezTo>
                    <a:pt x="121" y="78"/>
                    <a:pt x="121" y="77"/>
                    <a:pt x="121" y="76"/>
                  </a:cubicBezTo>
                  <a:cubicBezTo>
                    <a:pt x="121" y="76"/>
                    <a:pt x="121" y="76"/>
                    <a:pt x="121" y="76"/>
                  </a:cubicBezTo>
                  <a:cubicBezTo>
                    <a:pt x="121" y="76"/>
                    <a:pt x="122" y="78"/>
                    <a:pt x="127" y="78"/>
                  </a:cubicBezTo>
                  <a:cubicBezTo>
                    <a:pt x="132" y="79"/>
                    <a:pt x="135" y="74"/>
                    <a:pt x="138" y="67"/>
                  </a:cubicBezTo>
                  <a:cubicBezTo>
                    <a:pt x="140" y="60"/>
                    <a:pt x="137" y="60"/>
                    <a:pt x="136" y="59"/>
                  </a:cubicBezTo>
                  <a:cubicBezTo>
                    <a:pt x="136" y="59"/>
                    <a:pt x="135" y="56"/>
                    <a:pt x="132" y="55"/>
                  </a:cubicBezTo>
                  <a:cubicBezTo>
                    <a:pt x="132" y="54"/>
                    <a:pt x="132" y="53"/>
                    <a:pt x="133" y="51"/>
                  </a:cubicBezTo>
                  <a:cubicBezTo>
                    <a:pt x="133" y="48"/>
                    <a:pt x="131" y="45"/>
                    <a:pt x="131" y="45"/>
                  </a:cubicBezTo>
                  <a:cubicBezTo>
                    <a:pt x="129" y="43"/>
                    <a:pt x="129" y="43"/>
                    <a:pt x="129" y="43"/>
                  </a:cubicBezTo>
                  <a:cubicBezTo>
                    <a:pt x="129" y="43"/>
                    <a:pt x="131" y="32"/>
                    <a:pt x="129" y="23"/>
                  </a:cubicBezTo>
                  <a:cubicBezTo>
                    <a:pt x="127" y="15"/>
                    <a:pt x="122" y="7"/>
                    <a:pt x="115" y="3"/>
                  </a:cubicBezTo>
                  <a:cubicBezTo>
                    <a:pt x="108" y="0"/>
                    <a:pt x="94" y="0"/>
                    <a:pt x="92" y="1"/>
                  </a:cubicBezTo>
                  <a:cubicBezTo>
                    <a:pt x="79" y="5"/>
                    <a:pt x="77" y="7"/>
                    <a:pt x="73" y="23"/>
                  </a:cubicBezTo>
                  <a:cubicBezTo>
                    <a:pt x="71" y="32"/>
                    <a:pt x="73" y="37"/>
                    <a:pt x="73" y="37"/>
                  </a:cubicBezTo>
                  <a:cubicBezTo>
                    <a:pt x="74" y="42"/>
                    <a:pt x="74" y="42"/>
                    <a:pt x="74" y="42"/>
                  </a:cubicBezTo>
                  <a:cubicBezTo>
                    <a:pt x="74" y="42"/>
                    <a:pt x="73" y="42"/>
                    <a:pt x="72" y="44"/>
                  </a:cubicBezTo>
                  <a:cubicBezTo>
                    <a:pt x="72" y="46"/>
                    <a:pt x="71" y="52"/>
                    <a:pt x="73" y="55"/>
                  </a:cubicBezTo>
                  <a:cubicBezTo>
                    <a:pt x="74" y="58"/>
                    <a:pt x="75" y="58"/>
                    <a:pt x="75" y="58"/>
                  </a:cubicBezTo>
                  <a:cubicBezTo>
                    <a:pt x="75" y="58"/>
                    <a:pt x="76" y="65"/>
                    <a:pt x="79" y="70"/>
                  </a:cubicBezTo>
                  <a:cubicBezTo>
                    <a:pt x="82" y="75"/>
                    <a:pt x="85" y="78"/>
                    <a:pt x="85" y="79"/>
                  </a:cubicBezTo>
                  <a:cubicBezTo>
                    <a:pt x="85" y="81"/>
                    <a:pt x="85" y="81"/>
                    <a:pt x="85" y="82"/>
                  </a:cubicBezTo>
                  <a:cubicBezTo>
                    <a:pt x="84" y="82"/>
                    <a:pt x="75" y="84"/>
                    <a:pt x="72" y="85"/>
                  </a:cubicBezTo>
                  <a:cubicBezTo>
                    <a:pt x="69" y="86"/>
                    <a:pt x="66" y="86"/>
                    <a:pt x="66" y="88"/>
                  </a:cubicBezTo>
                  <a:cubicBezTo>
                    <a:pt x="65" y="90"/>
                    <a:pt x="64" y="97"/>
                    <a:pt x="63" y="97"/>
                  </a:cubicBezTo>
                  <a:cubicBezTo>
                    <a:pt x="63" y="98"/>
                    <a:pt x="63" y="98"/>
                    <a:pt x="63" y="98"/>
                  </a:cubicBezTo>
                  <a:cubicBezTo>
                    <a:pt x="61" y="100"/>
                    <a:pt x="50" y="104"/>
                    <a:pt x="47" y="105"/>
                  </a:cubicBezTo>
                  <a:cubicBezTo>
                    <a:pt x="45" y="107"/>
                    <a:pt x="44" y="106"/>
                    <a:pt x="42" y="108"/>
                  </a:cubicBezTo>
                  <a:cubicBezTo>
                    <a:pt x="40" y="111"/>
                    <a:pt x="40" y="111"/>
                    <a:pt x="40" y="112"/>
                  </a:cubicBezTo>
                  <a:cubicBezTo>
                    <a:pt x="39" y="114"/>
                    <a:pt x="28" y="150"/>
                    <a:pt x="26" y="156"/>
                  </a:cubicBezTo>
                  <a:cubicBezTo>
                    <a:pt x="24" y="162"/>
                    <a:pt x="23" y="161"/>
                    <a:pt x="20" y="165"/>
                  </a:cubicBezTo>
                  <a:cubicBezTo>
                    <a:pt x="18" y="169"/>
                    <a:pt x="17" y="166"/>
                    <a:pt x="16" y="175"/>
                  </a:cubicBezTo>
                  <a:cubicBezTo>
                    <a:pt x="14" y="183"/>
                    <a:pt x="16" y="180"/>
                    <a:pt x="13" y="186"/>
                  </a:cubicBezTo>
                  <a:cubicBezTo>
                    <a:pt x="10" y="193"/>
                    <a:pt x="10" y="195"/>
                    <a:pt x="8" y="198"/>
                  </a:cubicBezTo>
                  <a:cubicBezTo>
                    <a:pt x="7" y="200"/>
                    <a:pt x="5" y="199"/>
                    <a:pt x="5" y="205"/>
                  </a:cubicBezTo>
                  <a:cubicBezTo>
                    <a:pt x="4" y="212"/>
                    <a:pt x="1" y="212"/>
                    <a:pt x="5" y="218"/>
                  </a:cubicBezTo>
                  <a:cubicBezTo>
                    <a:pt x="8" y="224"/>
                    <a:pt x="20" y="233"/>
                    <a:pt x="21" y="234"/>
                  </a:cubicBezTo>
                  <a:cubicBezTo>
                    <a:pt x="23" y="234"/>
                    <a:pt x="26" y="233"/>
                    <a:pt x="26" y="233"/>
                  </a:cubicBezTo>
                  <a:cubicBezTo>
                    <a:pt x="26" y="233"/>
                    <a:pt x="14" y="266"/>
                    <a:pt x="13" y="271"/>
                  </a:cubicBezTo>
                  <a:cubicBezTo>
                    <a:pt x="11" y="275"/>
                    <a:pt x="6" y="280"/>
                    <a:pt x="9" y="281"/>
                  </a:cubicBezTo>
                  <a:cubicBezTo>
                    <a:pt x="12" y="282"/>
                    <a:pt x="21" y="283"/>
                    <a:pt x="21" y="283"/>
                  </a:cubicBezTo>
                  <a:cubicBezTo>
                    <a:pt x="21" y="283"/>
                    <a:pt x="20" y="302"/>
                    <a:pt x="20" y="308"/>
                  </a:cubicBezTo>
                  <a:cubicBezTo>
                    <a:pt x="20" y="314"/>
                    <a:pt x="16" y="338"/>
                    <a:pt x="12" y="362"/>
                  </a:cubicBezTo>
                  <a:cubicBezTo>
                    <a:pt x="9" y="385"/>
                    <a:pt x="0" y="454"/>
                    <a:pt x="1" y="454"/>
                  </a:cubicBezTo>
                  <a:cubicBezTo>
                    <a:pt x="2" y="455"/>
                    <a:pt x="4" y="456"/>
                    <a:pt x="4" y="456"/>
                  </a:cubicBezTo>
                  <a:cubicBezTo>
                    <a:pt x="4" y="456"/>
                    <a:pt x="9" y="471"/>
                    <a:pt x="14" y="477"/>
                  </a:cubicBezTo>
                  <a:cubicBezTo>
                    <a:pt x="19" y="482"/>
                    <a:pt x="22" y="481"/>
                    <a:pt x="27" y="488"/>
                  </a:cubicBezTo>
                  <a:cubicBezTo>
                    <a:pt x="32" y="496"/>
                    <a:pt x="55" y="531"/>
                    <a:pt x="63" y="542"/>
                  </a:cubicBezTo>
                  <a:cubicBezTo>
                    <a:pt x="71" y="554"/>
                    <a:pt x="73" y="559"/>
                    <a:pt x="73" y="559"/>
                  </a:cubicBezTo>
                  <a:cubicBezTo>
                    <a:pt x="73" y="559"/>
                    <a:pt x="73" y="590"/>
                    <a:pt x="71" y="598"/>
                  </a:cubicBezTo>
                  <a:cubicBezTo>
                    <a:pt x="68" y="606"/>
                    <a:pt x="65" y="609"/>
                    <a:pt x="64" y="616"/>
                  </a:cubicBezTo>
                  <a:cubicBezTo>
                    <a:pt x="62" y="624"/>
                    <a:pt x="62" y="625"/>
                    <a:pt x="61" y="626"/>
                  </a:cubicBezTo>
                  <a:cubicBezTo>
                    <a:pt x="60" y="627"/>
                    <a:pt x="58" y="629"/>
                    <a:pt x="54" y="632"/>
                  </a:cubicBezTo>
                  <a:cubicBezTo>
                    <a:pt x="50" y="634"/>
                    <a:pt x="44" y="637"/>
                    <a:pt x="43" y="639"/>
                  </a:cubicBezTo>
                  <a:cubicBezTo>
                    <a:pt x="42" y="642"/>
                    <a:pt x="41" y="645"/>
                    <a:pt x="43" y="647"/>
                  </a:cubicBezTo>
                  <a:cubicBezTo>
                    <a:pt x="46" y="648"/>
                    <a:pt x="69" y="654"/>
                    <a:pt x="74" y="653"/>
                  </a:cubicBezTo>
                  <a:cubicBezTo>
                    <a:pt x="80" y="652"/>
                    <a:pt x="84" y="645"/>
                    <a:pt x="84" y="645"/>
                  </a:cubicBezTo>
                  <a:cubicBezTo>
                    <a:pt x="84" y="645"/>
                    <a:pt x="87" y="645"/>
                    <a:pt x="89" y="644"/>
                  </a:cubicBezTo>
                  <a:cubicBezTo>
                    <a:pt x="90" y="642"/>
                    <a:pt x="97" y="628"/>
                    <a:pt x="100" y="624"/>
                  </a:cubicBezTo>
                  <a:cubicBezTo>
                    <a:pt x="102" y="620"/>
                    <a:pt x="103" y="618"/>
                    <a:pt x="105" y="619"/>
                  </a:cubicBezTo>
                  <a:cubicBezTo>
                    <a:pt x="107" y="620"/>
                    <a:pt x="108" y="621"/>
                    <a:pt x="108" y="622"/>
                  </a:cubicBezTo>
                  <a:cubicBezTo>
                    <a:pt x="109" y="623"/>
                    <a:pt x="108" y="652"/>
                    <a:pt x="108" y="652"/>
                  </a:cubicBezTo>
                  <a:cubicBezTo>
                    <a:pt x="109" y="653"/>
                    <a:pt x="112" y="652"/>
                    <a:pt x="112" y="652"/>
                  </a:cubicBezTo>
                  <a:cubicBezTo>
                    <a:pt x="112" y="652"/>
                    <a:pt x="113" y="625"/>
                    <a:pt x="115" y="620"/>
                  </a:cubicBezTo>
                  <a:cubicBezTo>
                    <a:pt x="117" y="615"/>
                    <a:pt x="118" y="615"/>
                    <a:pt x="118" y="615"/>
                  </a:cubicBezTo>
                  <a:cubicBezTo>
                    <a:pt x="118" y="615"/>
                    <a:pt x="118" y="644"/>
                    <a:pt x="119" y="644"/>
                  </a:cubicBezTo>
                  <a:cubicBezTo>
                    <a:pt x="120" y="645"/>
                    <a:pt x="122" y="644"/>
                    <a:pt x="122" y="644"/>
                  </a:cubicBezTo>
                  <a:cubicBezTo>
                    <a:pt x="122" y="644"/>
                    <a:pt x="125" y="611"/>
                    <a:pt x="127" y="607"/>
                  </a:cubicBezTo>
                  <a:cubicBezTo>
                    <a:pt x="129" y="602"/>
                    <a:pt x="130" y="600"/>
                    <a:pt x="128" y="594"/>
                  </a:cubicBezTo>
                  <a:cubicBezTo>
                    <a:pt x="126" y="587"/>
                    <a:pt x="118" y="581"/>
                    <a:pt x="117" y="580"/>
                  </a:cubicBezTo>
                  <a:cubicBezTo>
                    <a:pt x="115" y="580"/>
                    <a:pt x="115" y="581"/>
                    <a:pt x="115" y="581"/>
                  </a:cubicBezTo>
                  <a:cubicBezTo>
                    <a:pt x="115" y="581"/>
                    <a:pt x="108" y="573"/>
                    <a:pt x="106" y="569"/>
                  </a:cubicBezTo>
                  <a:cubicBezTo>
                    <a:pt x="104" y="565"/>
                    <a:pt x="102" y="561"/>
                    <a:pt x="102" y="561"/>
                  </a:cubicBezTo>
                  <a:cubicBezTo>
                    <a:pt x="102" y="561"/>
                    <a:pt x="109" y="496"/>
                    <a:pt x="107" y="485"/>
                  </a:cubicBezTo>
                  <a:cubicBezTo>
                    <a:pt x="104" y="473"/>
                    <a:pt x="103" y="464"/>
                    <a:pt x="103" y="462"/>
                  </a:cubicBezTo>
                  <a:cubicBezTo>
                    <a:pt x="102" y="461"/>
                    <a:pt x="102" y="460"/>
                    <a:pt x="102" y="460"/>
                  </a:cubicBezTo>
                  <a:cubicBezTo>
                    <a:pt x="119" y="461"/>
                    <a:pt x="119" y="461"/>
                    <a:pt x="119" y="461"/>
                  </a:cubicBezTo>
                  <a:cubicBezTo>
                    <a:pt x="119" y="461"/>
                    <a:pt x="122" y="376"/>
                    <a:pt x="123" y="351"/>
                  </a:cubicBezTo>
                  <a:cubicBezTo>
                    <a:pt x="124" y="327"/>
                    <a:pt x="122" y="297"/>
                    <a:pt x="121" y="291"/>
                  </a:cubicBezTo>
                  <a:cubicBezTo>
                    <a:pt x="120" y="286"/>
                    <a:pt x="120" y="285"/>
                    <a:pt x="120" y="285"/>
                  </a:cubicBezTo>
                  <a:cubicBezTo>
                    <a:pt x="125" y="285"/>
                    <a:pt x="125" y="285"/>
                    <a:pt x="125" y="285"/>
                  </a:cubicBezTo>
                  <a:cubicBezTo>
                    <a:pt x="125" y="285"/>
                    <a:pt x="117" y="260"/>
                    <a:pt x="114" y="253"/>
                  </a:cubicBezTo>
                  <a:cubicBezTo>
                    <a:pt x="112" y="245"/>
                    <a:pt x="111" y="238"/>
                    <a:pt x="111" y="238"/>
                  </a:cubicBezTo>
                  <a:cubicBezTo>
                    <a:pt x="111" y="238"/>
                    <a:pt x="134" y="238"/>
                    <a:pt x="141" y="238"/>
                  </a:cubicBezTo>
                  <a:cubicBezTo>
                    <a:pt x="148" y="238"/>
                    <a:pt x="147" y="237"/>
                    <a:pt x="154" y="237"/>
                  </a:cubicBezTo>
                  <a:cubicBezTo>
                    <a:pt x="160" y="237"/>
                    <a:pt x="162" y="238"/>
                    <a:pt x="166" y="236"/>
                  </a:cubicBezTo>
                  <a:cubicBezTo>
                    <a:pt x="170" y="234"/>
                    <a:pt x="173" y="228"/>
                    <a:pt x="173" y="226"/>
                  </a:cubicBezTo>
                  <a:cubicBezTo>
                    <a:pt x="173" y="225"/>
                    <a:pt x="170" y="180"/>
                    <a:pt x="169" y="173"/>
                  </a:cubicBezTo>
                  <a:close/>
                  <a:moveTo>
                    <a:pt x="58" y="464"/>
                  </a:moveTo>
                  <a:cubicBezTo>
                    <a:pt x="56" y="462"/>
                    <a:pt x="53" y="457"/>
                    <a:pt x="53" y="457"/>
                  </a:cubicBezTo>
                  <a:cubicBezTo>
                    <a:pt x="53" y="457"/>
                    <a:pt x="56" y="457"/>
                    <a:pt x="57" y="457"/>
                  </a:cubicBezTo>
                  <a:cubicBezTo>
                    <a:pt x="57" y="457"/>
                    <a:pt x="61" y="468"/>
                    <a:pt x="61" y="468"/>
                  </a:cubicBezTo>
                  <a:cubicBezTo>
                    <a:pt x="61" y="468"/>
                    <a:pt x="60" y="466"/>
                    <a:pt x="58" y="464"/>
                  </a:cubicBezTo>
                  <a:close/>
                  <a:moveTo>
                    <a:pt x="139" y="208"/>
                  </a:moveTo>
                  <a:cubicBezTo>
                    <a:pt x="139" y="210"/>
                    <a:pt x="139" y="209"/>
                    <a:pt x="137" y="209"/>
                  </a:cubicBezTo>
                  <a:cubicBezTo>
                    <a:pt x="135" y="210"/>
                    <a:pt x="131" y="213"/>
                    <a:pt x="124" y="211"/>
                  </a:cubicBezTo>
                  <a:cubicBezTo>
                    <a:pt x="118" y="209"/>
                    <a:pt x="114" y="209"/>
                    <a:pt x="114" y="209"/>
                  </a:cubicBezTo>
                  <a:cubicBezTo>
                    <a:pt x="114" y="209"/>
                    <a:pt x="114" y="208"/>
                    <a:pt x="116" y="204"/>
                  </a:cubicBezTo>
                  <a:cubicBezTo>
                    <a:pt x="117" y="200"/>
                    <a:pt x="118" y="198"/>
                    <a:pt x="121" y="194"/>
                  </a:cubicBezTo>
                  <a:cubicBezTo>
                    <a:pt x="124" y="190"/>
                    <a:pt x="128" y="182"/>
                    <a:pt x="129" y="179"/>
                  </a:cubicBezTo>
                  <a:cubicBezTo>
                    <a:pt x="129" y="179"/>
                    <a:pt x="136" y="190"/>
                    <a:pt x="137" y="194"/>
                  </a:cubicBezTo>
                  <a:cubicBezTo>
                    <a:pt x="138" y="198"/>
                    <a:pt x="140" y="206"/>
                    <a:pt x="139" y="208"/>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normAutofit/>
            </a:bodyPr>
            <a:lstStyle/>
            <a:p>
              <a:endParaRPr lang="th-TH"/>
            </a:p>
          </p:txBody>
        </p:sp>
        <p:sp>
          <p:nvSpPr>
            <p:cNvPr id="39" name="işľïďé">
              <a:extLst>
                <a:ext uri="{FF2B5EF4-FFF2-40B4-BE49-F238E27FC236}">
                  <a16:creationId xmlns:a16="http://schemas.microsoft.com/office/drawing/2014/main" id="{F01EFACA-4963-429A-B8AA-EEED526E5098}"/>
                </a:ext>
              </a:extLst>
            </p:cNvPr>
            <p:cNvSpPr/>
            <p:nvPr/>
          </p:nvSpPr>
          <p:spPr bwMode="auto">
            <a:xfrm>
              <a:off x="6696398" y="2750896"/>
              <a:ext cx="1162532" cy="3387101"/>
            </a:xfrm>
            <a:custGeom>
              <a:avLst/>
              <a:gdLst>
                <a:gd name="T0" fmla="*/ 205 w 227"/>
                <a:gd name="T1" fmla="*/ 629 h 661"/>
                <a:gd name="T2" fmla="*/ 186 w 227"/>
                <a:gd name="T3" fmla="*/ 596 h 661"/>
                <a:gd name="T4" fmla="*/ 178 w 227"/>
                <a:gd name="T5" fmla="*/ 550 h 661"/>
                <a:gd name="T6" fmla="*/ 163 w 227"/>
                <a:gd name="T7" fmla="*/ 396 h 661"/>
                <a:gd name="T8" fmla="*/ 163 w 227"/>
                <a:gd name="T9" fmla="*/ 318 h 661"/>
                <a:gd name="T10" fmla="*/ 154 w 227"/>
                <a:gd name="T11" fmla="*/ 269 h 661"/>
                <a:gd name="T12" fmla="*/ 153 w 227"/>
                <a:gd name="T13" fmla="*/ 257 h 661"/>
                <a:gd name="T14" fmla="*/ 163 w 227"/>
                <a:gd name="T15" fmla="*/ 226 h 661"/>
                <a:gd name="T16" fmla="*/ 168 w 227"/>
                <a:gd name="T17" fmla="*/ 204 h 661"/>
                <a:gd name="T18" fmla="*/ 160 w 227"/>
                <a:gd name="T19" fmla="*/ 149 h 661"/>
                <a:gd name="T20" fmla="*/ 156 w 227"/>
                <a:gd name="T21" fmla="*/ 134 h 661"/>
                <a:gd name="T22" fmla="*/ 146 w 227"/>
                <a:gd name="T23" fmla="*/ 112 h 661"/>
                <a:gd name="T24" fmla="*/ 111 w 227"/>
                <a:gd name="T25" fmla="*/ 99 h 661"/>
                <a:gd name="T26" fmla="*/ 101 w 227"/>
                <a:gd name="T27" fmla="*/ 90 h 661"/>
                <a:gd name="T28" fmla="*/ 100 w 227"/>
                <a:gd name="T29" fmla="*/ 89 h 661"/>
                <a:gd name="T30" fmla="*/ 99 w 227"/>
                <a:gd name="T31" fmla="*/ 88 h 661"/>
                <a:gd name="T32" fmla="*/ 99 w 227"/>
                <a:gd name="T33" fmla="*/ 87 h 661"/>
                <a:gd name="T34" fmla="*/ 98 w 227"/>
                <a:gd name="T35" fmla="*/ 81 h 661"/>
                <a:gd name="T36" fmla="*/ 101 w 227"/>
                <a:gd name="T37" fmla="*/ 65 h 661"/>
                <a:gd name="T38" fmla="*/ 107 w 227"/>
                <a:gd name="T39" fmla="*/ 57 h 661"/>
                <a:gd name="T40" fmla="*/ 105 w 227"/>
                <a:gd name="T41" fmla="*/ 44 h 661"/>
                <a:gd name="T42" fmla="*/ 102 w 227"/>
                <a:gd name="T43" fmla="*/ 11 h 661"/>
                <a:gd name="T44" fmla="*/ 59 w 227"/>
                <a:gd name="T45" fmla="*/ 7 h 661"/>
                <a:gd name="T46" fmla="*/ 48 w 227"/>
                <a:gd name="T47" fmla="*/ 21 h 661"/>
                <a:gd name="T48" fmla="*/ 47 w 227"/>
                <a:gd name="T49" fmla="*/ 47 h 661"/>
                <a:gd name="T50" fmla="*/ 50 w 227"/>
                <a:gd name="T51" fmla="*/ 65 h 661"/>
                <a:gd name="T52" fmla="*/ 54 w 227"/>
                <a:gd name="T53" fmla="*/ 72 h 661"/>
                <a:gd name="T54" fmla="*/ 58 w 227"/>
                <a:gd name="T55" fmla="*/ 82 h 661"/>
                <a:gd name="T56" fmla="*/ 58 w 227"/>
                <a:gd name="T57" fmla="*/ 83 h 661"/>
                <a:gd name="T58" fmla="*/ 58 w 227"/>
                <a:gd name="T59" fmla="*/ 83 h 661"/>
                <a:gd name="T60" fmla="*/ 57 w 227"/>
                <a:gd name="T61" fmla="*/ 83 h 661"/>
                <a:gd name="T62" fmla="*/ 50 w 227"/>
                <a:gd name="T63" fmla="*/ 90 h 661"/>
                <a:gd name="T64" fmla="*/ 43 w 227"/>
                <a:gd name="T65" fmla="*/ 97 h 661"/>
                <a:gd name="T66" fmla="*/ 2 w 227"/>
                <a:gd name="T67" fmla="*/ 113 h 661"/>
                <a:gd name="T68" fmla="*/ 2 w 227"/>
                <a:gd name="T69" fmla="*/ 140 h 661"/>
                <a:gd name="T70" fmla="*/ 7 w 227"/>
                <a:gd name="T71" fmla="*/ 186 h 661"/>
                <a:gd name="T72" fmla="*/ 21 w 227"/>
                <a:gd name="T73" fmla="*/ 236 h 661"/>
                <a:gd name="T74" fmla="*/ 22 w 227"/>
                <a:gd name="T75" fmla="*/ 260 h 661"/>
                <a:gd name="T76" fmla="*/ 1 w 227"/>
                <a:gd name="T77" fmla="*/ 328 h 661"/>
                <a:gd name="T78" fmla="*/ 18 w 227"/>
                <a:gd name="T79" fmla="*/ 332 h 661"/>
                <a:gd name="T80" fmla="*/ 16 w 227"/>
                <a:gd name="T81" fmla="*/ 398 h 661"/>
                <a:gd name="T82" fmla="*/ 23 w 227"/>
                <a:gd name="T83" fmla="*/ 477 h 661"/>
                <a:gd name="T84" fmla="*/ 23 w 227"/>
                <a:gd name="T85" fmla="*/ 504 h 661"/>
                <a:gd name="T86" fmla="*/ 27 w 227"/>
                <a:gd name="T87" fmla="*/ 572 h 661"/>
                <a:gd name="T88" fmla="*/ 36 w 227"/>
                <a:gd name="T89" fmla="*/ 627 h 661"/>
                <a:gd name="T90" fmla="*/ 36 w 227"/>
                <a:gd name="T91" fmla="*/ 653 h 661"/>
                <a:gd name="T92" fmla="*/ 58 w 227"/>
                <a:gd name="T93" fmla="*/ 661 h 661"/>
                <a:gd name="T94" fmla="*/ 72 w 227"/>
                <a:gd name="T95" fmla="*/ 652 h 661"/>
                <a:gd name="T96" fmla="*/ 70 w 227"/>
                <a:gd name="T97" fmla="*/ 636 h 661"/>
                <a:gd name="T98" fmla="*/ 72 w 227"/>
                <a:gd name="T99" fmla="*/ 611 h 661"/>
                <a:gd name="T100" fmla="*/ 73 w 227"/>
                <a:gd name="T101" fmla="*/ 579 h 661"/>
                <a:gd name="T102" fmla="*/ 64 w 227"/>
                <a:gd name="T103" fmla="*/ 512 h 661"/>
                <a:gd name="T104" fmla="*/ 68 w 227"/>
                <a:gd name="T105" fmla="*/ 465 h 661"/>
                <a:gd name="T106" fmla="*/ 91 w 227"/>
                <a:gd name="T107" fmla="*/ 387 h 661"/>
                <a:gd name="T108" fmla="*/ 113 w 227"/>
                <a:gd name="T109" fmla="*/ 471 h 661"/>
                <a:gd name="T110" fmla="*/ 127 w 227"/>
                <a:gd name="T111" fmla="*/ 513 h 661"/>
                <a:gd name="T112" fmla="*/ 132 w 227"/>
                <a:gd name="T113" fmla="*/ 573 h 661"/>
                <a:gd name="T114" fmla="*/ 134 w 227"/>
                <a:gd name="T115" fmla="*/ 607 h 661"/>
                <a:gd name="T116" fmla="*/ 136 w 227"/>
                <a:gd name="T117" fmla="*/ 628 h 661"/>
                <a:gd name="T118" fmla="*/ 139 w 227"/>
                <a:gd name="T119" fmla="*/ 638 h 661"/>
                <a:gd name="T120" fmla="*/ 165 w 227"/>
                <a:gd name="T121" fmla="*/ 638 h 661"/>
                <a:gd name="T122" fmla="*/ 217 w 227"/>
                <a:gd name="T123" fmla="*/ 645 h 661"/>
                <a:gd name="T124" fmla="*/ 226 w 227"/>
                <a:gd name="T125" fmla="*/ 63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7" h="661">
                  <a:moveTo>
                    <a:pt x="224" y="634"/>
                  </a:moveTo>
                  <a:cubicBezTo>
                    <a:pt x="223" y="633"/>
                    <a:pt x="211" y="632"/>
                    <a:pt x="205" y="629"/>
                  </a:cubicBezTo>
                  <a:cubicBezTo>
                    <a:pt x="198" y="626"/>
                    <a:pt x="182" y="609"/>
                    <a:pt x="182" y="609"/>
                  </a:cubicBezTo>
                  <a:cubicBezTo>
                    <a:pt x="182" y="609"/>
                    <a:pt x="185" y="598"/>
                    <a:pt x="186" y="596"/>
                  </a:cubicBezTo>
                  <a:cubicBezTo>
                    <a:pt x="187" y="594"/>
                    <a:pt x="184" y="587"/>
                    <a:pt x="182" y="578"/>
                  </a:cubicBezTo>
                  <a:cubicBezTo>
                    <a:pt x="180" y="569"/>
                    <a:pt x="176" y="563"/>
                    <a:pt x="178" y="550"/>
                  </a:cubicBezTo>
                  <a:cubicBezTo>
                    <a:pt x="179" y="537"/>
                    <a:pt x="173" y="468"/>
                    <a:pt x="173" y="465"/>
                  </a:cubicBezTo>
                  <a:cubicBezTo>
                    <a:pt x="173" y="462"/>
                    <a:pt x="164" y="401"/>
                    <a:pt x="163" y="396"/>
                  </a:cubicBezTo>
                  <a:cubicBezTo>
                    <a:pt x="163" y="390"/>
                    <a:pt x="146" y="329"/>
                    <a:pt x="146" y="329"/>
                  </a:cubicBezTo>
                  <a:cubicBezTo>
                    <a:pt x="146" y="329"/>
                    <a:pt x="162" y="320"/>
                    <a:pt x="163" y="318"/>
                  </a:cubicBezTo>
                  <a:cubicBezTo>
                    <a:pt x="164" y="317"/>
                    <a:pt x="161" y="311"/>
                    <a:pt x="158" y="302"/>
                  </a:cubicBezTo>
                  <a:cubicBezTo>
                    <a:pt x="154" y="292"/>
                    <a:pt x="154" y="269"/>
                    <a:pt x="154" y="269"/>
                  </a:cubicBezTo>
                  <a:cubicBezTo>
                    <a:pt x="154" y="269"/>
                    <a:pt x="155" y="267"/>
                    <a:pt x="156" y="266"/>
                  </a:cubicBezTo>
                  <a:cubicBezTo>
                    <a:pt x="156" y="265"/>
                    <a:pt x="153" y="261"/>
                    <a:pt x="153" y="257"/>
                  </a:cubicBezTo>
                  <a:cubicBezTo>
                    <a:pt x="152" y="253"/>
                    <a:pt x="145" y="232"/>
                    <a:pt x="145" y="232"/>
                  </a:cubicBezTo>
                  <a:cubicBezTo>
                    <a:pt x="145" y="232"/>
                    <a:pt x="159" y="229"/>
                    <a:pt x="163" y="226"/>
                  </a:cubicBezTo>
                  <a:cubicBezTo>
                    <a:pt x="167" y="223"/>
                    <a:pt x="169" y="219"/>
                    <a:pt x="169" y="217"/>
                  </a:cubicBezTo>
                  <a:cubicBezTo>
                    <a:pt x="169" y="215"/>
                    <a:pt x="169" y="209"/>
                    <a:pt x="168" y="204"/>
                  </a:cubicBezTo>
                  <a:cubicBezTo>
                    <a:pt x="166" y="198"/>
                    <a:pt x="161" y="162"/>
                    <a:pt x="160" y="158"/>
                  </a:cubicBezTo>
                  <a:cubicBezTo>
                    <a:pt x="160" y="153"/>
                    <a:pt x="160" y="151"/>
                    <a:pt x="160" y="149"/>
                  </a:cubicBezTo>
                  <a:cubicBezTo>
                    <a:pt x="159" y="147"/>
                    <a:pt x="159" y="145"/>
                    <a:pt x="158" y="142"/>
                  </a:cubicBezTo>
                  <a:cubicBezTo>
                    <a:pt x="156" y="139"/>
                    <a:pt x="156" y="138"/>
                    <a:pt x="156" y="134"/>
                  </a:cubicBezTo>
                  <a:cubicBezTo>
                    <a:pt x="156" y="129"/>
                    <a:pt x="153" y="116"/>
                    <a:pt x="153" y="116"/>
                  </a:cubicBezTo>
                  <a:cubicBezTo>
                    <a:pt x="153" y="116"/>
                    <a:pt x="151" y="113"/>
                    <a:pt x="146" y="112"/>
                  </a:cubicBezTo>
                  <a:cubicBezTo>
                    <a:pt x="140" y="111"/>
                    <a:pt x="114" y="102"/>
                    <a:pt x="114" y="102"/>
                  </a:cubicBezTo>
                  <a:cubicBezTo>
                    <a:pt x="114" y="102"/>
                    <a:pt x="112" y="100"/>
                    <a:pt x="111" y="99"/>
                  </a:cubicBezTo>
                  <a:cubicBezTo>
                    <a:pt x="111" y="98"/>
                    <a:pt x="109" y="97"/>
                    <a:pt x="106" y="95"/>
                  </a:cubicBezTo>
                  <a:cubicBezTo>
                    <a:pt x="104" y="94"/>
                    <a:pt x="103" y="92"/>
                    <a:pt x="101" y="90"/>
                  </a:cubicBezTo>
                  <a:cubicBezTo>
                    <a:pt x="101" y="90"/>
                    <a:pt x="101" y="90"/>
                    <a:pt x="100" y="89"/>
                  </a:cubicBezTo>
                  <a:cubicBezTo>
                    <a:pt x="100" y="89"/>
                    <a:pt x="100" y="89"/>
                    <a:pt x="100" y="89"/>
                  </a:cubicBezTo>
                  <a:cubicBezTo>
                    <a:pt x="100" y="89"/>
                    <a:pt x="100" y="88"/>
                    <a:pt x="100" y="88"/>
                  </a:cubicBezTo>
                  <a:cubicBezTo>
                    <a:pt x="99" y="88"/>
                    <a:pt x="99" y="88"/>
                    <a:pt x="99" y="88"/>
                  </a:cubicBezTo>
                  <a:cubicBezTo>
                    <a:pt x="99" y="87"/>
                    <a:pt x="99" y="87"/>
                    <a:pt x="99" y="87"/>
                  </a:cubicBezTo>
                  <a:cubicBezTo>
                    <a:pt x="99" y="87"/>
                    <a:pt x="99" y="87"/>
                    <a:pt x="99" y="87"/>
                  </a:cubicBezTo>
                  <a:cubicBezTo>
                    <a:pt x="99" y="87"/>
                    <a:pt x="99" y="87"/>
                    <a:pt x="99" y="87"/>
                  </a:cubicBezTo>
                  <a:cubicBezTo>
                    <a:pt x="98" y="81"/>
                    <a:pt x="98" y="81"/>
                    <a:pt x="98" y="81"/>
                  </a:cubicBezTo>
                  <a:cubicBezTo>
                    <a:pt x="98" y="81"/>
                    <a:pt x="99" y="80"/>
                    <a:pt x="100" y="77"/>
                  </a:cubicBezTo>
                  <a:cubicBezTo>
                    <a:pt x="101" y="74"/>
                    <a:pt x="101" y="65"/>
                    <a:pt x="101" y="65"/>
                  </a:cubicBezTo>
                  <a:cubicBezTo>
                    <a:pt x="101" y="65"/>
                    <a:pt x="103" y="65"/>
                    <a:pt x="105" y="63"/>
                  </a:cubicBezTo>
                  <a:cubicBezTo>
                    <a:pt x="106" y="61"/>
                    <a:pt x="106" y="59"/>
                    <a:pt x="107" y="57"/>
                  </a:cubicBezTo>
                  <a:cubicBezTo>
                    <a:pt x="107" y="55"/>
                    <a:pt x="108" y="49"/>
                    <a:pt x="107" y="46"/>
                  </a:cubicBezTo>
                  <a:cubicBezTo>
                    <a:pt x="106" y="43"/>
                    <a:pt x="105" y="44"/>
                    <a:pt x="105" y="44"/>
                  </a:cubicBezTo>
                  <a:cubicBezTo>
                    <a:pt x="105" y="44"/>
                    <a:pt x="107" y="33"/>
                    <a:pt x="107" y="29"/>
                  </a:cubicBezTo>
                  <a:cubicBezTo>
                    <a:pt x="108" y="26"/>
                    <a:pt x="103" y="14"/>
                    <a:pt x="102" y="11"/>
                  </a:cubicBezTo>
                  <a:cubicBezTo>
                    <a:pt x="101" y="7"/>
                    <a:pt x="88" y="2"/>
                    <a:pt x="79" y="1"/>
                  </a:cubicBezTo>
                  <a:cubicBezTo>
                    <a:pt x="70" y="0"/>
                    <a:pt x="61" y="6"/>
                    <a:pt x="59" y="7"/>
                  </a:cubicBezTo>
                  <a:cubicBezTo>
                    <a:pt x="56" y="9"/>
                    <a:pt x="53" y="14"/>
                    <a:pt x="53" y="14"/>
                  </a:cubicBezTo>
                  <a:cubicBezTo>
                    <a:pt x="53" y="14"/>
                    <a:pt x="50" y="17"/>
                    <a:pt x="48" y="21"/>
                  </a:cubicBezTo>
                  <a:cubicBezTo>
                    <a:pt x="47" y="25"/>
                    <a:pt x="48" y="46"/>
                    <a:pt x="48" y="47"/>
                  </a:cubicBezTo>
                  <a:cubicBezTo>
                    <a:pt x="48" y="47"/>
                    <a:pt x="47" y="46"/>
                    <a:pt x="47" y="47"/>
                  </a:cubicBezTo>
                  <a:cubicBezTo>
                    <a:pt x="46" y="47"/>
                    <a:pt x="45" y="48"/>
                    <a:pt x="46" y="53"/>
                  </a:cubicBezTo>
                  <a:cubicBezTo>
                    <a:pt x="46" y="58"/>
                    <a:pt x="48" y="64"/>
                    <a:pt x="50" y="65"/>
                  </a:cubicBezTo>
                  <a:cubicBezTo>
                    <a:pt x="52" y="67"/>
                    <a:pt x="54" y="67"/>
                    <a:pt x="54" y="67"/>
                  </a:cubicBezTo>
                  <a:cubicBezTo>
                    <a:pt x="54" y="67"/>
                    <a:pt x="54" y="67"/>
                    <a:pt x="54" y="72"/>
                  </a:cubicBezTo>
                  <a:cubicBezTo>
                    <a:pt x="54" y="76"/>
                    <a:pt x="58" y="80"/>
                    <a:pt x="58" y="80"/>
                  </a:cubicBezTo>
                  <a:cubicBezTo>
                    <a:pt x="58" y="82"/>
                    <a:pt x="58" y="82"/>
                    <a:pt x="58" y="82"/>
                  </a:cubicBezTo>
                  <a:cubicBezTo>
                    <a:pt x="58" y="82"/>
                    <a:pt x="58" y="83"/>
                    <a:pt x="58" y="83"/>
                  </a:cubicBezTo>
                  <a:cubicBezTo>
                    <a:pt x="58" y="83"/>
                    <a:pt x="58" y="83"/>
                    <a:pt x="58" y="83"/>
                  </a:cubicBezTo>
                  <a:cubicBezTo>
                    <a:pt x="58" y="83"/>
                    <a:pt x="58" y="83"/>
                    <a:pt x="58" y="83"/>
                  </a:cubicBezTo>
                  <a:cubicBezTo>
                    <a:pt x="58" y="83"/>
                    <a:pt x="58" y="83"/>
                    <a:pt x="58" y="83"/>
                  </a:cubicBezTo>
                  <a:cubicBezTo>
                    <a:pt x="57" y="83"/>
                    <a:pt x="57" y="83"/>
                    <a:pt x="57" y="83"/>
                  </a:cubicBezTo>
                  <a:cubicBezTo>
                    <a:pt x="57" y="83"/>
                    <a:pt x="57" y="83"/>
                    <a:pt x="57" y="83"/>
                  </a:cubicBezTo>
                  <a:cubicBezTo>
                    <a:pt x="57" y="84"/>
                    <a:pt x="57" y="84"/>
                    <a:pt x="56" y="85"/>
                  </a:cubicBezTo>
                  <a:cubicBezTo>
                    <a:pt x="55" y="86"/>
                    <a:pt x="52" y="89"/>
                    <a:pt x="50" y="90"/>
                  </a:cubicBezTo>
                  <a:cubicBezTo>
                    <a:pt x="49" y="91"/>
                    <a:pt x="47" y="92"/>
                    <a:pt x="47" y="95"/>
                  </a:cubicBezTo>
                  <a:cubicBezTo>
                    <a:pt x="47" y="97"/>
                    <a:pt x="46" y="96"/>
                    <a:pt x="43" y="97"/>
                  </a:cubicBezTo>
                  <a:cubicBezTo>
                    <a:pt x="40" y="99"/>
                    <a:pt x="26" y="103"/>
                    <a:pt x="23" y="104"/>
                  </a:cubicBezTo>
                  <a:cubicBezTo>
                    <a:pt x="21" y="106"/>
                    <a:pt x="5" y="110"/>
                    <a:pt x="2" y="113"/>
                  </a:cubicBezTo>
                  <a:cubicBezTo>
                    <a:pt x="0" y="116"/>
                    <a:pt x="3" y="125"/>
                    <a:pt x="4" y="129"/>
                  </a:cubicBezTo>
                  <a:cubicBezTo>
                    <a:pt x="5" y="134"/>
                    <a:pt x="3" y="136"/>
                    <a:pt x="2" y="140"/>
                  </a:cubicBezTo>
                  <a:cubicBezTo>
                    <a:pt x="1" y="145"/>
                    <a:pt x="1" y="158"/>
                    <a:pt x="3" y="165"/>
                  </a:cubicBezTo>
                  <a:cubicBezTo>
                    <a:pt x="5" y="172"/>
                    <a:pt x="6" y="175"/>
                    <a:pt x="7" y="186"/>
                  </a:cubicBezTo>
                  <a:cubicBezTo>
                    <a:pt x="9" y="196"/>
                    <a:pt x="15" y="227"/>
                    <a:pt x="15" y="227"/>
                  </a:cubicBezTo>
                  <a:cubicBezTo>
                    <a:pt x="21" y="236"/>
                    <a:pt x="21" y="236"/>
                    <a:pt x="21" y="236"/>
                  </a:cubicBezTo>
                  <a:cubicBezTo>
                    <a:pt x="21" y="236"/>
                    <a:pt x="19" y="255"/>
                    <a:pt x="19" y="257"/>
                  </a:cubicBezTo>
                  <a:cubicBezTo>
                    <a:pt x="19" y="259"/>
                    <a:pt x="22" y="260"/>
                    <a:pt x="22" y="260"/>
                  </a:cubicBezTo>
                  <a:cubicBezTo>
                    <a:pt x="22" y="260"/>
                    <a:pt x="17" y="274"/>
                    <a:pt x="17" y="278"/>
                  </a:cubicBezTo>
                  <a:cubicBezTo>
                    <a:pt x="16" y="283"/>
                    <a:pt x="1" y="328"/>
                    <a:pt x="1" y="328"/>
                  </a:cubicBezTo>
                  <a:cubicBezTo>
                    <a:pt x="1" y="328"/>
                    <a:pt x="2" y="328"/>
                    <a:pt x="8" y="331"/>
                  </a:cubicBezTo>
                  <a:cubicBezTo>
                    <a:pt x="14" y="334"/>
                    <a:pt x="18" y="332"/>
                    <a:pt x="18" y="332"/>
                  </a:cubicBezTo>
                  <a:cubicBezTo>
                    <a:pt x="18" y="332"/>
                    <a:pt x="17" y="346"/>
                    <a:pt x="18" y="354"/>
                  </a:cubicBezTo>
                  <a:cubicBezTo>
                    <a:pt x="18" y="363"/>
                    <a:pt x="17" y="386"/>
                    <a:pt x="16" y="398"/>
                  </a:cubicBezTo>
                  <a:cubicBezTo>
                    <a:pt x="14" y="411"/>
                    <a:pt x="16" y="410"/>
                    <a:pt x="17" y="419"/>
                  </a:cubicBezTo>
                  <a:cubicBezTo>
                    <a:pt x="18" y="427"/>
                    <a:pt x="23" y="477"/>
                    <a:pt x="23" y="477"/>
                  </a:cubicBezTo>
                  <a:cubicBezTo>
                    <a:pt x="24" y="494"/>
                    <a:pt x="24" y="494"/>
                    <a:pt x="24" y="494"/>
                  </a:cubicBezTo>
                  <a:cubicBezTo>
                    <a:pt x="24" y="494"/>
                    <a:pt x="24" y="499"/>
                    <a:pt x="23" y="504"/>
                  </a:cubicBezTo>
                  <a:cubicBezTo>
                    <a:pt x="22" y="509"/>
                    <a:pt x="22" y="511"/>
                    <a:pt x="22" y="525"/>
                  </a:cubicBezTo>
                  <a:cubicBezTo>
                    <a:pt x="22" y="538"/>
                    <a:pt x="28" y="567"/>
                    <a:pt x="27" y="572"/>
                  </a:cubicBezTo>
                  <a:cubicBezTo>
                    <a:pt x="26" y="577"/>
                    <a:pt x="26" y="588"/>
                    <a:pt x="27" y="599"/>
                  </a:cubicBezTo>
                  <a:cubicBezTo>
                    <a:pt x="28" y="609"/>
                    <a:pt x="36" y="627"/>
                    <a:pt x="36" y="627"/>
                  </a:cubicBezTo>
                  <a:cubicBezTo>
                    <a:pt x="36" y="627"/>
                    <a:pt x="34" y="642"/>
                    <a:pt x="34" y="645"/>
                  </a:cubicBezTo>
                  <a:cubicBezTo>
                    <a:pt x="34" y="648"/>
                    <a:pt x="36" y="652"/>
                    <a:pt x="36" y="653"/>
                  </a:cubicBezTo>
                  <a:cubicBezTo>
                    <a:pt x="36" y="654"/>
                    <a:pt x="36" y="654"/>
                    <a:pt x="40" y="657"/>
                  </a:cubicBezTo>
                  <a:cubicBezTo>
                    <a:pt x="43" y="660"/>
                    <a:pt x="52" y="661"/>
                    <a:pt x="58" y="661"/>
                  </a:cubicBezTo>
                  <a:cubicBezTo>
                    <a:pt x="65" y="661"/>
                    <a:pt x="71" y="658"/>
                    <a:pt x="72" y="656"/>
                  </a:cubicBezTo>
                  <a:cubicBezTo>
                    <a:pt x="73" y="655"/>
                    <a:pt x="73" y="653"/>
                    <a:pt x="72" y="652"/>
                  </a:cubicBezTo>
                  <a:cubicBezTo>
                    <a:pt x="72" y="652"/>
                    <a:pt x="73" y="652"/>
                    <a:pt x="74" y="649"/>
                  </a:cubicBezTo>
                  <a:cubicBezTo>
                    <a:pt x="74" y="646"/>
                    <a:pt x="71" y="639"/>
                    <a:pt x="70" y="636"/>
                  </a:cubicBezTo>
                  <a:cubicBezTo>
                    <a:pt x="69" y="633"/>
                    <a:pt x="67" y="624"/>
                    <a:pt x="67" y="624"/>
                  </a:cubicBezTo>
                  <a:cubicBezTo>
                    <a:pt x="67" y="624"/>
                    <a:pt x="72" y="617"/>
                    <a:pt x="72" y="611"/>
                  </a:cubicBezTo>
                  <a:cubicBezTo>
                    <a:pt x="71" y="606"/>
                    <a:pt x="70" y="600"/>
                    <a:pt x="68" y="596"/>
                  </a:cubicBezTo>
                  <a:cubicBezTo>
                    <a:pt x="67" y="592"/>
                    <a:pt x="70" y="587"/>
                    <a:pt x="73" y="579"/>
                  </a:cubicBezTo>
                  <a:cubicBezTo>
                    <a:pt x="76" y="570"/>
                    <a:pt x="74" y="567"/>
                    <a:pt x="72" y="561"/>
                  </a:cubicBezTo>
                  <a:cubicBezTo>
                    <a:pt x="70" y="554"/>
                    <a:pt x="64" y="512"/>
                    <a:pt x="64" y="512"/>
                  </a:cubicBezTo>
                  <a:cubicBezTo>
                    <a:pt x="64" y="512"/>
                    <a:pt x="66" y="495"/>
                    <a:pt x="67" y="486"/>
                  </a:cubicBezTo>
                  <a:cubicBezTo>
                    <a:pt x="69" y="478"/>
                    <a:pt x="67" y="470"/>
                    <a:pt x="68" y="465"/>
                  </a:cubicBezTo>
                  <a:cubicBezTo>
                    <a:pt x="69" y="460"/>
                    <a:pt x="76" y="453"/>
                    <a:pt x="77" y="442"/>
                  </a:cubicBezTo>
                  <a:cubicBezTo>
                    <a:pt x="77" y="431"/>
                    <a:pt x="91" y="387"/>
                    <a:pt x="91" y="387"/>
                  </a:cubicBezTo>
                  <a:cubicBezTo>
                    <a:pt x="91" y="387"/>
                    <a:pt x="93" y="390"/>
                    <a:pt x="98" y="406"/>
                  </a:cubicBezTo>
                  <a:cubicBezTo>
                    <a:pt x="103" y="422"/>
                    <a:pt x="111" y="461"/>
                    <a:pt x="113" y="471"/>
                  </a:cubicBezTo>
                  <a:cubicBezTo>
                    <a:pt x="115" y="480"/>
                    <a:pt x="118" y="486"/>
                    <a:pt x="122" y="491"/>
                  </a:cubicBezTo>
                  <a:cubicBezTo>
                    <a:pt x="125" y="497"/>
                    <a:pt x="125" y="504"/>
                    <a:pt x="127" y="513"/>
                  </a:cubicBezTo>
                  <a:cubicBezTo>
                    <a:pt x="128" y="522"/>
                    <a:pt x="129" y="553"/>
                    <a:pt x="129" y="553"/>
                  </a:cubicBezTo>
                  <a:cubicBezTo>
                    <a:pt x="132" y="573"/>
                    <a:pt x="132" y="573"/>
                    <a:pt x="132" y="573"/>
                  </a:cubicBezTo>
                  <a:cubicBezTo>
                    <a:pt x="132" y="573"/>
                    <a:pt x="129" y="584"/>
                    <a:pt x="129" y="587"/>
                  </a:cubicBezTo>
                  <a:cubicBezTo>
                    <a:pt x="128" y="591"/>
                    <a:pt x="134" y="607"/>
                    <a:pt x="134" y="607"/>
                  </a:cubicBezTo>
                  <a:cubicBezTo>
                    <a:pt x="134" y="607"/>
                    <a:pt x="133" y="614"/>
                    <a:pt x="133" y="617"/>
                  </a:cubicBezTo>
                  <a:cubicBezTo>
                    <a:pt x="133" y="619"/>
                    <a:pt x="136" y="628"/>
                    <a:pt x="136" y="628"/>
                  </a:cubicBezTo>
                  <a:cubicBezTo>
                    <a:pt x="136" y="628"/>
                    <a:pt x="136" y="635"/>
                    <a:pt x="136" y="636"/>
                  </a:cubicBezTo>
                  <a:cubicBezTo>
                    <a:pt x="136" y="638"/>
                    <a:pt x="136" y="638"/>
                    <a:pt x="139" y="638"/>
                  </a:cubicBezTo>
                  <a:cubicBezTo>
                    <a:pt x="141" y="639"/>
                    <a:pt x="157" y="640"/>
                    <a:pt x="158" y="641"/>
                  </a:cubicBezTo>
                  <a:cubicBezTo>
                    <a:pt x="158" y="641"/>
                    <a:pt x="165" y="638"/>
                    <a:pt x="165" y="638"/>
                  </a:cubicBezTo>
                  <a:cubicBezTo>
                    <a:pt x="166" y="638"/>
                    <a:pt x="169" y="641"/>
                    <a:pt x="186" y="645"/>
                  </a:cubicBezTo>
                  <a:cubicBezTo>
                    <a:pt x="202" y="649"/>
                    <a:pt x="214" y="646"/>
                    <a:pt x="217" y="645"/>
                  </a:cubicBezTo>
                  <a:cubicBezTo>
                    <a:pt x="220" y="644"/>
                    <a:pt x="226" y="642"/>
                    <a:pt x="226" y="641"/>
                  </a:cubicBezTo>
                  <a:cubicBezTo>
                    <a:pt x="227" y="640"/>
                    <a:pt x="226" y="638"/>
                    <a:pt x="226" y="637"/>
                  </a:cubicBezTo>
                  <a:cubicBezTo>
                    <a:pt x="226" y="637"/>
                    <a:pt x="225" y="636"/>
                    <a:pt x="224" y="634"/>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normAutofit/>
            </a:bodyPr>
            <a:lstStyle/>
            <a:p>
              <a:endParaRPr lang="th-TH"/>
            </a:p>
          </p:txBody>
        </p:sp>
      </p:grpSp>
      <p:sp>
        <p:nvSpPr>
          <p:cNvPr id="35" name="ïşľïḓé">
            <a:extLst>
              <a:ext uri="{FF2B5EF4-FFF2-40B4-BE49-F238E27FC236}">
                <a16:creationId xmlns:a16="http://schemas.microsoft.com/office/drawing/2014/main" id="{C777B28A-14BF-4C23-9D9A-28FDB572B1F6}"/>
              </a:ext>
            </a:extLst>
          </p:cNvPr>
          <p:cNvSpPr/>
          <p:nvPr/>
        </p:nvSpPr>
        <p:spPr>
          <a:xfrm>
            <a:off x="721738" y="1994544"/>
            <a:ext cx="729427" cy="729425"/>
          </a:xfrm>
          <a:prstGeom prst="ellipse">
            <a:avLst/>
          </a:prstGeom>
          <a:solidFill>
            <a:srgbClr val="F29700"/>
          </a:solidFill>
          <a:ln w="57150">
            <a:no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36" name="iŝ1ídê">
            <a:extLst>
              <a:ext uri="{FF2B5EF4-FFF2-40B4-BE49-F238E27FC236}">
                <a16:creationId xmlns:a16="http://schemas.microsoft.com/office/drawing/2014/main" id="{87429C73-40B2-4E27-ADB4-B87AACEEB9CF}"/>
              </a:ext>
            </a:extLst>
          </p:cNvPr>
          <p:cNvSpPr/>
          <p:nvPr/>
        </p:nvSpPr>
        <p:spPr bwMode="auto">
          <a:xfrm>
            <a:off x="903019" y="2142474"/>
            <a:ext cx="366863" cy="433565"/>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headEnd/>
            <a:tailEnd/>
          </a:ln>
        </p:spPr>
        <p:txBody>
          <a:bodyPr wrap="square" lIns="91440" tIns="45720" rIns="91440" bIns="45720" anchor="ctr">
            <a:normAutofit/>
          </a:bodyPr>
          <a:lstStyle/>
          <a:p>
            <a:pPr algn="ctr"/>
            <a:endParaRPr/>
          </a:p>
        </p:txBody>
      </p:sp>
      <p:sp>
        <p:nvSpPr>
          <p:cNvPr id="29" name="îṩlïḍè">
            <a:extLst>
              <a:ext uri="{FF2B5EF4-FFF2-40B4-BE49-F238E27FC236}">
                <a16:creationId xmlns:a16="http://schemas.microsoft.com/office/drawing/2014/main" id="{3EBCA4CB-364C-4C7B-8FCC-EB4CCFC07BDB}"/>
              </a:ext>
            </a:extLst>
          </p:cNvPr>
          <p:cNvSpPr/>
          <p:nvPr/>
        </p:nvSpPr>
        <p:spPr>
          <a:xfrm>
            <a:off x="710726" y="4514965"/>
            <a:ext cx="729427" cy="729425"/>
          </a:xfrm>
          <a:prstGeom prst="ellipse">
            <a:avLst/>
          </a:prstGeom>
          <a:solidFill>
            <a:srgbClr val="F29700"/>
          </a:solidFill>
          <a:ln w="57150">
            <a:no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30" name="ïşḷíde">
            <a:extLst>
              <a:ext uri="{FF2B5EF4-FFF2-40B4-BE49-F238E27FC236}">
                <a16:creationId xmlns:a16="http://schemas.microsoft.com/office/drawing/2014/main" id="{0D0DB266-6904-4907-A93A-81F7E7507238}"/>
              </a:ext>
            </a:extLst>
          </p:cNvPr>
          <p:cNvSpPr/>
          <p:nvPr/>
        </p:nvSpPr>
        <p:spPr bwMode="auto">
          <a:xfrm>
            <a:off x="906712" y="4724295"/>
            <a:ext cx="366863" cy="433565"/>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headEnd/>
            <a:tailEnd/>
          </a:ln>
        </p:spPr>
        <p:txBody>
          <a:bodyPr wrap="square" lIns="91440" tIns="45720" rIns="91440" bIns="45720" anchor="ctr">
            <a:normAutofit/>
          </a:bodyPr>
          <a:lstStyle/>
          <a:p>
            <a:pPr algn="ctr"/>
            <a:endParaRPr/>
          </a:p>
        </p:txBody>
      </p:sp>
      <p:sp>
        <p:nvSpPr>
          <p:cNvPr id="23" name="ísḻiḓe">
            <a:extLst>
              <a:ext uri="{FF2B5EF4-FFF2-40B4-BE49-F238E27FC236}">
                <a16:creationId xmlns:a16="http://schemas.microsoft.com/office/drawing/2014/main" id="{8EC565E5-37C1-4299-A545-EDFDFE77AE27}"/>
              </a:ext>
            </a:extLst>
          </p:cNvPr>
          <p:cNvSpPr/>
          <p:nvPr/>
        </p:nvSpPr>
        <p:spPr>
          <a:xfrm>
            <a:off x="10408473" y="2296532"/>
            <a:ext cx="729427" cy="729425"/>
          </a:xfrm>
          <a:prstGeom prst="ellipse">
            <a:avLst/>
          </a:prstGeom>
          <a:solidFill>
            <a:srgbClr val="F29700"/>
          </a:solidFill>
          <a:ln w="57150">
            <a:no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24" name="ïṩľïde">
            <a:extLst>
              <a:ext uri="{FF2B5EF4-FFF2-40B4-BE49-F238E27FC236}">
                <a16:creationId xmlns:a16="http://schemas.microsoft.com/office/drawing/2014/main" id="{4FFA6368-73D8-4D06-A1AB-64826E4912E3}"/>
              </a:ext>
            </a:extLst>
          </p:cNvPr>
          <p:cNvSpPr/>
          <p:nvPr/>
        </p:nvSpPr>
        <p:spPr bwMode="auto">
          <a:xfrm>
            <a:off x="10589754" y="2444462"/>
            <a:ext cx="366863" cy="433565"/>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headEnd/>
            <a:tailEnd/>
          </a:ln>
        </p:spPr>
        <p:txBody>
          <a:bodyPr wrap="square" lIns="91440" tIns="45720" rIns="91440" bIns="45720" anchor="ctr">
            <a:normAutofit/>
          </a:bodyPr>
          <a:lstStyle/>
          <a:p>
            <a:pPr algn="ctr"/>
            <a:endParaRPr/>
          </a:p>
        </p:txBody>
      </p:sp>
      <p:sp>
        <p:nvSpPr>
          <p:cNvPr id="17" name="îŝ1íḑé">
            <a:extLst>
              <a:ext uri="{FF2B5EF4-FFF2-40B4-BE49-F238E27FC236}">
                <a16:creationId xmlns:a16="http://schemas.microsoft.com/office/drawing/2014/main" id="{68B5900C-3B84-4E4C-A401-73E5CA4F8B29}"/>
              </a:ext>
            </a:extLst>
          </p:cNvPr>
          <p:cNvSpPr/>
          <p:nvPr/>
        </p:nvSpPr>
        <p:spPr>
          <a:xfrm>
            <a:off x="10408473" y="4501666"/>
            <a:ext cx="729427" cy="729425"/>
          </a:xfrm>
          <a:prstGeom prst="ellipse">
            <a:avLst/>
          </a:prstGeom>
          <a:solidFill>
            <a:srgbClr val="F29700"/>
          </a:solidFill>
          <a:ln w="57150">
            <a:no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18" name="íṣļïḑè">
            <a:extLst>
              <a:ext uri="{FF2B5EF4-FFF2-40B4-BE49-F238E27FC236}">
                <a16:creationId xmlns:a16="http://schemas.microsoft.com/office/drawing/2014/main" id="{3B5C5F6F-2BE1-455D-9BD6-B7C3460A1743}"/>
              </a:ext>
            </a:extLst>
          </p:cNvPr>
          <p:cNvSpPr/>
          <p:nvPr/>
        </p:nvSpPr>
        <p:spPr bwMode="auto">
          <a:xfrm>
            <a:off x="10589754" y="4649596"/>
            <a:ext cx="366863" cy="433565"/>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headEnd/>
            <a:tailEnd/>
          </a:ln>
        </p:spPr>
        <p:txBody>
          <a:bodyPr wrap="square" lIns="91440" tIns="45720" rIns="91440" bIns="45720" anchor="ctr">
            <a:normAutofit/>
          </a:bodyPr>
          <a:lstStyle/>
          <a:p>
            <a:pPr algn="ctr"/>
            <a:endParaRPr/>
          </a:p>
        </p:txBody>
      </p:sp>
      <p:grpSp>
        <p:nvGrpSpPr>
          <p:cNvPr id="40" name="组合 39">
            <a:extLst>
              <a:ext uri="{FF2B5EF4-FFF2-40B4-BE49-F238E27FC236}">
                <a16:creationId xmlns:a16="http://schemas.microsoft.com/office/drawing/2014/main" id="{8333C38B-A775-45E9-BDD6-773606C263D8}"/>
              </a:ext>
            </a:extLst>
          </p:cNvPr>
          <p:cNvGrpSpPr/>
          <p:nvPr/>
        </p:nvGrpSpPr>
        <p:grpSpPr>
          <a:xfrm>
            <a:off x="8136093" y="2178502"/>
            <a:ext cx="2181740" cy="1201391"/>
            <a:chOff x="2354070" y="2622072"/>
            <a:chExt cx="2181740" cy="1201391"/>
          </a:xfrm>
        </p:grpSpPr>
        <p:sp>
          <p:nvSpPr>
            <p:cNvPr id="41" name="文本框 40">
              <a:extLst>
                <a:ext uri="{FF2B5EF4-FFF2-40B4-BE49-F238E27FC236}">
                  <a16:creationId xmlns:a16="http://schemas.microsoft.com/office/drawing/2014/main" id="{E986D1F2-E0C6-4DF0-A96B-E598ADA05CF1}"/>
                </a:ext>
              </a:extLst>
            </p:cNvPr>
            <p:cNvSpPr txBox="1"/>
            <p:nvPr/>
          </p:nvSpPr>
          <p:spPr bwMode="auto">
            <a:xfrm>
              <a:off x="2775612" y="2622072"/>
              <a:ext cx="1760198"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b="0" i="0" dirty="0">
                  <a:solidFill>
                    <a:srgbClr val="382E2C"/>
                  </a:solidFill>
                  <a:effectLst/>
                  <a:latin typeface="RH Futura Book"/>
                </a:rPr>
                <a:t>员工的</a:t>
              </a:r>
              <a:r>
                <a:rPr lang="zh-SG" altLang="en-US" sz="2000" b="0" i="0" dirty="0">
                  <a:solidFill>
                    <a:srgbClr val="382E2C"/>
                  </a:solidFill>
                  <a:effectLst/>
                  <a:latin typeface="RH Futura Book"/>
                </a:rPr>
                <a:t>荣誉感</a:t>
              </a:r>
              <a:endPar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42" name="文本框 41">
              <a:extLst>
                <a:ext uri="{FF2B5EF4-FFF2-40B4-BE49-F238E27FC236}">
                  <a16:creationId xmlns:a16="http://schemas.microsoft.com/office/drawing/2014/main" id="{051C28A1-5506-4115-9DB4-DFC1883EAB6E}"/>
                </a:ext>
              </a:extLst>
            </p:cNvPr>
            <p:cNvSpPr txBox="1"/>
            <p:nvPr/>
          </p:nvSpPr>
          <p:spPr bwMode="auto">
            <a:xfrm>
              <a:off x="2354070" y="2992466"/>
              <a:ext cx="2181740" cy="830997"/>
            </a:xfrm>
            <a:prstGeom prst="rect">
              <a:avLst/>
            </a:prstGeom>
            <a:noFill/>
          </p:spPr>
          <p:txBody>
            <a:bodyPr wrap="square">
              <a:spAutoFit/>
              <a:scene3d>
                <a:camera prst="orthographicFront"/>
                <a:lightRig rig="threePt" dir="t"/>
              </a:scene3d>
              <a:sp3d contourW="12700"/>
            </a:bodyPr>
            <a:lstStyle/>
            <a:p>
              <a:pPr algn="r" eaLnBrk="1" fontAlgn="auto" hangingPunct="1">
                <a:spcBef>
                  <a:spcPts val="0"/>
                </a:spcBef>
                <a:spcAft>
                  <a:spcPts val="0"/>
                </a:spcAft>
                <a:defRPr/>
              </a:pPr>
              <a:r>
                <a:rPr lang="zh-CN" altLang="en-US" sz="1200" b="0" i="0" dirty="0">
                  <a:solidFill>
                    <a:srgbClr val="382E2C"/>
                  </a:solidFill>
                  <a:effectLst/>
                  <a:latin typeface="RH Futura Book"/>
                </a:rPr>
                <a:t>赋予员工的荣誉感，荣誉感是鞭策每位员工学习和贡献的动力，形成更积极向上的工作氛围。</a:t>
              </a:r>
              <a:endParaRPr lang="en-US" altLang="zh-CN" sz="1200" dirty="0">
                <a:solidFill>
                  <a:schemeClr val="tx1">
                    <a:lumMod val="65000"/>
                    <a:lumOff val="35000"/>
                  </a:schemeClr>
                </a:solidFill>
                <a:latin typeface="Humanst521 BT" panose="020B0602020204020204" pitchFamily="34" charset="0"/>
              </a:endParaRPr>
            </a:p>
          </p:txBody>
        </p:sp>
      </p:grpSp>
      <p:grpSp>
        <p:nvGrpSpPr>
          <p:cNvPr id="43" name="组合 42">
            <a:extLst>
              <a:ext uri="{FF2B5EF4-FFF2-40B4-BE49-F238E27FC236}">
                <a16:creationId xmlns:a16="http://schemas.microsoft.com/office/drawing/2014/main" id="{B9F3440F-AD1B-4A6D-A25E-E1F0464683DD}"/>
              </a:ext>
            </a:extLst>
          </p:cNvPr>
          <p:cNvGrpSpPr/>
          <p:nvPr/>
        </p:nvGrpSpPr>
        <p:grpSpPr>
          <a:xfrm>
            <a:off x="1649091" y="1804727"/>
            <a:ext cx="2181741" cy="1201391"/>
            <a:chOff x="1620627" y="2622072"/>
            <a:chExt cx="2181741" cy="1201391"/>
          </a:xfrm>
        </p:grpSpPr>
        <p:sp>
          <p:nvSpPr>
            <p:cNvPr id="44" name="文本框 43">
              <a:extLst>
                <a:ext uri="{FF2B5EF4-FFF2-40B4-BE49-F238E27FC236}">
                  <a16:creationId xmlns:a16="http://schemas.microsoft.com/office/drawing/2014/main" id="{4B70AFA2-F4FD-466D-A354-40363CB18E4A}"/>
                </a:ext>
              </a:extLst>
            </p:cNvPr>
            <p:cNvSpPr txBox="1"/>
            <p:nvPr/>
          </p:nvSpPr>
          <p:spPr bwMode="auto">
            <a:xfrm>
              <a:off x="1620627" y="2622072"/>
              <a:ext cx="1858511"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b="0" i="0" dirty="0">
                  <a:solidFill>
                    <a:srgbClr val="382E2C"/>
                  </a:solidFill>
                  <a:effectLst/>
                  <a:latin typeface="RH Futura Book"/>
                </a:rPr>
                <a:t>员工的</a:t>
              </a:r>
              <a:r>
                <a:rPr lang="zh-SG" altLang="en-US" sz="2000" b="0" i="0" dirty="0">
                  <a:solidFill>
                    <a:srgbClr val="382E2C"/>
                  </a:solidFill>
                  <a:effectLst/>
                  <a:latin typeface="RH Futura Book"/>
                </a:rPr>
                <a:t>归属感</a:t>
              </a:r>
              <a:endPar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45" name="文本框 44">
              <a:extLst>
                <a:ext uri="{FF2B5EF4-FFF2-40B4-BE49-F238E27FC236}">
                  <a16:creationId xmlns:a16="http://schemas.microsoft.com/office/drawing/2014/main" id="{0A2F47FE-7DF5-488F-AA85-D81D62AC2D93}"/>
                </a:ext>
              </a:extLst>
            </p:cNvPr>
            <p:cNvSpPr txBox="1"/>
            <p:nvPr/>
          </p:nvSpPr>
          <p:spPr bwMode="auto">
            <a:xfrm>
              <a:off x="1620628" y="2992466"/>
              <a:ext cx="2181740" cy="830997"/>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zh-CN" altLang="en-US" sz="1200" b="0" i="0" dirty="0">
                  <a:solidFill>
                    <a:srgbClr val="382E2C"/>
                  </a:solidFill>
                  <a:effectLst/>
                  <a:latin typeface="+mn-ea"/>
                </a:rPr>
                <a:t>凝聚不同种族员工的归属感及对企业文化的认同，企业文化的有效传播就是靠着员工的归属感。</a:t>
              </a:r>
              <a:endParaRPr lang="en-US" altLang="zh-CN" sz="1200" dirty="0">
                <a:solidFill>
                  <a:schemeClr val="tx1">
                    <a:lumMod val="65000"/>
                    <a:lumOff val="35000"/>
                  </a:schemeClr>
                </a:solidFill>
                <a:latin typeface="+mn-ea"/>
              </a:endParaRPr>
            </a:p>
          </p:txBody>
        </p:sp>
      </p:grpSp>
      <p:grpSp>
        <p:nvGrpSpPr>
          <p:cNvPr id="48" name="组合 47">
            <a:extLst>
              <a:ext uri="{FF2B5EF4-FFF2-40B4-BE49-F238E27FC236}">
                <a16:creationId xmlns:a16="http://schemas.microsoft.com/office/drawing/2014/main" id="{65B8C6CB-EDA9-467E-8CBB-C686F0AEC013}"/>
              </a:ext>
            </a:extLst>
          </p:cNvPr>
          <p:cNvGrpSpPr/>
          <p:nvPr/>
        </p:nvGrpSpPr>
        <p:grpSpPr>
          <a:xfrm>
            <a:off x="8079356" y="4821528"/>
            <a:ext cx="2181740" cy="1201391"/>
            <a:chOff x="2354070" y="2622072"/>
            <a:chExt cx="2181740" cy="1201391"/>
          </a:xfrm>
        </p:grpSpPr>
        <p:sp>
          <p:nvSpPr>
            <p:cNvPr id="52" name="文本框 51">
              <a:extLst>
                <a:ext uri="{FF2B5EF4-FFF2-40B4-BE49-F238E27FC236}">
                  <a16:creationId xmlns:a16="http://schemas.microsoft.com/office/drawing/2014/main" id="{EA64625F-1BA4-4CAF-A349-77F227B1549F}"/>
                </a:ext>
              </a:extLst>
            </p:cNvPr>
            <p:cNvSpPr txBox="1"/>
            <p:nvPr/>
          </p:nvSpPr>
          <p:spPr bwMode="auto">
            <a:xfrm>
              <a:off x="2687194" y="2622072"/>
              <a:ext cx="1848616"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b="0" i="0" dirty="0">
                  <a:solidFill>
                    <a:srgbClr val="382E2C"/>
                  </a:solidFill>
                  <a:effectLst/>
                  <a:latin typeface="RH Futura Book"/>
                </a:rPr>
                <a:t>员工的</a:t>
              </a:r>
              <a:r>
                <a:rPr lang="zh-SG" altLang="en-US" sz="2000" b="0" i="0" dirty="0">
                  <a:solidFill>
                    <a:srgbClr val="382E2C"/>
                  </a:solidFill>
                  <a:effectLst/>
                  <a:latin typeface="RH Futura Book"/>
                </a:rPr>
                <a:t>成就感</a:t>
              </a:r>
              <a:endPar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53" name="文本框 52">
              <a:extLst>
                <a:ext uri="{FF2B5EF4-FFF2-40B4-BE49-F238E27FC236}">
                  <a16:creationId xmlns:a16="http://schemas.microsoft.com/office/drawing/2014/main" id="{E7CEB68C-67FF-44C6-8EA9-A737DBB81723}"/>
                </a:ext>
              </a:extLst>
            </p:cNvPr>
            <p:cNvSpPr txBox="1"/>
            <p:nvPr/>
          </p:nvSpPr>
          <p:spPr bwMode="auto">
            <a:xfrm>
              <a:off x="2354070" y="2992466"/>
              <a:ext cx="2181740" cy="830997"/>
            </a:xfrm>
            <a:prstGeom prst="rect">
              <a:avLst/>
            </a:prstGeom>
            <a:noFill/>
          </p:spPr>
          <p:txBody>
            <a:bodyPr wrap="square">
              <a:spAutoFit/>
              <a:scene3d>
                <a:camera prst="orthographicFront"/>
                <a:lightRig rig="threePt" dir="t"/>
              </a:scene3d>
              <a:sp3d contourW="12700"/>
            </a:bodyPr>
            <a:lstStyle/>
            <a:p>
              <a:pPr algn="r" eaLnBrk="1" fontAlgn="auto" hangingPunct="1">
                <a:spcBef>
                  <a:spcPts val="0"/>
                </a:spcBef>
                <a:spcAft>
                  <a:spcPts val="0"/>
                </a:spcAft>
                <a:defRPr/>
              </a:pPr>
              <a:r>
                <a:rPr lang="zh-CN" altLang="en-US" sz="1200" b="0" i="0" dirty="0">
                  <a:solidFill>
                    <a:srgbClr val="382E2C"/>
                  </a:solidFill>
                  <a:effectLst/>
                  <a:latin typeface="RH Futura Book"/>
                </a:rPr>
                <a:t>实现员工的成就感，企业前进的每一步，都会成为员工的成就感，因为每一步都包含着他们的汗水。</a:t>
              </a:r>
              <a:endParaRPr lang="en-US" altLang="zh-CN" sz="1200" dirty="0">
                <a:solidFill>
                  <a:schemeClr val="tx1">
                    <a:lumMod val="65000"/>
                    <a:lumOff val="35000"/>
                  </a:schemeClr>
                </a:solidFill>
                <a:latin typeface="Humanst521 BT" panose="020B0602020204020204" pitchFamily="34" charset="0"/>
              </a:endParaRPr>
            </a:p>
          </p:txBody>
        </p:sp>
      </p:grpSp>
      <p:grpSp>
        <p:nvGrpSpPr>
          <p:cNvPr id="49" name="组合 48">
            <a:extLst>
              <a:ext uri="{FF2B5EF4-FFF2-40B4-BE49-F238E27FC236}">
                <a16:creationId xmlns:a16="http://schemas.microsoft.com/office/drawing/2014/main" id="{3D2CBC9F-DB51-4C28-B52D-F10912C86E1F}"/>
              </a:ext>
            </a:extLst>
          </p:cNvPr>
          <p:cNvGrpSpPr/>
          <p:nvPr/>
        </p:nvGrpSpPr>
        <p:grpSpPr>
          <a:xfrm>
            <a:off x="1649091" y="4093786"/>
            <a:ext cx="2181741" cy="1201391"/>
            <a:chOff x="1620627" y="2622072"/>
            <a:chExt cx="2181741" cy="1201391"/>
          </a:xfrm>
        </p:grpSpPr>
        <p:sp>
          <p:nvSpPr>
            <p:cNvPr id="50" name="文本框 49">
              <a:extLst>
                <a:ext uri="{FF2B5EF4-FFF2-40B4-BE49-F238E27FC236}">
                  <a16:creationId xmlns:a16="http://schemas.microsoft.com/office/drawing/2014/main" id="{94A9B38D-2BFB-43C3-B9C9-25516978086D}"/>
                </a:ext>
              </a:extLst>
            </p:cNvPr>
            <p:cNvSpPr txBox="1"/>
            <p:nvPr/>
          </p:nvSpPr>
          <p:spPr bwMode="auto">
            <a:xfrm>
              <a:off x="1620627" y="2622072"/>
              <a:ext cx="1858511"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b="0" i="0" dirty="0">
                  <a:solidFill>
                    <a:srgbClr val="382E2C"/>
                  </a:solidFill>
                  <a:effectLst/>
                  <a:latin typeface="RH Futura Book"/>
                </a:rPr>
                <a:t>员工的</a:t>
              </a:r>
              <a:r>
                <a:rPr lang="zh-SG" altLang="en-US" sz="2000" b="0" i="0" dirty="0">
                  <a:solidFill>
                    <a:srgbClr val="382E2C"/>
                  </a:solidFill>
                  <a:effectLst/>
                  <a:latin typeface="RH Futura Book"/>
                </a:rPr>
                <a:t>责任感</a:t>
              </a:r>
              <a:endPar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51" name="文本框 50">
              <a:extLst>
                <a:ext uri="{FF2B5EF4-FFF2-40B4-BE49-F238E27FC236}">
                  <a16:creationId xmlns:a16="http://schemas.microsoft.com/office/drawing/2014/main" id="{E16C44DD-4608-4DA2-B538-C85618279FC7}"/>
                </a:ext>
              </a:extLst>
            </p:cNvPr>
            <p:cNvSpPr txBox="1"/>
            <p:nvPr/>
          </p:nvSpPr>
          <p:spPr bwMode="auto">
            <a:xfrm>
              <a:off x="1620628" y="2992466"/>
              <a:ext cx="2181740" cy="830997"/>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zh-CN" altLang="en-US" sz="1200" b="0" i="0" dirty="0">
                  <a:solidFill>
                    <a:srgbClr val="382E2C"/>
                  </a:solidFill>
                  <a:effectLst/>
                  <a:latin typeface="RH Futura Book"/>
                </a:rPr>
                <a:t>加强员工的责任感，有责任感的员工，工作时会更加认真有效，极大地提高了企业运作的效率。</a:t>
              </a:r>
              <a:endParaRPr lang="en-US" altLang="zh-CN" sz="1200" dirty="0">
                <a:solidFill>
                  <a:schemeClr val="tx1">
                    <a:lumMod val="65000"/>
                    <a:lumOff val="35000"/>
                  </a:schemeClr>
                </a:solidFill>
                <a:latin typeface="Humanst521 BT" panose="020B0602020204020204" pitchFamily="34" charset="0"/>
              </a:endParaRPr>
            </a:p>
          </p:txBody>
        </p:sp>
      </p:grpSp>
      <p:sp>
        <p:nvSpPr>
          <p:cNvPr id="31" name="文本框 30">
            <a:extLst>
              <a:ext uri="{FF2B5EF4-FFF2-40B4-BE49-F238E27FC236}">
                <a16:creationId xmlns:a16="http://schemas.microsoft.com/office/drawing/2014/main" id="{F1A865F7-AC48-4994-8856-0DAEC4BC19D2}"/>
              </a:ext>
            </a:extLst>
          </p:cNvPr>
          <p:cNvSpPr txBox="1"/>
          <p:nvPr/>
        </p:nvSpPr>
        <p:spPr>
          <a:xfrm>
            <a:off x="550233" y="420157"/>
            <a:ext cx="3127757" cy="584775"/>
          </a:xfrm>
          <a:prstGeom prst="rect">
            <a:avLst/>
          </a:prstGeom>
          <a:noFill/>
        </p:spPr>
        <p:txBody>
          <a:bodyPr wrap="square" rtlCol="0">
            <a:spAutoFit/>
            <a:scene3d>
              <a:camera prst="orthographicFront"/>
              <a:lightRig rig="threePt" dir="t"/>
            </a:scene3d>
            <a:sp3d contourW="12700"/>
          </a:bodyPr>
          <a:lstStyle/>
          <a:p>
            <a:pPr algn="dist"/>
            <a:r>
              <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金湾国际资源</a:t>
            </a:r>
          </a:p>
        </p:txBody>
      </p:sp>
      <p:sp>
        <p:nvSpPr>
          <p:cNvPr id="32" name="文本框 31">
            <a:extLst>
              <a:ext uri="{FF2B5EF4-FFF2-40B4-BE49-F238E27FC236}">
                <a16:creationId xmlns:a16="http://schemas.microsoft.com/office/drawing/2014/main" id="{BE335E8C-43B5-427F-8934-34DE22B79C77}"/>
              </a:ext>
            </a:extLst>
          </p:cNvPr>
          <p:cNvSpPr txBox="1"/>
          <p:nvPr/>
        </p:nvSpPr>
        <p:spPr bwMode="auto">
          <a:xfrm>
            <a:off x="4676146" y="571958"/>
            <a:ext cx="4257542" cy="276999"/>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i="1" dirty="0">
                <a:solidFill>
                  <a:schemeClr val="bg1">
                    <a:lumMod val="65000"/>
                  </a:schemeClr>
                </a:solidFill>
                <a:latin typeface="Humanst521 BT" panose="020B0602020204020204" pitchFamily="34" charset="0"/>
              </a:rPr>
              <a:t>GOLDEN BAY INTERNATIONAL RESOURCES LIMITED</a:t>
            </a:r>
          </a:p>
        </p:txBody>
      </p:sp>
      <p:sp>
        <p:nvSpPr>
          <p:cNvPr id="33" name="菱形 32">
            <a:extLst>
              <a:ext uri="{FF2B5EF4-FFF2-40B4-BE49-F238E27FC236}">
                <a16:creationId xmlns:a16="http://schemas.microsoft.com/office/drawing/2014/main" id="{A1B543DD-DA5B-404F-932A-754CFDB9D4B8}"/>
              </a:ext>
            </a:extLst>
          </p:cNvPr>
          <p:cNvSpPr>
            <a:spLocks/>
          </p:cNvSpPr>
          <p:nvPr/>
        </p:nvSpPr>
        <p:spPr>
          <a:xfrm>
            <a:off x="3974514" y="1234941"/>
            <a:ext cx="2849832" cy="2580043"/>
          </a:xfrm>
          <a:prstGeom prst="diamond">
            <a:avLst/>
          </a:prstGeom>
          <a:blipFill>
            <a:blip r:embed="rId3">
              <a:extLst>
                <a:ext uri="{28A0092B-C50C-407E-A947-70E740481C1C}">
                  <a14:useLocalDpi xmlns:a14="http://schemas.microsoft.com/office/drawing/2010/main" val="0"/>
                </a:ext>
              </a:extLst>
            </a:blip>
            <a:stretch>
              <a:fillRect l="-8335" t="-71804" r="-8335" b="11029"/>
            </a:stretch>
          </a:blip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4" name="菱形 33">
            <a:extLst>
              <a:ext uri="{FF2B5EF4-FFF2-40B4-BE49-F238E27FC236}">
                <a16:creationId xmlns:a16="http://schemas.microsoft.com/office/drawing/2014/main" id="{0BDE7901-0F20-4746-B125-94701CF73E75}"/>
              </a:ext>
            </a:extLst>
          </p:cNvPr>
          <p:cNvSpPr/>
          <p:nvPr/>
        </p:nvSpPr>
        <p:spPr>
          <a:xfrm>
            <a:off x="6476442" y="2440716"/>
            <a:ext cx="2081193" cy="1958626"/>
          </a:xfrm>
          <a:prstGeom prst="diamond">
            <a:avLst/>
          </a:prstGeom>
          <a:blipFill>
            <a:blip r:embed="rId4" cstate="print">
              <a:extLst>
                <a:ext uri="{28A0092B-C50C-407E-A947-70E740481C1C}">
                  <a14:useLocalDpi xmlns:a14="http://schemas.microsoft.com/office/drawing/2010/main" val="0"/>
                </a:ext>
              </a:extLst>
            </a:blip>
            <a:stretch>
              <a:fillRect l="-674" t="-4754" r="-15144" b="222"/>
            </a:stretch>
          </a:blip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菱形 45">
            <a:extLst>
              <a:ext uri="{FF2B5EF4-FFF2-40B4-BE49-F238E27FC236}">
                <a16:creationId xmlns:a16="http://schemas.microsoft.com/office/drawing/2014/main" id="{B1352404-9F4C-4B0A-BA87-7BC497368EE4}"/>
              </a:ext>
            </a:extLst>
          </p:cNvPr>
          <p:cNvSpPr/>
          <p:nvPr/>
        </p:nvSpPr>
        <p:spPr>
          <a:xfrm>
            <a:off x="3850867" y="3805429"/>
            <a:ext cx="1809084" cy="1837732"/>
          </a:xfrm>
          <a:prstGeom prst="diamond">
            <a:avLst/>
          </a:prstGeom>
          <a:blipFill>
            <a:blip r:embed="rId5" cstate="print">
              <a:extLst>
                <a:ext uri="{28A0092B-C50C-407E-A947-70E740481C1C}">
                  <a14:useLocalDpi xmlns:a14="http://schemas.microsoft.com/office/drawing/2010/main" val="0"/>
                </a:ext>
              </a:extLst>
            </a:blip>
            <a:stretch>
              <a:fillRect l="1765" t="755" r="-1765" b="-755"/>
            </a:stretch>
          </a:blip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47" name="菱形 46">
            <a:extLst>
              <a:ext uri="{FF2B5EF4-FFF2-40B4-BE49-F238E27FC236}">
                <a16:creationId xmlns:a16="http://schemas.microsoft.com/office/drawing/2014/main" id="{CC3CF5D6-3DE6-46AF-B3B0-9A6D4663EE4F}"/>
              </a:ext>
            </a:extLst>
          </p:cNvPr>
          <p:cNvSpPr/>
          <p:nvPr/>
        </p:nvSpPr>
        <p:spPr>
          <a:xfrm>
            <a:off x="5931466" y="4327416"/>
            <a:ext cx="2081193" cy="1958626"/>
          </a:xfrm>
          <a:prstGeom prst="diamond">
            <a:avLst/>
          </a:prstGeom>
          <a:blipFill>
            <a:blip r:embed="rId6" cstate="print">
              <a:extLst>
                <a:ext uri="{28A0092B-C50C-407E-A947-70E740481C1C}">
                  <a14:useLocalDpi xmlns:a14="http://schemas.microsoft.com/office/drawing/2010/main" val="0"/>
                </a:ext>
              </a:extLst>
            </a:blip>
            <a:stretch>
              <a:fillRect l="-17769" t="-2331" r="-14816" b="2331"/>
            </a:stretch>
          </a:blip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62" name="文本框 61">
            <a:extLst>
              <a:ext uri="{FF2B5EF4-FFF2-40B4-BE49-F238E27FC236}">
                <a16:creationId xmlns:a16="http://schemas.microsoft.com/office/drawing/2014/main" id="{F908343B-53DB-4779-AD83-6594E816D686}"/>
              </a:ext>
            </a:extLst>
          </p:cNvPr>
          <p:cNvSpPr txBox="1"/>
          <p:nvPr/>
        </p:nvSpPr>
        <p:spPr bwMode="auto">
          <a:xfrm>
            <a:off x="7375559" y="2687572"/>
            <a:ext cx="2655204" cy="307777"/>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endParaRPr lang="en-US" altLang="zh-CN" sz="1400" dirty="0">
              <a:solidFill>
                <a:schemeClr val="bg1"/>
              </a:solidFill>
              <a:latin typeface="Humanst521 BT" panose="020B0602020204020204" pitchFamily="34" charset="0"/>
            </a:endParaRPr>
          </a:p>
        </p:txBody>
      </p:sp>
    </p:spTree>
    <p:extLst>
      <p:ext uri="{BB962C8B-B14F-4D97-AF65-F5344CB8AC3E}">
        <p14:creationId xmlns:p14="http://schemas.microsoft.com/office/powerpoint/2010/main" val="23945614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fltVal val="0"/>
                                          </p:val>
                                        </p:tav>
                                        <p:tav tm="100000">
                                          <p:val>
                                            <p:strVal val="#ppt_w"/>
                                          </p:val>
                                        </p:tav>
                                      </p:tavLst>
                                    </p:anim>
                                    <p:anim calcmode="lin" valueType="num">
                                      <p:cBhvr>
                                        <p:cTn id="19" dur="500" fill="hold"/>
                                        <p:tgtEl>
                                          <p:spTgt spid="36"/>
                                        </p:tgtEl>
                                        <p:attrNameLst>
                                          <p:attrName>ppt_h</p:attrName>
                                        </p:attrNameLst>
                                      </p:cBhvr>
                                      <p:tavLst>
                                        <p:tav tm="0">
                                          <p:val>
                                            <p:fltVal val="0"/>
                                          </p:val>
                                        </p:tav>
                                        <p:tav tm="100000">
                                          <p:val>
                                            <p:strVal val="#ppt_h"/>
                                          </p:val>
                                        </p:tav>
                                      </p:tavLst>
                                    </p:anim>
                                    <p:animEffect transition="in" filter="fade">
                                      <p:cBhvr>
                                        <p:cTn id="20" dur="500"/>
                                        <p:tgtEl>
                                          <p:spTgt spid="3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animEffect transition="in" filter="fade">
                                      <p:cBhvr>
                                        <p:cTn id="25" dur="500"/>
                                        <p:tgtEl>
                                          <p:spTgt spid="2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500"/>
                                        <p:tgtEl>
                                          <p:spTgt spid="43"/>
                                        </p:tgtEl>
                                      </p:cBhvr>
                                    </p:animEffect>
                                  </p:childTnLst>
                                </p:cTn>
                              </p:par>
                              <p:par>
                                <p:cTn id="55" presetID="22" presetClass="entr" presetSubtype="8"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500"/>
                                        <p:tgtEl>
                                          <p:spTgt spid="49"/>
                                        </p:tgtEl>
                                      </p:cBhvr>
                                    </p:animEffect>
                                  </p:childTnLst>
                                </p:cTn>
                              </p:par>
                              <p:par>
                                <p:cTn id="58" presetID="22" presetClass="entr" presetSubtype="2"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right)">
                                      <p:cBhvr>
                                        <p:cTn id="60" dur="500"/>
                                        <p:tgtEl>
                                          <p:spTgt spid="40"/>
                                        </p:tgtEl>
                                      </p:cBhvr>
                                    </p:animEffect>
                                  </p:childTnLst>
                                </p:cTn>
                              </p:par>
                              <p:par>
                                <p:cTn id="61" presetID="22" presetClass="entr" presetSubtype="2"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right)">
                                      <p:cBhvr>
                                        <p:cTn id="63" dur="500"/>
                                        <p:tgtEl>
                                          <p:spTgt spid="48"/>
                                        </p:tgtEl>
                                      </p:cBhvr>
                                    </p:animEffect>
                                  </p:childTnLst>
                                </p:cTn>
                              </p:par>
                            </p:childTnLst>
                          </p:cTn>
                        </p:par>
                        <p:par>
                          <p:cTn id="64" fill="hold">
                            <p:stCondLst>
                              <p:cond delay="1500"/>
                            </p:stCondLst>
                            <p:childTnLst>
                              <p:par>
                                <p:cTn id="65" presetID="53" presetClass="entr" presetSubtype="16"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fltVal val="0"/>
                                          </p:val>
                                        </p:tav>
                                        <p:tav tm="100000">
                                          <p:val>
                                            <p:strVal val="#ppt_w"/>
                                          </p:val>
                                        </p:tav>
                                      </p:tavLst>
                                    </p:anim>
                                    <p:anim calcmode="lin" valueType="num">
                                      <p:cBhvr>
                                        <p:cTn id="68" dur="500" fill="hold"/>
                                        <p:tgtEl>
                                          <p:spTgt spid="33"/>
                                        </p:tgtEl>
                                        <p:attrNameLst>
                                          <p:attrName>ppt_h</p:attrName>
                                        </p:attrNameLst>
                                      </p:cBhvr>
                                      <p:tavLst>
                                        <p:tav tm="0">
                                          <p:val>
                                            <p:fltVal val="0"/>
                                          </p:val>
                                        </p:tav>
                                        <p:tav tm="100000">
                                          <p:val>
                                            <p:strVal val="#ppt_h"/>
                                          </p:val>
                                        </p:tav>
                                      </p:tavLst>
                                    </p:anim>
                                    <p:animEffect transition="in" filter="fade">
                                      <p:cBhvr>
                                        <p:cTn id="69" dur="500"/>
                                        <p:tgtEl>
                                          <p:spTgt spid="3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anim calcmode="lin" valueType="num">
                                      <p:cBhvr>
                                        <p:cTn id="77" dur="500" fill="hold"/>
                                        <p:tgtEl>
                                          <p:spTgt spid="46"/>
                                        </p:tgtEl>
                                        <p:attrNameLst>
                                          <p:attrName>ppt_w</p:attrName>
                                        </p:attrNameLst>
                                      </p:cBhvr>
                                      <p:tavLst>
                                        <p:tav tm="0">
                                          <p:val>
                                            <p:fltVal val="0"/>
                                          </p:val>
                                        </p:tav>
                                        <p:tav tm="100000">
                                          <p:val>
                                            <p:strVal val="#ppt_w"/>
                                          </p:val>
                                        </p:tav>
                                      </p:tavLst>
                                    </p:anim>
                                    <p:anim calcmode="lin" valueType="num">
                                      <p:cBhvr>
                                        <p:cTn id="78" dur="500" fill="hold"/>
                                        <p:tgtEl>
                                          <p:spTgt spid="46"/>
                                        </p:tgtEl>
                                        <p:attrNameLst>
                                          <p:attrName>ppt_h</p:attrName>
                                        </p:attrNameLst>
                                      </p:cBhvr>
                                      <p:tavLst>
                                        <p:tav tm="0">
                                          <p:val>
                                            <p:fltVal val="0"/>
                                          </p:val>
                                        </p:tav>
                                        <p:tav tm="100000">
                                          <p:val>
                                            <p:strVal val="#ppt_h"/>
                                          </p:val>
                                        </p:tav>
                                      </p:tavLst>
                                    </p:anim>
                                    <p:animEffect transition="in" filter="fade">
                                      <p:cBhvr>
                                        <p:cTn id="79" dur="500"/>
                                        <p:tgtEl>
                                          <p:spTgt spid="4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47"/>
                                        </p:tgtEl>
                                        <p:attrNameLst>
                                          <p:attrName>style.visibility</p:attrName>
                                        </p:attrNameLst>
                                      </p:cBhvr>
                                      <p:to>
                                        <p:strVal val="visible"/>
                                      </p:to>
                                    </p:set>
                                    <p:anim calcmode="lin" valueType="num">
                                      <p:cBhvr>
                                        <p:cTn id="82" dur="500" fill="hold"/>
                                        <p:tgtEl>
                                          <p:spTgt spid="47"/>
                                        </p:tgtEl>
                                        <p:attrNameLst>
                                          <p:attrName>ppt_w</p:attrName>
                                        </p:attrNameLst>
                                      </p:cBhvr>
                                      <p:tavLst>
                                        <p:tav tm="0">
                                          <p:val>
                                            <p:fltVal val="0"/>
                                          </p:val>
                                        </p:tav>
                                        <p:tav tm="100000">
                                          <p:val>
                                            <p:strVal val="#ppt_w"/>
                                          </p:val>
                                        </p:tav>
                                      </p:tavLst>
                                    </p:anim>
                                    <p:anim calcmode="lin" valueType="num">
                                      <p:cBhvr>
                                        <p:cTn id="83" dur="500" fill="hold"/>
                                        <p:tgtEl>
                                          <p:spTgt spid="47"/>
                                        </p:tgtEl>
                                        <p:attrNameLst>
                                          <p:attrName>ppt_h</p:attrName>
                                        </p:attrNameLst>
                                      </p:cBhvr>
                                      <p:tavLst>
                                        <p:tav tm="0">
                                          <p:val>
                                            <p:fltVal val="0"/>
                                          </p:val>
                                        </p:tav>
                                        <p:tav tm="100000">
                                          <p:val>
                                            <p:strVal val="#ppt_h"/>
                                          </p:val>
                                        </p:tav>
                                      </p:tavLst>
                                    </p:anim>
                                    <p:animEffect transition="in" filter="fade">
                                      <p:cBhvr>
                                        <p:cTn id="8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29" grpId="0" animBg="1"/>
      <p:bldP spid="30" grpId="0" animBg="1"/>
      <p:bldP spid="23" grpId="0" animBg="1"/>
      <p:bldP spid="24" grpId="0" animBg="1"/>
      <p:bldP spid="17" grpId="0" animBg="1"/>
      <p:bldP spid="18" grpId="0" animBg="1"/>
      <p:bldP spid="33" grpId="0" animBg="1"/>
      <p:bldP spid="34" grpId="0" animBg="1"/>
      <p:bldP spid="46" grpId="0" animBg="1"/>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17C5EDF-86DF-4B2B-BF83-8BDE7E941CDD}"/>
              </a:ext>
            </a:extLst>
          </p:cNvPr>
          <p:cNvSpPr/>
          <p:nvPr/>
        </p:nvSpPr>
        <p:spPr>
          <a:xfrm>
            <a:off x="0" y="1125537"/>
            <a:ext cx="12192000" cy="4319587"/>
          </a:xfrm>
          <a:prstGeom prst="rect">
            <a:avLst/>
          </a:prstGeom>
          <a:blipFill>
            <a:blip r:embed="rId3"/>
            <a:stretch>
              <a:fillRect t="-63761" b="-24258"/>
            </a:stretch>
          </a:blip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4" name="等腰三角形 3">
            <a:extLst>
              <a:ext uri="{FF2B5EF4-FFF2-40B4-BE49-F238E27FC236}">
                <a16:creationId xmlns:a16="http://schemas.microsoft.com/office/drawing/2014/main" id="{3FD5EFC4-33E8-4A7C-AE3E-937F885FC696}"/>
              </a:ext>
            </a:extLst>
          </p:cNvPr>
          <p:cNvSpPr/>
          <p:nvPr/>
        </p:nvSpPr>
        <p:spPr>
          <a:xfrm flipV="1">
            <a:off x="7602567" y="1125536"/>
            <a:ext cx="4589433" cy="5732464"/>
          </a:xfrm>
          <a:prstGeom prst="triangle">
            <a:avLst>
              <a:gd name="adj" fmla="val 100000"/>
            </a:avLst>
          </a:prstGeom>
          <a:solidFill>
            <a:srgbClr val="F297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等腰三角形 2">
            <a:extLst>
              <a:ext uri="{FF2B5EF4-FFF2-40B4-BE49-F238E27FC236}">
                <a16:creationId xmlns:a16="http://schemas.microsoft.com/office/drawing/2014/main" id="{E55B4C9F-98ED-4769-BAAA-3042EB8776A9}"/>
              </a:ext>
            </a:extLst>
          </p:cNvPr>
          <p:cNvSpPr/>
          <p:nvPr/>
        </p:nvSpPr>
        <p:spPr>
          <a:xfrm flipV="1">
            <a:off x="8042321" y="1125537"/>
            <a:ext cx="4149680" cy="5183187"/>
          </a:xfrm>
          <a:prstGeom prst="triangle">
            <a:avLst>
              <a:gd name="adj" fmla="val 100000"/>
            </a:avLst>
          </a:prstGeom>
          <a:solidFill>
            <a:srgbClr val="F297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任意多边形: 形状 10">
            <a:extLst>
              <a:ext uri="{FF2B5EF4-FFF2-40B4-BE49-F238E27FC236}">
                <a16:creationId xmlns:a16="http://schemas.microsoft.com/office/drawing/2014/main" id="{90AC107D-DE53-473D-82C8-AE5029840F1E}"/>
              </a:ext>
            </a:extLst>
          </p:cNvPr>
          <p:cNvSpPr/>
          <p:nvPr/>
        </p:nvSpPr>
        <p:spPr>
          <a:xfrm>
            <a:off x="0" y="3428622"/>
            <a:ext cx="6800850" cy="2016502"/>
          </a:xfrm>
          <a:custGeom>
            <a:avLst/>
            <a:gdLst>
              <a:gd name="connsiteX0" fmla="*/ 0 w 6800850"/>
              <a:gd name="connsiteY0" fmla="*/ 0 h 2016502"/>
              <a:gd name="connsiteX1" fmla="*/ 5186431 w 6800850"/>
              <a:gd name="connsiteY1" fmla="*/ 0 h 2016502"/>
              <a:gd name="connsiteX2" fmla="*/ 6800850 w 6800850"/>
              <a:gd name="connsiteY2" fmla="*/ 2016502 h 2016502"/>
              <a:gd name="connsiteX3" fmla="*/ 0 w 6800850"/>
              <a:gd name="connsiteY3" fmla="*/ 2016502 h 2016502"/>
            </a:gdLst>
            <a:ahLst/>
            <a:cxnLst>
              <a:cxn ang="0">
                <a:pos x="connsiteX0" y="connsiteY0"/>
              </a:cxn>
              <a:cxn ang="0">
                <a:pos x="connsiteX1" y="connsiteY1"/>
              </a:cxn>
              <a:cxn ang="0">
                <a:pos x="connsiteX2" y="connsiteY2"/>
              </a:cxn>
              <a:cxn ang="0">
                <a:pos x="connsiteX3" y="connsiteY3"/>
              </a:cxn>
            </a:cxnLst>
            <a:rect l="l" t="t" r="r" b="b"/>
            <a:pathLst>
              <a:path w="6800850" h="2016502">
                <a:moveTo>
                  <a:pt x="0" y="0"/>
                </a:moveTo>
                <a:lnTo>
                  <a:pt x="5186431" y="0"/>
                </a:lnTo>
                <a:lnTo>
                  <a:pt x="6800850" y="2016502"/>
                </a:lnTo>
                <a:lnTo>
                  <a:pt x="0" y="2016502"/>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7D3EF3BA-B056-4464-820C-CB3A535E2C91}"/>
              </a:ext>
            </a:extLst>
          </p:cNvPr>
          <p:cNvSpPr txBox="1"/>
          <p:nvPr/>
        </p:nvSpPr>
        <p:spPr>
          <a:xfrm>
            <a:off x="800101" y="4026718"/>
            <a:ext cx="4362450" cy="1323439"/>
          </a:xfrm>
          <a:prstGeom prst="rect">
            <a:avLst/>
          </a:prstGeom>
          <a:noFill/>
        </p:spPr>
        <p:txBody>
          <a:bodyPr wrap="square" rtlCol="0">
            <a:spAutoFit/>
            <a:scene3d>
              <a:camera prst="orthographicFront"/>
              <a:lightRig rig="threePt" dir="t"/>
            </a:scene3d>
            <a:sp3d contourW="12700"/>
          </a:bodyPr>
          <a:lstStyle/>
          <a:p>
            <a:r>
              <a:rPr lang="zh-CN" altLang="en-US" sz="80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谢谢观看</a:t>
            </a:r>
          </a:p>
        </p:txBody>
      </p:sp>
      <p:sp>
        <p:nvSpPr>
          <p:cNvPr id="19" name="任意多边形: 形状 18">
            <a:extLst>
              <a:ext uri="{FF2B5EF4-FFF2-40B4-BE49-F238E27FC236}">
                <a16:creationId xmlns:a16="http://schemas.microsoft.com/office/drawing/2014/main" id="{7B2A30B9-23C5-4292-BC79-16FF60B5360D}"/>
              </a:ext>
            </a:extLst>
          </p:cNvPr>
          <p:cNvSpPr/>
          <p:nvPr/>
        </p:nvSpPr>
        <p:spPr>
          <a:xfrm rot="8100000" flipV="1">
            <a:off x="8213606" y="5997056"/>
            <a:ext cx="253220" cy="253220"/>
          </a:xfrm>
          <a:custGeom>
            <a:avLst/>
            <a:gdLst>
              <a:gd name="connsiteX0" fmla="*/ 1110342 w 1110342"/>
              <a:gd name="connsiteY0" fmla="*/ 1110342 h 1110342"/>
              <a:gd name="connsiteX1" fmla="*/ 947736 w 1110342"/>
              <a:gd name="connsiteY1" fmla="*/ 947736 h 1110342"/>
              <a:gd name="connsiteX2" fmla="*/ 162607 w 1110342"/>
              <a:gd name="connsiteY2" fmla="*/ 947736 h 1110342"/>
              <a:gd name="connsiteX3" fmla="*/ 162607 w 1110342"/>
              <a:gd name="connsiteY3" fmla="*/ 162607 h 1110342"/>
              <a:gd name="connsiteX4" fmla="*/ 0 w 1110342"/>
              <a:gd name="connsiteY4" fmla="*/ 0 h 1110342"/>
              <a:gd name="connsiteX5" fmla="*/ 0 w 1110342"/>
              <a:gd name="connsiteY5" fmla="*/ 1110342 h 111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342" h="1110342">
                <a:moveTo>
                  <a:pt x="1110342" y="1110342"/>
                </a:moveTo>
                <a:lnTo>
                  <a:pt x="947736" y="947736"/>
                </a:lnTo>
                <a:lnTo>
                  <a:pt x="162607" y="947736"/>
                </a:lnTo>
                <a:lnTo>
                  <a:pt x="162607" y="162607"/>
                </a:lnTo>
                <a:lnTo>
                  <a:pt x="0" y="0"/>
                </a:lnTo>
                <a:lnTo>
                  <a:pt x="0" y="111034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id="{8DD1D4DC-B831-4855-B45C-46115FE18B90}"/>
              </a:ext>
            </a:extLst>
          </p:cNvPr>
          <p:cNvSpPr/>
          <p:nvPr/>
        </p:nvSpPr>
        <p:spPr>
          <a:xfrm rot="8100000" flipV="1">
            <a:off x="8614465" y="5997056"/>
            <a:ext cx="253220" cy="253220"/>
          </a:xfrm>
          <a:custGeom>
            <a:avLst/>
            <a:gdLst>
              <a:gd name="connsiteX0" fmla="*/ 1110342 w 1110342"/>
              <a:gd name="connsiteY0" fmla="*/ 1110342 h 1110342"/>
              <a:gd name="connsiteX1" fmla="*/ 947736 w 1110342"/>
              <a:gd name="connsiteY1" fmla="*/ 947736 h 1110342"/>
              <a:gd name="connsiteX2" fmla="*/ 162607 w 1110342"/>
              <a:gd name="connsiteY2" fmla="*/ 947736 h 1110342"/>
              <a:gd name="connsiteX3" fmla="*/ 162607 w 1110342"/>
              <a:gd name="connsiteY3" fmla="*/ 162607 h 1110342"/>
              <a:gd name="connsiteX4" fmla="*/ 0 w 1110342"/>
              <a:gd name="connsiteY4" fmla="*/ 0 h 1110342"/>
              <a:gd name="connsiteX5" fmla="*/ 0 w 1110342"/>
              <a:gd name="connsiteY5" fmla="*/ 1110342 h 111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342" h="1110342">
                <a:moveTo>
                  <a:pt x="1110342" y="1110342"/>
                </a:moveTo>
                <a:lnTo>
                  <a:pt x="947736" y="947736"/>
                </a:lnTo>
                <a:lnTo>
                  <a:pt x="162607" y="947736"/>
                </a:lnTo>
                <a:lnTo>
                  <a:pt x="162607" y="162607"/>
                </a:lnTo>
                <a:lnTo>
                  <a:pt x="0" y="0"/>
                </a:lnTo>
                <a:lnTo>
                  <a:pt x="0" y="1110342"/>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形状 20">
            <a:extLst>
              <a:ext uri="{FF2B5EF4-FFF2-40B4-BE49-F238E27FC236}">
                <a16:creationId xmlns:a16="http://schemas.microsoft.com/office/drawing/2014/main" id="{B26E5676-3582-436E-9B43-D96B7C516BBC}"/>
              </a:ext>
            </a:extLst>
          </p:cNvPr>
          <p:cNvSpPr/>
          <p:nvPr/>
        </p:nvSpPr>
        <p:spPr>
          <a:xfrm rot="8100000" flipV="1">
            <a:off x="9015324" y="5997056"/>
            <a:ext cx="253220" cy="253220"/>
          </a:xfrm>
          <a:custGeom>
            <a:avLst/>
            <a:gdLst>
              <a:gd name="connsiteX0" fmla="*/ 1110342 w 1110342"/>
              <a:gd name="connsiteY0" fmla="*/ 1110342 h 1110342"/>
              <a:gd name="connsiteX1" fmla="*/ 947736 w 1110342"/>
              <a:gd name="connsiteY1" fmla="*/ 947736 h 1110342"/>
              <a:gd name="connsiteX2" fmla="*/ 162607 w 1110342"/>
              <a:gd name="connsiteY2" fmla="*/ 947736 h 1110342"/>
              <a:gd name="connsiteX3" fmla="*/ 162607 w 1110342"/>
              <a:gd name="connsiteY3" fmla="*/ 162607 h 1110342"/>
              <a:gd name="connsiteX4" fmla="*/ 0 w 1110342"/>
              <a:gd name="connsiteY4" fmla="*/ 0 h 1110342"/>
              <a:gd name="connsiteX5" fmla="*/ 0 w 1110342"/>
              <a:gd name="connsiteY5" fmla="*/ 1110342 h 111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342" h="1110342">
                <a:moveTo>
                  <a:pt x="1110342" y="1110342"/>
                </a:moveTo>
                <a:lnTo>
                  <a:pt x="947736" y="947736"/>
                </a:lnTo>
                <a:lnTo>
                  <a:pt x="162607" y="947736"/>
                </a:lnTo>
                <a:lnTo>
                  <a:pt x="162607" y="162607"/>
                </a:lnTo>
                <a:lnTo>
                  <a:pt x="0" y="0"/>
                </a:lnTo>
                <a:lnTo>
                  <a:pt x="0" y="1110342"/>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BADE8799-0539-48FF-BC12-A73DDC503D67}"/>
              </a:ext>
            </a:extLst>
          </p:cNvPr>
          <p:cNvSpPr txBox="1"/>
          <p:nvPr/>
        </p:nvSpPr>
        <p:spPr>
          <a:xfrm>
            <a:off x="771526" y="404979"/>
            <a:ext cx="3860799" cy="523220"/>
          </a:xfrm>
          <a:prstGeom prst="rect">
            <a:avLst/>
          </a:prstGeom>
          <a:noFill/>
        </p:spPr>
        <p:txBody>
          <a:bodyPr wrap="square" rtlCol="0">
            <a:spAutoFit/>
            <a:scene3d>
              <a:camera prst="orthographicFront"/>
              <a:lightRig rig="threePt" dir="t"/>
            </a:scene3d>
            <a:sp3d contourW="12700"/>
          </a:bodyPr>
          <a:lstStyle/>
          <a:p>
            <a:pPr algn="dist"/>
            <a:r>
              <a:rPr lang="zh-CN" altLang="en-US" sz="2800" b="1" i="1" u="sng" dirty="0">
                <a:solidFill>
                  <a:srgbClr val="F29700"/>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rPr>
              <a:t>金湾国际资源有限公司</a:t>
            </a:r>
            <a:endParaRPr lang="zh-CN" altLang="en-US" sz="2800" b="1" i="1" u="sng" dirty="0">
              <a:solidFill>
                <a:schemeClr val="bg2">
                  <a:lumMod val="10000"/>
                </a:schemeClr>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97977873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P spid="11" grpId="0" animBg="1"/>
      <p:bldP spid="12" grpId="0"/>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a:extLst>
              <a:ext uri="{FF2B5EF4-FFF2-40B4-BE49-F238E27FC236}">
                <a16:creationId xmlns:a16="http://schemas.microsoft.com/office/drawing/2014/main" id="{67440D0E-5082-452E-AB3D-BE1125BE0E79}"/>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任意多边形: 形状 5">
            <a:extLst>
              <a:ext uri="{FF2B5EF4-FFF2-40B4-BE49-F238E27FC236}">
                <a16:creationId xmlns:a16="http://schemas.microsoft.com/office/drawing/2014/main" id="{5E7FEEF1-E14E-48FA-A027-7051196D20A7}"/>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任意多边形: 形状 10">
            <a:extLst>
              <a:ext uri="{FF2B5EF4-FFF2-40B4-BE49-F238E27FC236}">
                <a16:creationId xmlns:a16="http://schemas.microsoft.com/office/drawing/2014/main" id="{38076163-5167-4704-A346-89AFA5142757}"/>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D26E50F1-1671-41B3-A6C3-2C18B0BA3D79}"/>
              </a:ext>
            </a:extLst>
          </p:cNvPr>
          <p:cNvSpPr txBox="1"/>
          <p:nvPr/>
        </p:nvSpPr>
        <p:spPr>
          <a:xfrm>
            <a:off x="784895" y="388166"/>
            <a:ext cx="2809205" cy="707886"/>
          </a:xfrm>
          <a:prstGeom prst="rect">
            <a:avLst/>
          </a:prstGeom>
          <a:noFill/>
        </p:spPr>
        <p:txBody>
          <a:bodyPr wrap="square" rtlCol="0">
            <a:spAutoFit/>
            <a:scene3d>
              <a:camera prst="orthographicFront"/>
              <a:lightRig rig="threePt" dir="t"/>
            </a:scene3d>
            <a:sp3d contourW="12700"/>
          </a:bodyPr>
          <a:lstStyle/>
          <a:p>
            <a:pPr algn="dist"/>
            <a:r>
              <a:rPr lang="en-US" altLang="zh-CN" sz="40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overview</a:t>
            </a:r>
            <a:endParaRPr lang="zh-CN" altLang="en-US" sz="40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endParaRPr>
          </a:p>
        </p:txBody>
      </p:sp>
      <p:grpSp>
        <p:nvGrpSpPr>
          <p:cNvPr id="22" name="组合 21">
            <a:extLst>
              <a:ext uri="{FF2B5EF4-FFF2-40B4-BE49-F238E27FC236}">
                <a16:creationId xmlns:a16="http://schemas.microsoft.com/office/drawing/2014/main" id="{0119F288-7E99-4A52-8C29-6AC1EF82BFC6}"/>
              </a:ext>
            </a:extLst>
          </p:cNvPr>
          <p:cNvGrpSpPr/>
          <p:nvPr/>
        </p:nvGrpSpPr>
        <p:grpSpPr>
          <a:xfrm>
            <a:off x="1249696" y="2443195"/>
            <a:ext cx="4659447" cy="954677"/>
            <a:chOff x="1271454" y="2606921"/>
            <a:chExt cx="4659447" cy="954677"/>
          </a:xfrm>
        </p:grpSpPr>
        <p:grpSp>
          <p:nvGrpSpPr>
            <p:cNvPr id="21" name="组合 20">
              <a:extLst>
                <a:ext uri="{FF2B5EF4-FFF2-40B4-BE49-F238E27FC236}">
                  <a16:creationId xmlns:a16="http://schemas.microsoft.com/office/drawing/2014/main" id="{B8356D28-844D-40EE-809A-5E2BF1D8EFF8}"/>
                </a:ext>
              </a:extLst>
            </p:cNvPr>
            <p:cNvGrpSpPr/>
            <p:nvPr/>
          </p:nvGrpSpPr>
          <p:grpSpPr>
            <a:xfrm>
              <a:off x="1271454" y="2606921"/>
              <a:ext cx="2054648" cy="670894"/>
              <a:chOff x="1271454" y="2517291"/>
              <a:chExt cx="2054648" cy="670894"/>
            </a:xfrm>
          </p:grpSpPr>
          <p:sp>
            <p:nvSpPr>
              <p:cNvPr id="16" name="任意多边形: 形状 15">
                <a:extLst>
                  <a:ext uri="{FF2B5EF4-FFF2-40B4-BE49-F238E27FC236}">
                    <a16:creationId xmlns:a16="http://schemas.microsoft.com/office/drawing/2014/main" id="{1DB1F76B-CF6C-4194-9BF8-ADA7CE5DBF5C}"/>
                  </a:ext>
                </a:extLst>
              </p:cNvPr>
              <p:cNvSpPr/>
              <p:nvPr/>
            </p:nvSpPr>
            <p:spPr>
              <a:xfrm flipV="1">
                <a:off x="1271454" y="2517291"/>
                <a:ext cx="2054648" cy="670894"/>
              </a:xfrm>
              <a:custGeom>
                <a:avLst/>
                <a:gdLst>
                  <a:gd name="connsiteX0" fmla="*/ 1614419 w 6175642"/>
                  <a:gd name="connsiteY0" fmla="*/ 2016502 h 2016502"/>
                  <a:gd name="connsiteX1" fmla="*/ 6175642 w 6175642"/>
                  <a:gd name="connsiteY1" fmla="*/ 2016502 h 2016502"/>
                  <a:gd name="connsiteX2" fmla="*/ 4561223 w 6175642"/>
                  <a:gd name="connsiteY2" fmla="*/ 0 h 2016502"/>
                  <a:gd name="connsiteX3" fmla="*/ 0 w 6175642"/>
                  <a:gd name="connsiteY3" fmla="*/ 0 h 2016502"/>
                </a:gdLst>
                <a:ahLst/>
                <a:cxnLst>
                  <a:cxn ang="0">
                    <a:pos x="connsiteX0" y="connsiteY0"/>
                  </a:cxn>
                  <a:cxn ang="0">
                    <a:pos x="connsiteX1" y="connsiteY1"/>
                  </a:cxn>
                  <a:cxn ang="0">
                    <a:pos x="connsiteX2" y="connsiteY2"/>
                  </a:cxn>
                  <a:cxn ang="0">
                    <a:pos x="connsiteX3" y="connsiteY3"/>
                  </a:cxn>
                </a:cxnLst>
                <a:rect l="l" t="t" r="r" b="b"/>
                <a:pathLst>
                  <a:path w="6175642" h="2016502">
                    <a:moveTo>
                      <a:pt x="1614419" y="2016502"/>
                    </a:moveTo>
                    <a:lnTo>
                      <a:pt x="6175642" y="2016502"/>
                    </a:lnTo>
                    <a:lnTo>
                      <a:pt x="4561223"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5A20D281-7FCF-459B-B441-B64CE72E791D}"/>
                  </a:ext>
                </a:extLst>
              </p:cNvPr>
              <p:cNvSpPr txBox="1"/>
              <p:nvPr/>
            </p:nvSpPr>
            <p:spPr>
              <a:xfrm>
                <a:off x="1904769" y="2529573"/>
                <a:ext cx="788020" cy="646331"/>
              </a:xfrm>
              <a:prstGeom prst="rect">
                <a:avLst/>
              </a:prstGeom>
              <a:noFill/>
            </p:spPr>
            <p:txBody>
              <a:bodyPr wrap="square" rtlCol="0">
                <a:spAutoFit/>
                <a:scene3d>
                  <a:camera prst="orthographicFront"/>
                  <a:lightRig rig="threePt" dir="t"/>
                </a:scene3d>
                <a:sp3d contourW="12700"/>
              </a:bodyPr>
              <a:lstStyle/>
              <a:p>
                <a:pPr algn="dist"/>
                <a:r>
                  <a:rPr lang="en-US" altLang="zh-CN" sz="36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01</a:t>
                </a:r>
                <a:endParaRPr lang="zh-CN" altLang="en-US" sz="36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endParaRPr>
              </a:p>
            </p:txBody>
          </p:sp>
        </p:grpSp>
        <p:grpSp>
          <p:nvGrpSpPr>
            <p:cNvPr id="18" name="组合 17">
              <a:extLst>
                <a:ext uri="{FF2B5EF4-FFF2-40B4-BE49-F238E27FC236}">
                  <a16:creationId xmlns:a16="http://schemas.microsoft.com/office/drawing/2014/main" id="{2E596FDB-64F1-4974-BE71-2784D33EF68E}"/>
                </a:ext>
              </a:extLst>
            </p:cNvPr>
            <p:cNvGrpSpPr/>
            <p:nvPr/>
          </p:nvGrpSpPr>
          <p:grpSpPr>
            <a:xfrm>
              <a:off x="3354284" y="2729539"/>
              <a:ext cx="2576617" cy="832059"/>
              <a:chOff x="1212599" y="2622072"/>
              <a:chExt cx="2576617" cy="832059"/>
            </a:xfrm>
          </p:grpSpPr>
          <p:sp>
            <p:nvSpPr>
              <p:cNvPr id="19" name="文本框 18">
                <a:extLst>
                  <a:ext uri="{FF2B5EF4-FFF2-40B4-BE49-F238E27FC236}">
                    <a16:creationId xmlns:a16="http://schemas.microsoft.com/office/drawing/2014/main" id="{86EDA3B0-59EA-4DC4-925C-7BBEAB1E4D9F}"/>
                  </a:ext>
                </a:extLst>
              </p:cNvPr>
              <p:cNvSpPr txBox="1"/>
              <p:nvPr/>
            </p:nvSpPr>
            <p:spPr bwMode="auto">
              <a:xfrm>
                <a:off x="1212599" y="2622072"/>
                <a:ext cx="2195616" cy="461665"/>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400" dirty="0">
                    <a:solidFill>
                      <a:schemeClr val="tx1">
                        <a:lumMod val="85000"/>
                        <a:lumOff val="15000"/>
                      </a:schemeClr>
                    </a:solidFill>
                    <a:latin typeface="印品黑体" panose="00000500000000000000" pitchFamily="2" charset="-122"/>
                    <a:ea typeface="印品黑体" panose="00000500000000000000" pitchFamily="2" charset="-122"/>
                  </a:rPr>
                  <a:t>公司简介</a:t>
                </a:r>
              </a:p>
            </p:txBody>
          </p:sp>
          <p:sp>
            <p:nvSpPr>
              <p:cNvPr id="20" name="文本框 19">
                <a:extLst>
                  <a:ext uri="{FF2B5EF4-FFF2-40B4-BE49-F238E27FC236}">
                    <a16:creationId xmlns:a16="http://schemas.microsoft.com/office/drawing/2014/main" id="{5B7A1ACF-D457-4AFB-9E5A-9E93A9D6CBE3}"/>
                  </a:ext>
                </a:extLst>
              </p:cNvPr>
              <p:cNvSpPr txBox="1"/>
              <p:nvPr/>
            </p:nvSpPr>
            <p:spPr bwMode="auto">
              <a:xfrm>
                <a:off x="1212600" y="2992466"/>
                <a:ext cx="2576616" cy="461665"/>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dirty="0">
                    <a:solidFill>
                      <a:schemeClr val="bg1">
                        <a:lumMod val="50000"/>
                      </a:schemeClr>
                    </a:solidFill>
                    <a:latin typeface="Humanst521 BT" panose="020B0602020204020204" pitchFamily="34" charset="0"/>
                  </a:rPr>
                  <a:t>This template is exclusively designed by Fei er </a:t>
                </a:r>
                <a:r>
                  <a:rPr lang="en-US" altLang="zh-CN" sz="1200" dirty="0" err="1">
                    <a:solidFill>
                      <a:schemeClr val="bg1">
                        <a:lumMod val="50000"/>
                      </a:schemeClr>
                    </a:solidFill>
                    <a:latin typeface="Humanst521 BT" panose="020B0602020204020204" pitchFamily="34" charset="0"/>
                  </a:rPr>
                  <a:t>creativec</a:t>
                </a:r>
                <a:endParaRPr lang="en-US" altLang="zh-CN" sz="1200" dirty="0">
                  <a:solidFill>
                    <a:schemeClr val="bg1">
                      <a:lumMod val="50000"/>
                    </a:schemeClr>
                  </a:solidFill>
                  <a:latin typeface="Humanst521 BT" panose="020B0602020204020204" pitchFamily="34" charset="0"/>
                </a:endParaRPr>
              </a:p>
            </p:txBody>
          </p:sp>
        </p:grpSp>
      </p:grpSp>
      <p:grpSp>
        <p:nvGrpSpPr>
          <p:cNvPr id="23" name="组合 22">
            <a:extLst>
              <a:ext uri="{FF2B5EF4-FFF2-40B4-BE49-F238E27FC236}">
                <a16:creationId xmlns:a16="http://schemas.microsoft.com/office/drawing/2014/main" id="{4F57663D-E2F9-49AD-A965-F405800BF83D}"/>
              </a:ext>
            </a:extLst>
          </p:cNvPr>
          <p:cNvGrpSpPr/>
          <p:nvPr/>
        </p:nvGrpSpPr>
        <p:grpSpPr>
          <a:xfrm>
            <a:off x="6453285" y="2443195"/>
            <a:ext cx="4659447" cy="954677"/>
            <a:chOff x="1271454" y="2606921"/>
            <a:chExt cx="4659447" cy="954677"/>
          </a:xfrm>
        </p:grpSpPr>
        <p:grpSp>
          <p:nvGrpSpPr>
            <p:cNvPr id="24" name="组合 23">
              <a:extLst>
                <a:ext uri="{FF2B5EF4-FFF2-40B4-BE49-F238E27FC236}">
                  <a16:creationId xmlns:a16="http://schemas.microsoft.com/office/drawing/2014/main" id="{A3F0630C-B0F5-4416-89A3-6180EEB1D786}"/>
                </a:ext>
              </a:extLst>
            </p:cNvPr>
            <p:cNvGrpSpPr/>
            <p:nvPr/>
          </p:nvGrpSpPr>
          <p:grpSpPr>
            <a:xfrm>
              <a:off x="1271454" y="2606921"/>
              <a:ext cx="2054648" cy="670894"/>
              <a:chOff x="1271454" y="2517291"/>
              <a:chExt cx="2054648" cy="670894"/>
            </a:xfrm>
          </p:grpSpPr>
          <p:sp>
            <p:nvSpPr>
              <p:cNvPr id="28" name="任意多边形: 形状 27">
                <a:extLst>
                  <a:ext uri="{FF2B5EF4-FFF2-40B4-BE49-F238E27FC236}">
                    <a16:creationId xmlns:a16="http://schemas.microsoft.com/office/drawing/2014/main" id="{B173E2D8-1009-4629-86EF-73839FA956F6}"/>
                  </a:ext>
                </a:extLst>
              </p:cNvPr>
              <p:cNvSpPr/>
              <p:nvPr/>
            </p:nvSpPr>
            <p:spPr>
              <a:xfrm flipV="1">
                <a:off x="1271454" y="2517291"/>
                <a:ext cx="2054648" cy="670894"/>
              </a:xfrm>
              <a:custGeom>
                <a:avLst/>
                <a:gdLst>
                  <a:gd name="connsiteX0" fmla="*/ 1614419 w 6175642"/>
                  <a:gd name="connsiteY0" fmla="*/ 2016502 h 2016502"/>
                  <a:gd name="connsiteX1" fmla="*/ 6175642 w 6175642"/>
                  <a:gd name="connsiteY1" fmla="*/ 2016502 h 2016502"/>
                  <a:gd name="connsiteX2" fmla="*/ 4561223 w 6175642"/>
                  <a:gd name="connsiteY2" fmla="*/ 0 h 2016502"/>
                  <a:gd name="connsiteX3" fmla="*/ 0 w 6175642"/>
                  <a:gd name="connsiteY3" fmla="*/ 0 h 2016502"/>
                </a:gdLst>
                <a:ahLst/>
                <a:cxnLst>
                  <a:cxn ang="0">
                    <a:pos x="connsiteX0" y="connsiteY0"/>
                  </a:cxn>
                  <a:cxn ang="0">
                    <a:pos x="connsiteX1" y="connsiteY1"/>
                  </a:cxn>
                  <a:cxn ang="0">
                    <a:pos x="connsiteX2" y="connsiteY2"/>
                  </a:cxn>
                  <a:cxn ang="0">
                    <a:pos x="connsiteX3" y="connsiteY3"/>
                  </a:cxn>
                </a:cxnLst>
                <a:rect l="l" t="t" r="r" b="b"/>
                <a:pathLst>
                  <a:path w="6175642" h="2016502">
                    <a:moveTo>
                      <a:pt x="1614419" y="2016502"/>
                    </a:moveTo>
                    <a:lnTo>
                      <a:pt x="6175642" y="2016502"/>
                    </a:lnTo>
                    <a:lnTo>
                      <a:pt x="4561223"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a16="http://schemas.microsoft.com/office/drawing/2014/main" id="{942EADB7-D041-45C7-A14C-6CE981504A9A}"/>
                  </a:ext>
                </a:extLst>
              </p:cNvPr>
              <p:cNvSpPr txBox="1"/>
              <p:nvPr/>
            </p:nvSpPr>
            <p:spPr>
              <a:xfrm>
                <a:off x="1904769" y="2529573"/>
                <a:ext cx="788020" cy="646331"/>
              </a:xfrm>
              <a:prstGeom prst="rect">
                <a:avLst/>
              </a:prstGeom>
              <a:noFill/>
            </p:spPr>
            <p:txBody>
              <a:bodyPr wrap="square" rtlCol="0">
                <a:spAutoFit/>
                <a:scene3d>
                  <a:camera prst="orthographicFront"/>
                  <a:lightRig rig="threePt" dir="t"/>
                </a:scene3d>
                <a:sp3d contourW="12700"/>
              </a:bodyPr>
              <a:lstStyle/>
              <a:p>
                <a:pPr algn="dist"/>
                <a:r>
                  <a:rPr lang="en-US" altLang="zh-CN" sz="36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02</a:t>
                </a:r>
                <a:endParaRPr lang="zh-CN" altLang="en-US" sz="36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endParaRPr>
              </a:p>
            </p:txBody>
          </p:sp>
        </p:grpSp>
        <p:grpSp>
          <p:nvGrpSpPr>
            <p:cNvPr id="25" name="组合 24">
              <a:extLst>
                <a:ext uri="{FF2B5EF4-FFF2-40B4-BE49-F238E27FC236}">
                  <a16:creationId xmlns:a16="http://schemas.microsoft.com/office/drawing/2014/main" id="{79002850-97F6-4C42-86A0-79FC24AF1486}"/>
                </a:ext>
              </a:extLst>
            </p:cNvPr>
            <p:cNvGrpSpPr/>
            <p:nvPr/>
          </p:nvGrpSpPr>
          <p:grpSpPr>
            <a:xfrm>
              <a:off x="3354284" y="2729539"/>
              <a:ext cx="2576617" cy="832059"/>
              <a:chOff x="1212599" y="2622072"/>
              <a:chExt cx="2576617" cy="832059"/>
            </a:xfrm>
          </p:grpSpPr>
          <p:sp>
            <p:nvSpPr>
              <p:cNvPr id="26" name="文本框 25">
                <a:extLst>
                  <a:ext uri="{FF2B5EF4-FFF2-40B4-BE49-F238E27FC236}">
                    <a16:creationId xmlns:a16="http://schemas.microsoft.com/office/drawing/2014/main" id="{0A07A9BE-A215-4366-B48B-9C3F8A9D6FAB}"/>
                  </a:ext>
                </a:extLst>
              </p:cNvPr>
              <p:cNvSpPr txBox="1"/>
              <p:nvPr/>
            </p:nvSpPr>
            <p:spPr bwMode="auto">
              <a:xfrm>
                <a:off x="1212599" y="2622072"/>
                <a:ext cx="2195616" cy="461665"/>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400" dirty="0">
                    <a:solidFill>
                      <a:schemeClr val="tx1">
                        <a:lumMod val="85000"/>
                        <a:lumOff val="15000"/>
                      </a:schemeClr>
                    </a:solidFill>
                    <a:latin typeface="印品黑体" panose="00000500000000000000" pitchFamily="2" charset="-122"/>
                    <a:ea typeface="印品黑体" panose="00000500000000000000" pitchFamily="2" charset="-122"/>
                  </a:rPr>
                  <a:t>业务概况</a:t>
                </a:r>
              </a:p>
            </p:txBody>
          </p:sp>
          <p:sp>
            <p:nvSpPr>
              <p:cNvPr id="27" name="文本框 26">
                <a:extLst>
                  <a:ext uri="{FF2B5EF4-FFF2-40B4-BE49-F238E27FC236}">
                    <a16:creationId xmlns:a16="http://schemas.microsoft.com/office/drawing/2014/main" id="{617DDA1D-B609-4572-9CF6-6D1DD07CBE8E}"/>
                  </a:ext>
                </a:extLst>
              </p:cNvPr>
              <p:cNvSpPr txBox="1"/>
              <p:nvPr/>
            </p:nvSpPr>
            <p:spPr bwMode="auto">
              <a:xfrm>
                <a:off x="1212600" y="2992466"/>
                <a:ext cx="2576616" cy="461665"/>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dirty="0">
                    <a:solidFill>
                      <a:schemeClr val="bg1">
                        <a:lumMod val="50000"/>
                      </a:schemeClr>
                    </a:solidFill>
                    <a:latin typeface="Humanst521 BT" panose="020B0602020204020204" pitchFamily="34" charset="0"/>
                  </a:rPr>
                  <a:t>This template is exclusively designed by Fei </a:t>
                </a:r>
                <a:r>
                  <a:rPr lang="en-US" altLang="zh-CN" sz="1200" dirty="0" err="1">
                    <a:solidFill>
                      <a:schemeClr val="bg1">
                        <a:lumMod val="50000"/>
                      </a:schemeClr>
                    </a:solidFill>
                    <a:latin typeface="Humanst521 BT" panose="020B0602020204020204" pitchFamily="34" charset="0"/>
                  </a:rPr>
                  <a:t>er</a:t>
                </a:r>
                <a:r>
                  <a:rPr lang="en-US" altLang="zh-CN" sz="1200" dirty="0">
                    <a:solidFill>
                      <a:schemeClr val="bg1">
                        <a:lumMod val="50000"/>
                      </a:schemeClr>
                    </a:solidFill>
                    <a:latin typeface="Humanst521 BT" panose="020B0602020204020204" pitchFamily="34" charset="0"/>
                  </a:rPr>
                  <a:t> creative</a:t>
                </a:r>
              </a:p>
            </p:txBody>
          </p:sp>
        </p:grpSp>
      </p:grpSp>
      <p:grpSp>
        <p:nvGrpSpPr>
          <p:cNvPr id="30" name="组合 29">
            <a:extLst>
              <a:ext uri="{FF2B5EF4-FFF2-40B4-BE49-F238E27FC236}">
                <a16:creationId xmlns:a16="http://schemas.microsoft.com/office/drawing/2014/main" id="{16EBE8B3-4507-4B3C-88AF-FB9C28D504A4}"/>
              </a:ext>
            </a:extLst>
          </p:cNvPr>
          <p:cNvGrpSpPr/>
          <p:nvPr/>
        </p:nvGrpSpPr>
        <p:grpSpPr>
          <a:xfrm>
            <a:off x="1249696" y="4016660"/>
            <a:ext cx="4659447" cy="954677"/>
            <a:chOff x="1271454" y="2606921"/>
            <a:chExt cx="4659447" cy="954677"/>
          </a:xfrm>
        </p:grpSpPr>
        <p:grpSp>
          <p:nvGrpSpPr>
            <p:cNvPr id="31" name="组合 30">
              <a:extLst>
                <a:ext uri="{FF2B5EF4-FFF2-40B4-BE49-F238E27FC236}">
                  <a16:creationId xmlns:a16="http://schemas.microsoft.com/office/drawing/2014/main" id="{C0401158-09EC-4AAB-8A9B-9092ADDB7349}"/>
                </a:ext>
              </a:extLst>
            </p:cNvPr>
            <p:cNvGrpSpPr/>
            <p:nvPr/>
          </p:nvGrpSpPr>
          <p:grpSpPr>
            <a:xfrm>
              <a:off x="1271454" y="2606921"/>
              <a:ext cx="2054648" cy="670894"/>
              <a:chOff x="1271454" y="2517291"/>
              <a:chExt cx="2054648" cy="670894"/>
            </a:xfrm>
          </p:grpSpPr>
          <p:sp>
            <p:nvSpPr>
              <p:cNvPr id="35" name="任意多边形: 形状 34">
                <a:extLst>
                  <a:ext uri="{FF2B5EF4-FFF2-40B4-BE49-F238E27FC236}">
                    <a16:creationId xmlns:a16="http://schemas.microsoft.com/office/drawing/2014/main" id="{93C6CA20-EAE3-46E0-83FC-D814BA4B5AA3}"/>
                  </a:ext>
                </a:extLst>
              </p:cNvPr>
              <p:cNvSpPr/>
              <p:nvPr/>
            </p:nvSpPr>
            <p:spPr>
              <a:xfrm flipV="1">
                <a:off x="1271454" y="2517291"/>
                <a:ext cx="2054648" cy="670894"/>
              </a:xfrm>
              <a:custGeom>
                <a:avLst/>
                <a:gdLst>
                  <a:gd name="connsiteX0" fmla="*/ 1614419 w 6175642"/>
                  <a:gd name="connsiteY0" fmla="*/ 2016502 h 2016502"/>
                  <a:gd name="connsiteX1" fmla="*/ 6175642 w 6175642"/>
                  <a:gd name="connsiteY1" fmla="*/ 2016502 h 2016502"/>
                  <a:gd name="connsiteX2" fmla="*/ 4561223 w 6175642"/>
                  <a:gd name="connsiteY2" fmla="*/ 0 h 2016502"/>
                  <a:gd name="connsiteX3" fmla="*/ 0 w 6175642"/>
                  <a:gd name="connsiteY3" fmla="*/ 0 h 2016502"/>
                </a:gdLst>
                <a:ahLst/>
                <a:cxnLst>
                  <a:cxn ang="0">
                    <a:pos x="connsiteX0" y="connsiteY0"/>
                  </a:cxn>
                  <a:cxn ang="0">
                    <a:pos x="connsiteX1" y="connsiteY1"/>
                  </a:cxn>
                  <a:cxn ang="0">
                    <a:pos x="connsiteX2" y="connsiteY2"/>
                  </a:cxn>
                  <a:cxn ang="0">
                    <a:pos x="connsiteX3" y="connsiteY3"/>
                  </a:cxn>
                </a:cxnLst>
                <a:rect l="l" t="t" r="r" b="b"/>
                <a:pathLst>
                  <a:path w="6175642" h="2016502">
                    <a:moveTo>
                      <a:pt x="1614419" y="2016502"/>
                    </a:moveTo>
                    <a:lnTo>
                      <a:pt x="6175642" y="2016502"/>
                    </a:lnTo>
                    <a:lnTo>
                      <a:pt x="4561223"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a:extLst>
                  <a:ext uri="{FF2B5EF4-FFF2-40B4-BE49-F238E27FC236}">
                    <a16:creationId xmlns:a16="http://schemas.microsoft.com/office/drawing/2014/main" id="{D047A848-6D5D-426D-9DF9-64EA41F61B8D}"/>
                  </a:ext>
                </a:extLst>
              </p:cNvPr>
              <p:cNvSpPr txBox="1"/>
              <p:nvPr/>
            </p:nvSpPr>
            <p:spPr>
              <a:xfrm>
                <a:off x="1904769" y="2529573"/>
                <a:ext cx="788020" cy="646331"/>
              </a:xfrm>
              <a:prstGeom prst="rect">
                <a:avLst/>
              </a:prstGeom>
              <a:noFill/>
            </p:spPr>
            <p:txBody>
              <a:bodyPr wrap="square" rtlCol="0">
                <a:spAutoFit/>
                <a:scene3d>
                  <a:camera prst="orthographicFront"/>
                  <a:lightRig rig="threePt" dir="t"/>
                </a:scene3d>
                <a:sp3d contourW="12700"/>
              </a:bodyPr>
              <a:lstStyle/>
              <a:p>
                <a:pPr algn="dist"/>
                <a:r>
                  <a:rPr lang="en-US" altLang="zh-CN" sz="36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03</a:t>
                </a:r>
                <a:endParaRPr lang="zh-CN" altLang="en-US" sz="36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endParaRPr>
              </a:p>
            </p:txBody>
          </p:sp>
        </p:grpSp>
        <p:grpSp>
          <p:nvGrpSpPr>
            <p:cNvPr id="32" name="组合 31">
              <a:extLst>
                <a:ext uri="{FF2B5EF4-FFF2-40B4-BE49-F238E27FC236}">
                  <a16:creationId xmlns:a16="http://schemas.microsoft.com/office/drawing/2014/main" id="{B42F46C0-709D-42A9-859A-2B41A6FA211E}"/>
                </a:ext>
              </a:extLst>
            </p:cNvPr>
            <p:cNvGrpSpPr/>
            <p:nvPr/>
          </p:nvGrpSpPr>
          <p:grpSpPr>
            <a:xfrm>
              <a:off x="3354284" y="2729539"/>
              <a:ext cx="2576617" cy="832059"/>
              <a:chOff x="1212599" y="2622072"/>
              <a:chExt cx="2576617" cy="832059"/>
            </a:xfrm>
          </p:grpSpPr>
          <p:sp>
            <p:nvSpPr>
              <p:cNvPr id="33" name="文本框 32">
                <a:extLst>
                  <a:ext uri="{FF2B5EF4-FFF2-40B4-BE49-F238E27FC236}">
                    <a16:creationId xmlns:a16="http://schemas.microsoft.com/office/drawing/2014/main" id="{3A8518E9-B7D8-4263-B74D-EE4C4CDB1FEC}"/>
                  </a:ext>
                </a:extLst>
              </p:cNvPr>
              <p:cNvSpPr txBox="1"/>
              <p:nvPr/>
            </p:nvSpPr>
            <p:spPr bwMode="auto">
              <a:xfrm>
                <a:off x="1212599" y="2622072"/>
                <a:ext cx="2195616" cy="461665"/>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400" dirty="0">
                    <a:solidFill>
                      <a:schemeClr val="tx1">
                        <a:lumMod val="85000"/>
                        <a:lumOff val="15000"/>
                      </a:schemeClr>
                    </a:solidFill>
                    <a:latin typeface="印品黑体" panose="00000500000000000000" pitchFamily="2" charset="-122"/>
                    <a:ea typeface="印品黑体" panose="00000500000000000000" pitchFamily="2" charset="-122"/>
                  </a:rPr>
                  <a:t>项目介绍</a:t>
                </a:r>
              </a:p>
            </p:txBody>
          </p:sp>
          <p:sp>
            <p:nvSpPr>
              <p:cNvPr id="34" name="文本框 33">
                <a:extLst>
                  <a:ext uri="{FF2B5EF4-FFF2-40B4-BE49-F238E27FC236}">
                    <a16:creationId xmlns:a16="http://schemas.microsoft.com/office/drawing/2014/main" id="{BD5DF426-5817-4049-B93D-112E155E9144}"/>
                  </a:ext>
                </a:extLst>
              </p:cNvPr>
              <p:cNvSpPr txBox="1"/>
              <p:nvPr/>
            </p:nvSpPr>
            <p:spPr bwMode="auto">
              <a:xfrm>
                <a:off x="1212600" y="2992466"/>
                <a:ext cx="2576616" cy="461665"/>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dirty="0">
                    <a:solidFill>
                      <a:schemeClr val="bg1">
                        <a:lumMod val="50000"/>
                      </a:schemeClr>
                    </a:solidFill>
                    <a:latin typeface="Humanst521 BT" panose="020B0602020204020204" pitchFamily="34" charset="0"/>
                  </a:rPr>
                  <a:t>This template is exclusively designed by Fei </a:t>
                </a:r>
                <a:r>
                  <a:rPr lang="en-US" altLang="zh-CN" sz="1200" dirty="0" err="1">
                    <a:solidFill>
                      <a:schemeClr val="bg1">
                        <a:lumMod val="50000"/>
                      </a:schemeClr>
                    </a:solidFill>
                    <a:latin typeface="Humanst521 BT" panose="020B0602020204020204" pitchFamily="34" charset="0"/>
                  </a:rPr>
                  <a:t>er</a:t>
                </a:r>
                <a:r>
                  <a:rPr lang="en-US" altLang="zh-CN" sz="1200" dirty="0">
                    <a:solidFill>
                      <a:schemeClr val="bg1">
                        <a:lumMod val="50000"/>
                      </a:schemeClr>
                    </a:solidFill>
                    <a:latin typeface="Humanst521 BT" panose="020B0602020204020204" pitchFamily="34" charset="0"/>
                  </a:rPr>
                  <a:t> creative</a:t>
                </a:r>
              </a:p>
            </p:txBody>
          </p:sp>
        </p:grpSp>
      </p:grpSp>
      <p:grpSp>
        <p:nvGrpSpPr>
          <p:cNvPr id="37" name="组合 36">
            <a:extLst>
              <a:ext uri="{FF2B5EF4-FFF2-40B4-BE49-F238E27FC236}">
                <a16:creationId xmlns:a16="http://schemas.microsoft.com/office/drawing/2014/main" id="{1A12BDD6-D2B0-44CB-9206-E435E0B52B0B}"/>
              </a:ext>
            </a:extLst>
          </p:cNvPr>
          <p:cNvGrpSpPr/>
          <p:nvPr/>
        </p:nvGrpSpPr>
        <p:grpSpPr>
          <a:xfrm>
            <a:off x="6453285" y="4016660"/>
            <a:ext cx="4659447" cy="954677"/>
            <a:chOff x="1271454" y="2606921"/>
            <a:chExt cx="4659447" cy="954677"/>
          </a:xfrm>
        </p:grpSpPr>
        <p:grpSp>
          <p:nvGrpSpPr>
            <p:cNvPr id="38" name="组合 37">
              <a:extLst>
                <a:ext uri="{FF2B5EF4-FFF2-40B4-BE49-F238E27FC236}">
                  <a16:creationId xmlns:a16="http://schemas.microsoft.com/office/drawing/2014/main" id="{92546A85-B1F0-4F88-8C5A-F88774DA78E0}"/>
                </a:ext>
              </a:extLst>
            </p:cNvPr>
            <p:cNvGrpSpPr/>
            <p:nvPr/>
          </p:nvGrpSpPr>
          <p:grpSpPr>
            <a:xfrm>
              <a:off x="1271454" y="2606921"/>
              <a:ext cx="2054648" cy="670894"/>
              <a:chOff x="1271454" y="2517291"/>
              <a:chExt cx="2054648" cy="670894"/>
            </a:xfrm>
          </p:grpSpPr>
          <p:sp>
            <p:nvSpPr>
              <p:cNvPr id="42" name="任意多边形: 形状 41">
                <a:extLst>
                  <a:ext uri="{FF2B5EF4-FFF2-40B4-BE49-F238E27FC236}">
                    <a16:creationId xmlns:a16="http://schemas.microsoft.com/office/drawing/2014/main" id="{59290E92-AA30-4B4E-9559-4BD01C086FC5}"/>
                  </a:ext>
                </a:extLst>
              </p:cNvPr>
              <p:cNvSpPr/>
              <p:nvPr/>
            </p:nvSpPr>
            <p:spPr>
              <a:xfrm flipV="1">
                <a:off x="1271454" y="2517291"/>
                <a:ext cx="2054648" cy="670894"/>
              </a:xfrm>
              <a:custGeom>
                <a:avLst/>
                <a:gdLst>
                  <a:gd name="connsiteX0" fmla="*/ 1614419 w 6175642"/>
                  <a:gd name="connsiteY0" fmla="*/ 2016502 h 2016502"/>
                  <a:gd name="connsiteX1" fmla="*/ 6175642 w 6175642"/>
                  <a:gd name="connsiteY1" fmla="*/ 2016502 h 2016502"/>
                  <a:gd name="connsiteX2" fmla="*/ 4561223 w 6175642"/>
                  <a:gd name="connsiteY2" fmla="*/ 0 h 2016502"/>
                  <a:gd name="connsiteX3" fmla="*/ 0 w 6175642"/>
                  <a:gd name="connsiteY3" fmla="*/ 0 h 2016502"/>
                </a:gdLst>
                <a:ahLst/>
                <a:cxnLst>
                  <a:cxn ang="0">
                    <a:pos x="connsiteX0" y="connsiteY0"/>
                  </a:cxn>
                  <a:cxn ang="0">
                    <a:pos x="connsiteX1" y="connsiteY1"/>
                  </a:cxn>
                  <a:cxn ang="0">
                    <a:pos x="connsiteX2" y="connsiteY2"/>
                  </a:cxn>
                  <a:cxn ang="0">
                    <a:pos x="connsiteX3" y="connsiteY3"/>
                  </a:cxn>
                </a:cxnLst>
                <a:rect l="l" t="t" r="r" b="b"/>
                <a:pathLst>
                  <a:path w="6175642" h="2016502">
                    <a:moveTo>
                      <a:pt x="1614419" y="2016502"/>
                    </a:moveTo>
                    <a:lnTo>
                      <a:pt x="6175642" y="2016502"/>
                    </a:lnTo>
                    <a:lnTo>
                      <a:pt x="4561223"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文本框 42">
                <a:extLst>
                  <a:ext uri="{FF2B5EF4-FFF2-40B4-BE49-F238E27FC236}">
                    <a16:creationId xmlns:a16="http://schemas.microsoft.com/office/drawing/2014/main" id="{E4E865D5-F619-47A0-BAD0-501DD1FE204B}"/>
                  </a:ext>
                </a:extLst>
              </p:cNvPr>
              <p:cNvSpPr txBox="1"/>
              <p:nvPr/>
            </p:nvSpPr>
            <p:spPr>
              <a:xfrm>
                <a:off x="1904769" y="2529573"/>
                <a:ext cx="788020" cy="646331"/>
              </a:xfrm>
              <a:prstGeom prst="rect">
                <a:avLst/>
              </a:prstGeom>
              <a:noFill/>
            </p:spPr>
            <p:txBody>
              <a:bodyPr wrap="square" rtlCol="0">
                <a:spAutoFit/>
                <a:scene3d>
                  <a:camera prst="orthographicFront"/>
                  <a:lightRig rig="threePt" dir="t"/>
                </a:scene3d>
                <a:sp3d contourW="12700"/>
              </a:bodyPr>
              <a:lstStyle/>
              <a:p>
                <a:pPr algn="dist"/>
                <a:r>
                  <a:rPr lang="en-US" altLang="zh-CN" sz="36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04</a:t>
                </a:r>
                <a:endParaRPr lang="zh-CN" altLang="en-US" sz="36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endParaRPr>
              </a:p>
            </p:txBody>
          </p:sp>
        </p:grpSp>
        <p:grpSp>
          <p:nvGrpSpPr>
            <p:cNvPr id="39" name="组合 38">
              <a:extLst>
                <a:ext uri="{FF2B5EF4-FFF2-40B4-BE49-F238E27FC236}">
                  <a16:creationId xmlns:a16="http://schemas.microsoft.com/office/drawing/2014/main" id="{A9F4C122-B8D1-4411-9846-F25A3908AA32}"/>
                </a:ext>
              </a:extLst>
            </p:cNvPr>
            <p:cNvGrpSpPr/>
            <p:nvPr/>
          </p:nvGrpSpPr>
          <p:grpSpPr>
            <a:xfrm>
              <a:off x="3354284" y="2729539"/>
              <a:ext cx="2576617" cy="832059"/>
              <a:chOff x="1212599" y="2622072"/>
              <a:chExt cx="2576617" cy="832059"/>
            </a:xfrm>
          </p:grpSpPr>
          <p:sp>
            <p:nvSpPr>
              <p:cNvPr id="40" name="文本框 39">
                <a:extLst>
                  <a:ext uri="{FF2B5EF4-FFF2-40B4-BE49-F238E27FC236}">
                    <a16:creationId xmlns:a16="http://schemas.microsoft.com/office/drawing/2014/main" id="{0919CC8F-471A-4D8B-827D-B7E765B63905}"/>
                  </a:ext>
                </a:extLst>
              </p:cNvPr>
              <p:cNvSpPr txBox="1"/>
              <p:nvPr/>
            </p:nvSpPr>
            <p:spPr bwMode="auto">
              <a:xfrm>
                <a:off x="1212599" y="2622072"/>
                <a:ext cx="2195616" cy="461665"/>
              </a:xfrm>
              <a:prstGeom prst="rect">
                <a:avLst/>
              </a:prstGeom>
              <a:noFill/>
            </p:spPr>
            <p:txBody>
              <a:bodyPr wrap="square">
                <a:spAutoFit/>
                <a:scene3d>
                  <a:camera prst="orthographicFront"/>
                  <a:lightRig rig="threePt" dir="t"/>
                </a:scene3d>
                <a:sp3d contourW="12700"/>
              </a:bodyPr>
              <a:lstStyle/>
              <a:p>
                <a:pPr algn="dist">
                  <a:defRPr/>
                </a:pPr>
                <a:r>
                  <a:rPr lang="zh-CN" altLang="en-US" sz="2400" dirty="0">
                    <a:solidFill>
                      <a:schemeClr val="tx1">
                        <a:lumMod val="85000"/>
                        <a:lumOff val="15000"/>
                      </a:schemeClr>
                    </a:solidFill>
                    <a:latin typeface="印品黑体" panose="00000500000000000000" pitchFamily="2" charset="-122"/>
                    <a:ea typeface="印品黑体" panose="00000500000000000000" pitchFamily="2" charset="-122"/>
                  </a:rPr>
                  <a:t>战略目标</a:t>
                </a:r>
              </a:p>
            </p:txBody>
          </p:sp>
          <p:sp>
            <p:nvSpPr>
              <p:cNvPr id="41" name="文本框 40">
                <a:extLst>
                  <a:ext uri="{FF2B5EF4-FFF2-40B4-BE49-F238E27FC236}">
                    <a16:creationId xmlns:a16="http://schemas.microsoft.com/office/drawing/2014/main" id="{71C242CA-1D8B-4E83-BA8D-E5A39D7CC77D}"/>
                  </a:ext>
                </a:extLst>
              </p:cNvPr>
              <p:cNvSpPr txBox="1"/>
              <p:nvPr/>
            </p:nvSpPr>
            <p:spPr bwMode="auto">
              <a:xfrm>
                <a:off x="1212600" y="2992466"/>
                <a:ext cx="2576616" cy="461665"/>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dirty="0">
                    <a:solidFill>
                      <a:schemeClr val="bg1">
                        <a:lumMod val="50000"/>
                      </a:schemeClr>
                    </a:solidFill>
                    <a:latin typeface="Humanst521 BT" panose="020B0602020204020204" pitchFamily="34" charset="0"/>
                  </a:rPr>
                  <a:t>This template is exclusively designed by Fei </a:t>
                </a:r>
                <a:r>
                  <a:rPr lang="en-US" altLang="zh-CN" sz="1200" dirty="0" err="1">
                    <a:solidFill>
                      <a:schemeClr val="bg1">
                        <a:lumMod val="50000"/>
                      </a:schemeClr>
                    </a:solidFill>
                    <a:latin typeface="Humanst521 BT" panose="020B0602020204020204" pitchFamily="34" charset="0"/>
                  </a:rPr>
                  <a:t>er</a:t>
                </a:r>
                <a:r>
                  <a:rPr lang="en-US" altLang="zh-CN" sz="1200" dirty="0">
                    <a:solidFill>
                      <a:schemeClr val="bg1">
                        <a:lumMod val="50000"/>
                      </a:schemeClr>
                    </a:solidFill>
                    <a:latin typeface="Humanst521 BT" panose="020B0602020204020204" pitchFamily="34" charset="0"/>
                  </a:rPr>
                  <a:t> creative</a:t>
                </a:r>
              </a:p>
            </p:txBody>
          </p:sp>
        </p:grpSp>
      </p:grpSp>
    </p:spTree>
    <p:extLst>
      <p:ext uri="{BB962C8B-B14F-4D97-AF65-F5344CB8AC3E}">
        <p14:creationId xmlns:p14="http://schemas.microsoft.com/office/powerpoint/2010/main" val="77775468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p:tgtEl>
                                          <p:spTgt spid="23"/>
                                        </p:tgtEl>
                                        <p:attrNameLst>
                                          <p:attrName>ppt_x</p:attrName>
                                        </p:attrNameLst>
                                      </p:cBhvr>
                                      <p:tavLst>
                                        <p:tav tm="0">
                                          <p:val>
                                            <p:strVal val="#ppt_x-#ppt_w*1.125000"/>
                                          </p:val>
                                        </p:tav>
                                        <p:tav tm="100000">
                                          <p:val>
                                            <p:strVal val="#ppt_x"/>
                                          </p:val>
                                        </p:tav>
                                      </p:tavLst>
                                    </p:anim>
                                    <p:animEffect transition="in" filter="wipe(right)">
                                      <p:cBhvr>
                                        <p:cTn id="13" dur="500"/>
                                        <p:tgtEl>
                                          <p:spTgt spid="23"/>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p:tgtEl>
                                          <p:spTgt spid="30"/>
                                        </p:tgtEl>
                                        <p:attrNameLst>
                                          <p:attrName>ppt_x</p:attrName>
                                        </p:attrNameLst>
                                      </p:cBhvr>
                                      <p:tavLst>
                                        <p:tav tm="0">
                                          <p:val>
                                            <p:strVal val="#ppt_x-#ppt_w*1.125000"/>
                                          </p:val>
                                        </p:tav>
                                        <p:tav tm="100000">
                                          <p:val>
                                            <p:strVal val="#ppt_x"/>
                                          </p:val>
                                        </p:tav>
                                      </p:tavLst>
                                    </p:anim>
                                    <p:animEffect transition="in" filter="wipe(right)">
                                      <p:cBhvr>
                                        <p:cTn id="18" dur="500"/>
                                        <p:tgtEl>
                                          <p:spTgt spid="30"/>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p:tgtEl>
                                          <p:spTgt spid="37"/>
                                        </p:tgtEl>
                                        <p:attrNameLst>
                                          <p:attrName>ppt_x</p:attrName>
                                        </p:attrNameLst>
                                      </p:cBhvr>
                                      <p:tavLst>
                                        <p:tav tm="0">
                                          <p:val>
                                            <p:strVal val="#ppt_x-#ppt_w*1.125000"/>
                                          </p:val>
                                        </p:tav>
                                        <p:tav tm="100000">
                                          <p:val>
                                            <p:strVal val="#ppt_x"/>
                                          </p:val>
                                        </p:tav>
                                      </p:tavLst>
                                    </p:anim>
                                    <p:animEffect transition="in" filter="wipe(right)">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手里拿着硬币&#10;&#10;中度可信度描述已自动生成">
            <a:extLst>
              <a:ext uri="{FF2B5EF4-FFF2-40B4-BE49-F238E27FC236}">
                <a16:creationId xmlns:a16="http://schemas.microsoft.com/office/drawing/2014/main" id="{230FE4BD-8E02-4CC2-A1AE-B140DDB9C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253220"/>
          </a:xfrm>
          <a:prstGeom prst="rect">
            <a:avLst/>
          </a:prstGeom>
        </p:spPr>
      </p:pic>
      <p:pic>
        <p:nvPicPr>
          <p:cNvPr id="12" name="图片 11" descr="形状&#10;&#10;中度可信度描述已自动生成">
            <a:extLst>
              <a:ext uri="{FF2B5EF4-FFF2-40B4-BE49-F238E27FC236}">
                <a16:creationId xmlns:a16="http://schemas.microsoft.com/office/drawing/2014/main" id="{7DAA77BC-122C-47D7-A445-F63D719A4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253220"/>
          </a:xfrm>
          <a:prstGeom prst="rect">
            <a:avLst/>
          </a:prstGeom>
        </p:spPr>
      </p:pic>
      <p:sp>
        <p:nvSpPr>
          <p:cNvPr id="3" name="任意多边形: 形状 2">
            <a:extLst>
              <a:ext uri="{FF2B5EF4-FFF2-40B4-BE49-F238E27FC236}">
                <a16:creationId xmlns:a16="http://schemas.microsoft.com/office/drawing/2014/main" id="{AEAF8BB3-5186-4B92-87EA-458E38B23D2B}"/>
              </a:ext>
            </a:extLst>
          </p:cNvPr>
          <p:cNvSpPr/>
          <p:nvPr/>
        </p:nvSpPr>
        <p:spPr>
          <a:xfrm flipH="1">
            <a:off x="5168900" y="2905523"/>
            <a:ext cx="7023100" cy="2082401"/>
          </a:xfrm>
          <a:custGeom>
            <a:avLst/>
            <a:gdLst>
              <a:gd name="connsiteX0" fmla="*/ 0 w 6800850"/>
              <a:gd name="connsiteY0" fmla="*/ 0 h 2016502"/>
              <a:gd name="connsiteX1" fmla="*/ 5186431 w 6800850"/>
              <a:gd name="connsiteY1" fmla="*/ 0 h 2016502"/>
              <a:gd name="connsiteX2" fmla="*/ 6800850 w 6800850"/>
              <a:gd name="connsiteY2" fmla="*/ 2016502 h 2016502"/>
              <a:gd name="connsiteX3" fmla="*/ 0 w 6800850"/>
              <a:gd name="connsiteY3" fmla="*/ 2016502 h 2016502"/>
            </a:gdLst>
            <a:ahLst/>
            <a:cxnLst>
              <a:cxn ang="0">
                <a:pos x="connsiteX0" y="connsiteY0"/>
              </a:cxn>
              <a:cxn ang="0">
                <a:pos x="connsiteX1" y="connsiteY1"/>
              </a:cxn>
              <a:cxn ang="0">
                <a:pos x="connsiteX2" y="connsiteY2"/>
              </a:cxn>
              <a:cxn ang="0">
                <a:pos x="connsiteX3" y="connsiteY3"/>
              </a:cxn>
            </a:cxnLst>
            <a:rect l="l" t="t" r="r" b="b"/>
            <a:pathLst>
              <a:path w="6800850" h="2016502">
                <a:moveTo>
                  <a:pt x="0" y="0"/>
                </a:moveTo>
                <a:lnTo>
                  <a:pt x="5186431" y="0"/>
                </a:lnTo>
                <a:lnTo>
                  <a:pt x="6800850" y="2016502"/>
                </a:lnTo>
                <a:lnTo>
                  <a:pt x="0" y="2016502"/>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a:extLst>
              <a:ext uri="{FF2B5EF4-FFF2-40B4-BE49-F238E27FC236}">
                <a16:creationId xmlns:a16="http://schemas.microsoft.com/office/drawing/2014/main" id="{711415E4-FB5E-49D5-B01C-32BF43BA1E1B}"/>
              </a:ext>
            </a:extLst>
          </p:cNvPr>
          <p:cNvSpPr/>
          <p:nvPr/>
        </p:nvSpPr>
        <p:spPr>
          <a:xfrm flipH="1">
            <a:off x="5168900" y="2054624"/>
            <a:ext cx="1994203" cy="2082401"/>
          </a:xfrm>
          <a:custGeom>
            <a:avLst/>
            <a:gdLst>
              <a:gd name="connsiteX0" fmla="*/ 327025 w 1994203"/>
              <a:gd name="connsiteY0" fmla="*/ 0 h 2082401"/>
              <a:gd name="connsiteX1" fmla="*/ 0 w 1994203"/>
              <a:gd name="connsiteY1" fmla="*/ 0 h 2082401"/>
              <a:gd name="connsiteX2" fmla="*/ 1667178 w 1994203"/>
              <a:gd name="connsiteY2" fmla="*/ 2082401 h 2082401"/>
              <a:gd name="connsiteX3" fmla="*/ 1994203 w 1994203"/>
              <a:gd name="connsiteY3" fmla="*/ 2082401 h 2082401"/>
            </a:gdLst>
            <a:ahLst/>
            <a:cxnLst>
              <a:cxn ang="0">
                <a:pos x="connsiteX0" y="connsiteY0"/>
              </a:cxn>
              <a:cxn ang="0">
                <a:pos x="connsiteX1" y="connsiteY1"/>
              </a:cxn>
              <a:cxn ang="0">
                <a:pos x="connsiteX2" y="connsiteY2"/>
              </a:cxn>
              <a:cxn ang="0">
                <a:pos x="connsiteX3" y="connsiteY3"/>
              </a:cxn>
            </a:cxnLst>
            <a:rect l="l" t="t" r="r" b="b"/>
            <a:pathLst>
              <a:path w="1994203" h="2082401">
                <a:moveTo>
                  <a:pt x="327025" y="0"/>
                </a:moveTo>
                <a:lnTo>
                  <a:pt x="0" y="0"/>
                </a:lnTo>
                <a:lnTo>
                  <a:pt x="1667178" y="2082401"/>
                </a:lnTo>
                <a:lnTo>
                  <a:pt x="1994203" y="2082401"/>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851D38A2-7385-440F-A364-A4404CEC8515}"/>
              </a:ext>
            </a:extLst>
          </p:cNvPr>
          <p:cNvSpPr txBox="1"/>
          <p:nvPr/>
        </p:nvSpPr>
        <p:spPr>
          <a:xfrm>
            <a:off x="6972603" y="3391877"/>
            <a:ext cx="4076699" cy="1107996"/>
          </a:xfrm>
          <a:prstGeom prst="rect">
            <a:avLst/>
          </a:prstGeom>
          <a:noFill/>
        </p:spPr>
        <p:txBody>
          <a:bodyPr wrap="square" rtlCol="0">
            <a:spAutoFit/>
            <a:scene3d>
              <a:camera prst="orthographicFront"/>
              <a:lightRig rig="threePt" dir="t"/>
            </a:scene3d>
            <a:sp3d contourW="12700"/>
          </a:bodyPr>
          <a:lstStyle/>
          <a:p>
            <a:pPr algn="dist"/>
            <a:r>
              <a:rPr lang="zh-CN" altLang="en-US" sz="66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公司简介</a:t>
            </a:r>
          </a:p>
        </p:txBody>
      </p:sp>
      <p:sp>
        <p:nvSpPr>
          <p:cNvPr id="8" name="文本框 7">
            <a:extLst>
              <a:ext uri="{FF2B5EF4-FFF2-40B4-BE49-F238E27FC236}">
                <a16:creationId xmlns:a16="http://schemas.microsoft.com/office/drawing/2014/main" id="{731017BD-D304-43F3-AFCD-9B2E249F82F8}"/>
              </a:ext>
            </a:extLst>
          </p:cNvPr>
          <p:cNvSpPr txBox="1"/>
          <p:nvPr/>
        </p:nvSpPr>
        <p:spPr>
          <a:xfrm>
            <a:off x="7125003" y="2971800"/>
            <a:ext cx="3047999" cy="584775"/>
          </a:xfrm>
          <a:prstGeom prst="rect">
            <a:avLst/>
          </a:prstGeom>
          <a:noFill/>
        </p:spPr>
        <p:txBody>
          <a:bodyPr wrap="square" rtlCol="0">
            <a:spAutoFit/>
            <a:scene3d>
              <a:camera prst="orthographicFront"/>
              <a:lightRig rig="threePt" dir="t"/>
            </a:scene3d>
            <a:sp3d contourW="12700"/>
          </a:bodyPr>
          <a:lstStyle/>
          <a:p>
            <a:pPr algn="dist"/>
            <a:r>
              <a:rPr lang="en-US" altLang="zh-CN"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PART 01</a:t>
            </a:r>
            <a:endPar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endParaRPr>
          </a:p>
        </p:txBody>
      </p:sp>
      <p:sp>
        <p:nvSpPr>
          <p:cNvPr id="9" name="文本框 8">
            <a:extLst>
              <a:ext uri="{FF2B5EF4-FFF2-40B4-BE49-F238E27FC236}">
                <a16:creationId xmlns:a16="http://schemas.microsoft.com/office/drawing/2014/main" id="{F9904EB0-E714-4972-BA0A-EB5FF6B83CB7}"/>
              </a:ext>
            </a:extLst>
          </p:cNvPr>
          <p:cNvSpPr txBox="1"/>
          <p:nvPr/>
        </p:nvSpPr>
        <p:spPr bwMode="auto">
          <a:xfrm>
            <a:off x="7118146" y="4352441"/>
            <a:ext cx="3499053" cy="338554"/>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600" dirty="0">
                <a:solidFill>
                  <a:schemeClr val="bg1"/>
                </a:solidFill>
                <a:latin typeface="Humanst521 BT" panose="020B0602020204020204" pitchFamily="34" charset="0"/>
              </a:rPr>
              <a:t>COMPANY INTRODUCTION</a:t>
            </a:r>
          </a:p>
        </p:txBody>
      </p:sp>
    </p:spTree>
    <p:extLst>
      <p:ext uri="{BB962C8B-B14F-4D97-AF65-F5344CB8AC3E}">
        <p14:creationId xmlns:p14="http://schemas.microsoft.com/office/powerpoint/2010/main" val="293062595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326F2466-F61A-47F5-90CA-C97D9187D6B0}"/>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96C7DC08-A59B-4C0D-A743-62195E64656D}"/>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任意多边形: 形状 3">
            <a:extLst>
              <a:ext uri="{FF2B5EF4-FFF2-40B4-BE49-F238E27FC236}">
                <a16:creationId xmlns:a16="http://schemas.microsoft.com/office/drawing/2014/main" id="{EFC5CF39-6924-4B7A-AC01-AF340597F3BC}"/>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49110A0D-2BCC-4082-86B0-CA1C127B40D5}"/>
              </a:ext>
            </a:extLst>
          </p:cNvPr>
          <p:cNvSpPr txBox="1"/>
          <p:nvPr/>
        </p:nvSpPr>
        <p:spPr>
          <a:xfrm>
            <a:off x="466343" y="388166"/>
            <a:ext cx="3127757" cy="584775"/>
          </a:xfrm>
          <a:prstGeom prst="rect">
            <a:avLst/>
          </a:prstGeom>
          <a:noFill/>
        </p:spPr>
        <p:txBody>
          <a:bodyPr wrap="square" rtlCol="0">
            <a:spAutoFit/>
            <a:scene3d>
              <a:camera prst="orthographicFront"/>
              <a:lightRig rig="threePt" dir="t"/>
            </a:scene3d>
            <a:sp3d contourW="12700"/>
          </a:bodyPr>
          <a:lstStyle/>
          <a:p>
            <a:pPr algn="dist"/>
            <a:r>
              <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金湾国际资源</a:t>
            </a:r>
          </a:p>
        </p:txBody>
      </p:sp>
      <p:sp>
        <p:nvSpPr>
          <p:cNvPr id="9" name="矩形 8">
            <a:extLst>
              <a:ext uri="{FF2B5EF4-FFF2-40B4-BE49-F238E27FC236}">
                <a16:creationId xmlns:a16="http://schemas.microsoft.com/office/drawing/2014/main" id="{820DD153-7B9C-4C85-B83F-4296A8FEF037}"/>
              </a:ext>
            </a:extLst>
          </p:cNvPr>
          <p:cNvSpPr/>
          <p:nvPr/>
        </p:nvSpPr>
        <p:spPr>
          <a:xfrm>
            <a:off x="10236203" y="1852729"/>
            <a:ext cx="406398" cy="1704830"/>
          </a:xfrm>
          <a:prstGeom prst="rect">
            <a:avLst/>
          </a:prstGeom>
          <a:solidFill>
            <a:srgbClr val="F29700"/>
          </a:solid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矩形 9">
            <a:extLst>
              <a:ext uri="{FF2B5EF4-FFF2-40B4-BE49-F238E27FC236}">
                <a16:creationId xmlns:a16="http://schemas.microsoft.com/office/drawing/2014/main" id="{4AF19663-4731-4056-A823-116A996D3D6E}"/>
              </a:ext>
            </a:extLst>
          </p:cNvPr>
          <p:cNvSpPr/>
          <p:nvPr/>
        </p:nvSpPr>
        <p:spPr>
          <a:xfrm>
            <a:off x="1549403" y="3867529"/>
            <a:ext cx="406398" cy="1704830"/>
          </a:xfrm>
          <a:prstGeom prst="rect">
            <a:avLst/>
          </a:prstGeom>
          <a:solidFill>
            <a:schemeClr val="tx1"/>
          </a:solidFill>
          <a:ln>
            <a:noFill/>
          </a:ln>
          <a:effectLst>
            <a:outerShdw blurRad="215900"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1" name="组合 10">
            <a:extLst>
              <a:ext uri="{FF2B5EF4-FFF2-40B4-BE49-F238E27FC236}">
                <a16:creationId xmlns:a16="http://schemas.microsoft.com/office/drawing/2014/main" id="{02A14BD4-9AAC-4C94-9998-E66CE03254B6}"/>
              </a:ext>
            </a:extLst>
          </p:cNvPr>
          <p:cNvGrpSpPr/>
          <p:nvPr/>
        </p:nvGrpSpPr>
        <p:grpSpPr>
          <a:xfrm>
            <a:off x="2239627" y="3557558"/>
            <a:ext cx="3731239" cy="1825817"/>
            <a:chOff x="1212599" y="2622072"/>
            <a:chExt cx="3731239" cy="1030484"/>
          </a:xfrm>
        </p:grpSpPr>
        <p:sp>
          <p:nvSpPr>
            <p:cNvPr id="12" name="文本框 11">
              <a:extLst>
                <a:ext uri="{FF2B5EF4-FFF2-40B4-BE49-F238E27FC236}">
                  <a16:creationId xmlns:a16="http://schemas.microsoft.com/office/drawing/2014/main" id="{EA64EB22-86F9-4A20-8823-60D8B17E960A}"/>
                </a:ext>
              </a:extLst>
            </p:cNvPr>
            <p:cNvSpPr txBox="1"/>
            <p:nvPr/>
          </p:nvSpPr>
          <p:spPr bwMode="auto">
            <a:xfrm>
              <a:off x="1212599" y="2622072"/>
              <a:ext cx="1248790" cy="400110"/>
            </a:xfrm>
            <a:prstGeom prst="rect">
              <a:avLst/>
            </a:prstGeom>
            <a:noFill/>
          </p:spPr>
          <p:txBody>
            <a:bodyPr>
              <a:spAutoFit/>
              <a:scene3d>
                <a:camera prst="orthographicFront"/>
                <a:lightRig rig="threePt" dir="t"/>
              </a:scene3d>
              <a:sp3d contourW="12700"/>
            </a:bodyPr>
            <a:lstStyle/>
            <a:p>
              <a:pPr algn="dist" eaLnBrk="1" fontAlgn="auto" hangingPunct="1">
                <a:spcBef>
                  <a:spcPts val="0"/>
                </a:spcBef>
                <a:spcAft>
                  <a:spcPts val="0"/>
                </a:spcAft>
                <a:defRPr/>
              </a:pPr>
              <a:endPar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13" name="文本框 12">
              <a:extLst>
                <a:ext uri="{FF2B5EF4-FFF2-40B4-BE49-F238E27FC236}">
                  <a16:creationId xmlns:a16="http://schemas.microsoft.com/office/drawing/2014/main" id="{DEB5D63B-A260-4343-9D30-412231C33BFC}"/>
                </a:ext>
              </a:extLst>
            </p:cNvPr>
            <p:cNvSpPr txBox="1"/>
            <p:nvPr/>
          </p:nvSpPr>
          <p:spPr bwMode="auto">
            <a:xfrm>
              <a:off x="1212599" y="2992466"/>
              <a:ext cx="3731239" cy="660090"/>
            </a:xfrm>
            <a:prstGeom prst="rect">
              <a:avLst/>
            </a:prstGeom>
            <a:noFill/>
          </p:spPr>
          <p:txBody>
            <a:bodyPr wrap="square">
              <a:spAutoFit/>
              <a:scene3d>
                <a:camera prst="orthographicFront"/>
                <a:lightRig rig="threePt" dir="t"/>
              </a:scene3d>
              <a:sp3d contourW="12700"/>
            </a:bodyPr>
            <a:lstStyle/>
            <a:p>
              <a:pPr>
                <a:defRPr/>
              </a:pPr>
              <a:r>
                <a:rPr lang="zh-CN" altLang="zh-SG" sz="1400" kern="100" dirty="0">
                  <a:latin typeface="+mn-ea"/>
                </a:rPr>
                <a:t>我们的团队从</a:t>
              </a:r>
              <a:r>
                <a:rPr lang="en-US" altLang="zh-SG" sz="1400" kern="100" dirty="0">
                  <a:latin typeface="+mn-ea"/>
                </a:rPr>
                <a:t>2006</a:t>
              </a:r>
              <a:r>
                <a:rPr lang="zh-CN" altLang="zh-SG" sz="1400" kern="100" dirty="0">
                  <a:latin typeface="+mn-ea"/>
                </a:rPr>
                <a:t>年至今一直专心致力于铝土矿业务， 从印度到印尼，从巴西到加纳， 从马来西亚到牙买加，都有我们探索的步伐，都有一船一船的矿石被开采出来， 被送往最终用户工厂的途中</a:t>
              </a:r>
              <a:endParaRPr lang="en-US" altLang="zh-CN" sz="1400" kern="100" dirty="0">
                <a:latin typeface="+mn-ea"/>
              </a:endParaRPr>
            </a:p>
          </p:txBody>
        </p:sp>
      </p:grpSp>
      <p:grpSp>
        <p:nvGrpSpPr>
          <p:cNvPr id="14" name="组合 13">
            <a:extLst>
              <a:ext uri="{FF2B5EF4-FFF2-40B4-BE49-F238E27FC236}">
                <a16:creationId xmlns:a16="http://schemas.microsoft.com/office/drawing/2014/main" id="{034D87AA-402B-49C9-849F-75CC6E5B8105}"/>
              </a:ext>
            </a:extLst>
          </p:cNvPr>
          <p:cNvGrpSpPr/>
          <p:nvPr/>
        </p:nvGrpSpPr>
        <p:grpSpPr>
          <a:xfrm>
            <a:off x="6293463" y="1343593"/>
            <a:ext cx="3731239" cy="2118949"/>
            <a:chOff x="1212599" y="2622072"/>
            <a:chExt cx="3731239" cy="2118949"/>
          </a:xfrm>
        </p:grpSpPr>
        <p:sp>
          <p:nvSpPr>
            <p:cNvPr id="15" name="文本框 14">
              <a:extLst>
                <a:ext uri="{FF2B5EF4-FFF2-40B4-BE49-F238E27FC236}">
                  <a16:creationId xmlns:a16="http://schemas.microsoft.com/office/drawing/2014/main" id="{A57743D9-EE94-46A4-B196-AC770B367569}"/>
                </a:ext>
              </a:extLst>
            </p:cNvPr>
            <p:cNvSpPr txBox="1"/>
            <p:nvPr/>
          </p:nvSpPr>
          <p:spPr bwMode="auto">
            <a:xfrm>
              <a:off x="3695048" y="2622072"/>
              <a:ext cx="1248790" cy="400110"/>
            </a:xfrm>
            <a:prstGeom prst="rect">
              <a:avLst/>
            </a:prstGeom>
            <a:noFill/>
          </p:spPr>
          <p:txBody>
            <a:bodyPr>
              <a:spAutoFit/>
              <a:scene3d>
                <a:camera prst="orthographicFront"/>
                <a:lightRig rig="threePt" dir="t"/>
              </a:scene3d>
              <a:sp3d contourW="12700"/>
            </a:bodyPr>
            <a:lstStyle/>
            <a:p>
              <a:pPr algn="dist" eaLnBrk="1" fontAlgn="auto" hangingPunct="1">
                <a:spcBef>
                  <a:spcPts val="0"/>
                </a:spcBef>
                <a:spcAft>
                  <a:spcPts val="0"/>
                </a:spcAft>
                <a:defRPr/>
              </a:pPr>
              <a:endPar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16" name="文本框 15">
              <a:extLst>
                <a:ext uri="{FF2B5EF4-FFF2-40B4-BE49-F238E27FC236}">
                  <a16:creationId xmlns:a16="http://schemas.microsoft.com/office/drawing/2014/main" id="{AD773A69-89F9-4E55-9B92-CE14FDD3BFE6}"/>
                </a:ext>
              </a:extLst>
            </p:cNvPr>
            <p:cNvSpPr txBox="1"/>
            <p:nvPr/>
          </p:nvSpPr>
          <p:spPr bwMode="auto">
            <a:xfrm>
              <a:off x="1212599" y="2992465"/>
              <a:ext cx="3731239" cy="1748556"/>
            </a:xfrm>
            <a:prstGeom prst="rect">
              <a:avLst/>
            </a:prstGeom>
            <a:noFill/>
          </p:spPr>
          <p:txBody>
            <a:bodyPr wrap="square">
              <a:spAutoFit/>
              <a:scene3d>
                <a:camera prst="orthographicFront"/>
                <a:lightRig rig="threePt" dir="t"/>
              </a:scene3d>
              <a:sp3d contourW="12700"/>
            </a:bodyPr>
            <a:lstStyle/>
            <a:p>
              <a:pPr indent="304800" algn="just">
                <a:lnSpc>
                  <a:spcPct val="200000"/>
                </a:lnSpc>
              </a:pPr>
              <a:r>
                <a:rPr lang="zh-CN" altLang="zh-SG" sz="1400" kern="100" dirty="0">
                  <a:effectLst/>
                  <a:latin typeface="+mn-ea"/>
                </a:rPr>
                <a:t>金湾国际资源有限公司</a:t>
              </a:r>
              <a:r>
                <a:rPr lang="en-US" altLang="zh-SG" sz="1400" kern="100" dirty="0">
                  <a:effectLst/>
                  <a:latin typeface="+mn-ea"/>
                </a:rPr>
                <a:t>2011</a:t>
              </a:r>
              <a:r>
                <a:rPr lang="zh-CN" altLang="zh-SG" sz="1400" kern="100" dirty="0">
                  <a:effectLst/>
                  <a:latin typeface="+mn-ea"/>
                </a:rPr>
                <a:t>年在香港成立。吸收重组了</a:t>
              </a:r>
              <a:r>
                <a:rPr lang="zh-CN" altLang="en-US" sz="1400" kern="100" dirty="0">
                  <a:effectLst/>
                  <a:latin typeface="+mn-ea"/>
                </a:rPr>
                <a:t>成立于</a:t>
              </a:r>
              <a:r>
                <a:rPr lang="en-US" altLang="zh-CN" sz="1400" kern="100" dirty="0">
                  <a:effectLst/>
                  <a:latin typeface="+mn-ea"/>
                </a:rPr>
                <a:t>2006</a:t>
              </a:r>
              <a:r>
                <a:rPr lang="zh-CN" altLang="en-US" sz="1400" kern="100" dirty="0">
                  <a:effectLst/>
                  <a:latin typeface="+mn-ea"/>
                </a:rPr>
                <a:t>年</a:t>
              </a:r>
              <a:r>
                <a:rPr lang="zh-CN" altLang="zh-SG" sz="1400" kern="100" dirty="0">
                  <a:effectLst/>
                  <a:latin typeface="+mn-ea"/>
                </a:rPr>
                <a:t>澳大利亚金湾资源有限公司的创始团队和核心业务成为最专业的铝土矿国际开发和运营公司之一</a:t>
              </a:r>
              <a:r>
                <a:rPr lang="zh-CN" altLang="zh-SG" sz="1400" kern="100" dirty="0">
                  <a:effectLst/>
                  <a:latin typeface="黑体" panose="02010609060101010101" pitchFamily="49" charset="-122"/>
                  <a:ea typeface="黑体" panose="02010609060101010101" pitchFamily="49" charset="-122"/>
                </a:rPr>
                <a:t>。 </a:t>
              </a:r>
            </a:p>
          </p:txBody>
        </p:sp>
      </p:grpSp>
      <p:sp>
        <p:nvSpPr>
          <p:cNvPr id="17" name="文本框 16">
            <a:extLst>
              <a:ext uri="{FF2B5EF4-FFF2-40B4-BE49-F238E27FC236}">
                <a16:creationId xmlns:a16="http://schemas.microsoft.com/office/drawing/2014/main" id="{E08FFAE5-97AA-4FC1-992E-A2E1C1684652}"/>
              </a:ext>
            </a:extLst>
          </p:cNvPr>
          <p:cNvSpPr txBox="1"/>
          <p:nvPr/>
        </p:nvSpPr>
        <p:spPr bwMode="auto">
          <a:xfrm>
            <a:off x="4676146" y="571958"/>
            <a:ext cx="4257542" cy="276999"/>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i="1" dirty="0">
                <a:solidFill>
                  <a:schemeClr val="bg1">
                    <a:lumMod val="65000"/>
                  </a:schemeClr>
                </a:solidFill>
                <a:latin typeface="Humanst521 BT" panose="020B0602020204020204" pitchFamily="34" charset="0"/>
              </a:rPr>
              <a:t>GOLDEN BAY INTERNATIONAL RESOURCES LIMITED</a:t>
            </a:r>
          </a:p>
        </p:txBody>
      </p:sp>
      <p:pic>
        <p:nvPicPr>
          <p:cNvPr id="20" name="图片 19" descr="一群人在拍照&#10;&#10;中度可信度描述已自动生成">
            <a:extLst>
              <a:ext uri="{FF2B5EF4-FFF2-40B4-BE49-F238E27FC236}">
                <a16:creationId xmlns:a16="http://schemas.microsoft.com/office/drawing/2014/main" id="{53F29DC8-FFD0-40CC-9F45-E48185881DF6}"/>
              </a:ext>
            </a:extLst>
          </p:cNvPr>
          <p:cNvPicPr>
            <a:picLocks/>
          </p:cNvPicPr>
          <p:nvPr/>
        </p:nvPicPr>
        <p:blipFill rotWithShape="1">
          <a:blip r:embed="rId3">
            <a:extLst>
              <a:ext uri="{28A0092B-C50C-407E-A947-70E740481C1C}">
                <a14:useLocalDpi xmlns:a14="http://schemas.microsoft.com/office/drawing/2010/main" val="0"/>
              </a:ext>
            </a:extLst>
          </a:blip>
          <a:srcRect l="2106" b="17729"/>
          <a:stretch/>
        </p:blipFill>
        <p:spPr>
          <a:xfrm>
            <a:off x="1549400" y="1814118"/>
            <a:ext cx="4349138" cy="1723826"/>
          </a:xfrm>
          <a:prstGeom prst="rect">
            <a:avLst/>
          </a:prstGeom>
          <a:effectLst>
            <a:outerShdw blurRad="63500" sx="102000" sy="102000" algn="ctr" rotWithShape="0">
              <a:prstClr val="black">
                <a:alpha val="40000"/>
              </a:prstClr>
            </a:outerShdw>
          </a:effectLst>
        </p:spPr>
      </p:pic>
      <p:pic>
        <p:nvPicPr>
          <p:cNvPr id="24" name="图片 23" descr="海上有许多船&#10;&#10;描述已自动生成">
            <a:extLst>
              <a:ext uri="{FF2B5EF4-FFF2-40B4-BE49-F238E27FC236}">
                <a16:creationId xmlns:a16="http://schemas.microsoft.com/office/drawing/2014/main" id="{CE2D1519-F668-487F-87BB-C04DECEE5E47}"/>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3382" t="16480" r="3382" b="2928"/>
          <a:stretch/>
        </p:blipFill>
        <p:spPr>
          <a:xfrm>
            <a:off x="6081958" y="4266476"/>
            <a:ext cx="4560639" cy="170483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6011095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par>
                          <p:cTn id="11" fill="hold">
                            <p:stCondLst>
                              <p:cond delay="500"/>
                            </p:stCondLst>
                            <p:childTnLst>
                              <p:par>
                                <p:cTn id="12" presetID="1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ppt_x</p:attrName>
                                        </p:attrNameLst>
                                      </p:cBhvr>
                                      <p:tavLst>
                                        <p:tav tm="0">
                                          <p:val>
                                            <p:strVal val="#ppt_x-#ppt_w*1.125000"/>
                                          </p:val>
                                        </p:tav>
                                        <p:tav tm="100000">
                                          <p:val>
                                            <p:strVal val="#ppt_x"/>
                                          </p:val>
                                        </p:tav>
                                      </p:tavLst>
                                    </p:anim>
                                    <p:animEffect transition="in" filter="wipe(right)">
                                      <p:cBhvr>
                                        <p:cTn id="15" dur="500"/>
                                        <p:tgtEl>
                                          <p:spTgt spid="11"/>
                                        </p:tgtEl>
                                      </p:cBhvr>
                                    </p:animEffect>
                                  </p:childTnLst>
                                </p:cTn>
                              </p:par>
                              <p:par>
                                <p:cTn id="16" presetID="1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p:tgtEl>
                                          <p:spTgt spid="14"/>
                                        </p:tgtEl>
                                        <p:attrNameLst>
                                          <p:attrName>ppt_x</p:attrName>
                                        </p:attrNameLst>
                                      </p:cBhvr>
                                      <p:tavLst>
                                        <p:tav tm="0">
                                          <p:val>
                                            <p:strVal val="#ppt_x+#ppt_w*1.125000"/>
                                          </p:val>
                                        </p:tav>
                                        <p:tav tm="100000">
                                          <p:val>
                                            <p:strVal val="#ppt_x"/>
                                          </p:val>
                                        </p:tav>
                                      </p:tavLst>
                                    </p:anim>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83C2ED3-549F-4A71-B09D-AEA1947FD683}"/>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E581D9B5-E5FE-4810-A2F7-0D534732DC3D}"/>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任意多边形: 形状 3">
            <a:extLst>
              <a:ext uri="{FF2B5EF4-FFF2-40B4-BE49-F238E27FC236}">
                <a16:creationId xmlns:a16="http://schemas.microsoft.com/office/drawing/2014/main" id="{1D05A1D8-F09E-43BC-ACE4-B3C162C0748D}"/>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9C602F52-B30F-406F-A90B-2A3940DEE3EB}"/>
              </a:ext>
            </a:extLst>
          </p:cNvPr>
          <p:cNvSpPr txBox="1"/>
          <p:nvPr/>
        </p:nvSpPr>
        <p:spPr>
          <a:xfrm>
            <a:off x="784895" y="388166"/>
            <a:ext cx="2809205" cy="584775"/>
          </a:xfrm>
          <a:prstGeom prst="rect">
            <a:avLst/>
          </a:prstGeom>
          <a:noFill/>
        </p:spPr>
        <p:txBody>
          <a:bodyPr wrap="square" rtlCol="0">
            <a:spAutoFit/>
            <a:scene3d>
              <a:camera prst="orthographicFront"/>
              <a:lightRig rig="threePt" dir="t"/>
            </a:scene3d>
            <a:sp3d contourW="12700"/>
          </a:bodyPr>
          <a:lstStyle/>
          <a:p>
            <a:pPr algn="dist"/>
            <a:r>
              <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金湾国际资源</a:t>
            </a:r>
          </a:p>
        </p:txBody>
      </p:sp>
      <p:grpSp>
        <p:nvGrpSpPr>
          <p:cNvPr id="7" name="íṩḷiḍe">
            <a:extLst>
              <a:ext uri="{FF2B5EF4-FFF2-40B4-BE49-F238E27FC236}">
                <a16:creationId xmlns:a16="http://schemas.microsoft.com/office/drawing/2014/main" id="{097F950F-AAB1-4F51-9A87-703199835BC6}"/>
              </a:ext>
            </a:extLst>
          </p:cNvPr>
          <p:cNvGrpSpPr/>
          <p:nvPr/>
        </p:nvGrpSpPr>
        <p:grpSpPr>
          <a:xfrm>
            <a:off x="4338917" y="2103525"/>
            <a:ext cx="3514166" cy="3527248"/>
            <a:chOff x="4338917" y="1874926"/>
            <a:chExt cx="3514166" cy="3527248"/>
          </a:xfrm>
        </p:grpSpPr>
        <p:sp>
          <p:nvSpPr>
            <p:cNvPr id="22" name="îSḻïḍê">
              <a:extLst>
                <a:ext uri="{FF2B5EF4-FFF2-40B4-BE49-F238E27FC236}">
                  <a16:creationId xmlns:a16="http://schemas.microsoft.com/office/drawing/2014/main" id="{ADD6C653-B509-4B4C-A04A-72FF3AA6B9B4}"/>
                </a:ext>
              </a:extLst>
            </p:cNvPr>
            <p:cNvSpPr/>
            <p:nvPr/>
          </p:nvSpPr>
          <p:spPr>
            <a:xfrm>
              <a:off x="5589511" y="3131336"/>
              <a:ext cx="1018789" cy="1018789"/>
            </a:xfrm>
            <a:prstGeom prst="ellipse">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p>
          </p:txBody>
        </p:sp>
        <p:sp>
          <p:nvSpPr>
            <p:cNvPr id="23" name="iSľiḑé">
              <a:extLst>
                <a:ext uri="{FF2B5EF4-FFF2-40B4-BE49-F238E27FC236}">
                  <a16:creationId xmlns:a16="http://schemas.microsoft.com/office/drawing/2014/main" id="{4EB8B87B-53A8-47DB-9450-09D9DDEBDF3E}"/>
                </a:ext>
              </a:extLst>
            </p:cNvPr>
            <p:cNvSpPr/>
            <p:nvPr/>
          </p:nvSpPr>
          <p:spPr>
            <a:xfrm>
              <a:off x="5831252" y="3362845"/>
              <a:ext cx="535308" cy="555772"/>
            </a:xfrm>
            <a:custGeom>
              <a:avLst/>
              <a:gdLst>
                <a:gd name="connsiteX0" fmla="*/ 332623 w 583294"/>
                <a:gd name="connsiteY0" fmla="*/ 296967 h 605593"/>
                <a:gd name="connsiteX1" fmla="*/ 316983 w 583294"/>
                <a:gd name="connsiteY1" fmla="*/ 302537 h 605593"/>
                <a:gd name="connsiteX2" fmla="*/ 311624 w 583294"/>
                <a:gd name="connsiteY2" fmla="*/ 308872 h 605593"/>
                <a:gd name="connsiteX3" fmla="*/ 311624 w 583294"/>
                <a:gd name="connsiteY3" fmla="*/ 325036 h 605593"/>
                <a:gd name="connsiteX4" fmla="*/ 309108 w 583294"/>
                <a:gd name="connsiteY4" fmla="*/ 326784 h 605593"/>
                <a:gd name="connsiteX5" fmla="*/ 307467 w 583294"/>
                <a:gd name="connsiteY5" fmla="*/ 331698 h 605593"/>
                <a:gd name="connsiteX6" fmla="*/ 311077 w 583294"/>
                <a:gd name="connsiteY6" fmla="*/ 366102 h 605593"/>
                <a:gd name="connsiteX7" fmla="*/ 315780 w 583294"/>
                <a:gd name="connsiteY7" fmla="*/ 371673 h 605593"/>
                <a:gd name="connsiteX8" fmla="*/ 317530 w 583294"/>
                <a:gd name="connsiteY8" fmla="*/ 371891 h 605593"/>
                <a:gd name="connsiteX9" fmla="*/ 322670 w 583294"/>
                <a:gd name="connsiteY9" fmla="*/ 369379 h 605593"/>
                <a:gd name="connsiteX10" fmla="*/ 340826 w 583294"/>
                <a:gd name="connsiteY10" fmla="*/ 345242 h 605593"/>
                <a:gd name="connsiteX11" fmla="*/ 342139 w 583294"/>
                <a:gd name="connsiteY11" fmla="*/ 341310 h 605593"/>
                <a:gd name="connsiteX12" fmla="*/ 342139 w 583294"/>
                <a:gd name="connsiteY12" fmla="*/ 302646 h 605593"/>
                <a:gd name="connsiteX13" fmla="*/ 339076 w 583294"/>
                <a:gd name="connsiteY13" fmla="*/ 297076 h 605593"/>
                <a:gd name="connsiteX14" fmla="*/ 332623 w 583294"/>
                <a:gd name="connsiteY14" fmla="*/ 296967 h 605593"/>
                <a:gd name="connsiteX15" fmla="*/ 250702 w 583294"/>
                <a:gd name="connsiteY15" fmla="*/ 296967 h 605593"/>
                <a:gd name="connsiteX16" fmla="*/ 244249 w 583294"/>
                <a:gd name="connsiteY16" fmla="*/ 297076 h 605593"/>
                <a:gd name="connsiteX17" fmla="*/ 241187 w 583294"/>
                <a:gd name="connsiteY17" fmla="*/ 302646 h 605593"/>
                <a:gd name="connsiteX18" fmla="*/ 241077 w 583294"/>
                <a:gd name="connsiteY18" fmla="*/ 341310 h 605593"/>
                <a:gd name="connsiteX19" fmla="*/ 242390 w 583294"/>
                <a:gd name="connsiteY19" fmla="*/ 345242 h 605593"/>
                <a:gd name="connsiteX20" fmla="*/ 260655 w 583294"/>
                <a:gd name="connsiteY20" fmla="*/ 369379 h 605593"/>
                <a:gd name="connsiteX21" fmla="*/ 265796 w 583294"/>
                <a:gd name="connsiteY21" fmla="*/ 371891 h 605593"/>
                <a:gd name="connsiteX22" fmla="*/ 267546 w 583294"/>
                <a:gd name="connsiteY22" fmla="*/ 371673 h 605593"/>
                <a:gd name="connsiteX23" fmla="*/ 272249 w 583294"/>
                <a:gd name="connsiteY23" fmla="*/ 366102 h 605593"/>
                <a:gd name="connsiteX24" fmla="*/ 275858 w 583294"/>
                <a:gd name="connsiteY24" fmla="*/ 331698 h 605593"/>
                <a:gd name="connsiteX25" fmla="*/ 274218 w 583294"/>
                <a:gd name="connsiteY25" fmla="*/ 326674 h 605593"/>
                <a:gd name="connsiteX26" fmla="*/ 271702 w 583294"/>
                <a:gd name="connsiteY26" fmla="*/ 325036 h 605593"/>
                <a:gd name="connsiteX27" fmla="*/ 271702 w 583294"/>
                <a:gd name="connsiteY27" fmla="*/ 308872 h 605593"/>
                <a:gd name="connsiteX28" fmla="*/ 266343 w 583294"/>
                <a:gd name="connsiteY28" fmla="*/ 302537 h 605593"/>
                <a:gd name="connsiteX29" fmla="*/ 250702 w 583294"/>
                <a:gd name="connsiteY29" fmla="*/ 296967 h 605593"/>
                <a:gd name="connsiteX30" fmla="*/ 30625 w 583294"/>
                <a:gd name="connsiteY30" fmla="*/ 270619 h 605593"/>
                <a:gd name="connsiteX31" fmla="*/ 94718 w 583294"/>
                <a:gd name="connsiteY31" fmla="*/ 270619 h 605593"/>
                <a:gd name="connsiteX32" fmla="*/ 125343 w 583294"/>
                <a:gd name="connsiteY32" fmla="*/ 301200 h 605593"/>
                <a:gd name="connsiteX33" fmla="*/ 293999 w 583294"/>
                <a:gd name="connsiteY33" fmla="*/ 469616 h 605593"/>
                <a:gd name="connsiteX34" fmla="*/ 462654 w 583294"/>
                <a:gd name="connsiteY34" fmla="*/ 301200 h 605593"/>
                <a:gd name="connsiteX35" fmla="*/ 493279 w 583294"/>
                <a:gd name="connsiteY35" fmla="*/ 270619 h 605593"/>
                <a:gd name="connsiteX36" fmla="*/ 552669 w 583294"/>
                <a:gd name="connsiteY36" fmla="*/ 270619 h 605593"/>
                <a:gd name="connsiteX37" fmla="*/ 583294 w 583294"/>
                <a:gd name="connsiteY37" fmla="*/ 301200 h 605593"/>
                <a:gd name="connsiteX38" fmla="*/ 552669 w 583294"/>
                <a:gd name="connsiteY38" fmla="*/ 331782 h 605593"/>
                <a:gd name="connsiteX39" fmla="*/ 521935 w 583294"/>
                <a:gd name="connsiteY39" fmla="*/ 331782 h 605593"/>
                <a:gd name="connsiteX40" fmla="*/ 478513 w 583294"/>
                <a:gd name="connsiteY40" fmla="*/ 438052 h 605593"/>
                <a:gd name="connsiteX41" fmla="*/ 504982 w 583294"/>
                <a:gd name="connsiteY41" fmla="*/ 464592 h 605593"/>
                <a:gd name="connsiteX42" fmla="*/ 504982 w 583294"/>
                <a:gd name="connsiteY42" fmla="*/ 507842 h 605593"/>
                <a:gd name="connsiteX43" fmla="*/ 483326 w 583294"/>
                <a:gd name="connsiteY43" fmla="*/ 516798 h 605593"/>
                <a:gd name="connsiteX44" fmla="*/ 461670 w 583294"/>
                <a:gd name="connsiteY44" fmla="*/ 507842 h 605593"/>
                <a:gd name="connsiteX45" fmla="*/ 435638 w 583294"/>
                <a:gd name="connsiteY45" fmla="*/ 481957 h 605593"/>
                <a:gd name="connsiteX46" fmla="*/ 322327 w 583294"/>
                <a:gd name="connsiteY46" fmla="*/ 529140 h 605593"/>
                <a:gd name="connsiteX47" fmla="*/ 322327 w 583294"/>
                <a:gd name="connsiteY47" fmla="*/ 575012 h 605593"/>
                <a:gd name="connsiteX48" fmla="*/ 291592 w 583294"/>
                <a:gd name="connsiteY48" fmla="*/ 605593 h 605593"/>
                <a:gd name="connsiteX49" fmla="*/ 260967 w 583294"/>
                <a:gd name="connsiteY49" fmla="*/ 575012 h 605593"/>
                <a:gd name="connsiteX50" fmla="*/ 260967 w 583294"/>
                <a:gd name="connsiteY50" fmla="*/ 528485 h 605593"/>
                <a:gd name="connsiteX51" fmla="*/ 149624 w 583294"/>
                <a:gd name="connsiteY51" fmla="*/ 479882 h 605593"/>
                <a:gd name="connsiteX52" fmla="*/ 121624 w 583294"/>
                <a:gd name="connsiteY52" fmla="*/ 507842 h 605593"/>
                <a:gd name="connsiteX53" fmla="*/ 99968 w 583294"/>
                <a:gd name="connsiteY53" fmla="*/ 516798 h 605593"/>
                <a:gd name="connsiteX54" fmla="*/ 78312 w 583294"/>
                <a:gd name="connsiteY54" fmla="*/ 507842 h 605593"/>
                <a:gd name="connsiteX55" fmla="*/ 78312 w 583294"/>
                <a:gd name="connsiteY55" fmla="*/ 464592 h 605593"/>
                <a:gd name="connsiteX56" fmla="*/ 107515 w 583294"/>
                <a:gd name="connsiteY56" fmla="*/ 435430 h 605593"/>
                <a:gd name="connsiteX57" fmla="*/ 66062 w 583294"/>
                <a:gd name="connsiteY57" fmla="*/ 331782 h 605593"/>
                <a:gd name="connsiteX58" fmla="*/ 30625 w 583294"/>
                <a:gd name="connsiteY58" fmla="*/ 331782 h 605593"/>
                <a:gd name="connsiteX59" fmla="*/ 0 w 583294"/>
                <a:gd name="connsiteY59" fmla="*/ 301200 h 605593"/>
                <a:gd name="connsiteX60" fmla="*/ 30625 w 583294"/>
                <a:gd name="connsiteY60" fmla="*/ 270619 h 605593"/>
                <a:gd name="connsiteX61" fmla="*/ 260655 w 583294"/>
                <a:gd name="connsiteY61" fmla="*/ 122871 h 605593"/>
                <a:gd name="connsiteX62" fmla="*/ 215703 w 583294"/>
                <a:gd name="connsiteY62" fmla="*/ 134776 h 605593"/>
                <a:gd name="connsiteX63" fmla="*/ 212093 w 583294"/>
                <a:gd name="connsiteY63" fmla="*/ 140565 h 605593"/>
                <a:gd name="connsiteX64" fmla="*/ 212093 w 583294"/>
                <a:gd name="connsiteY64" fmla="*/ 152142 h 605593"/>
                <a:gd name="connsiteX65" fmla="*/ 209468 w 583294"/>
                <a:gd name="connsiteY65" fmla="*/ 152142 h 605593"/>
                <a:gd name="connsiteX66" fmla="*/ 203015 w 583294"/>
                <a:gd name="connsiteY66" fmla="*/ 158586 h 605593"/>
                <a:gd name="connsiteX67" fmla="*/ 203015 w 583294"/>
                <a:gd name="connsiteY67" fmla="*/ 169289 h 605593"/>
                <a:gd name="connsiteX68" fmla="*/ 205969 w 583294"/>
                <a:gd name="connsiteY68" fmla="*/ 174641 h 605593"/>
                <a:gd name="connsiteX69" fmla="*/ 212203 w 583294"/>
                <a:gd name="connsiteY69" fmla="*/ 178791 h 605593"/>
                <a:gd name="connsiteX70" fmla="*/ 212640 w 583294"/>
                <a:gd name="connsiteY70" fmla="*/ 181413 h 605593"/>
                <a:gd name="connsiteX71" fmla="*/ 235828 w 583294"/>
                <a:gd name="connsiteY71" fmla="*/ 235039 h 605593"/>
                <a:gd name="connsiteX72" fmla="*/ 274218 w 583294"/>
                <a:gd name="connsiteY72" fmla="*/ 268242 h 605593"/>
                <a:gd name="connsiteX73" fmla="*/ 309108 w 583294"/>
                <a:gd name="connsiteY73" fmla="*/ 268242 h 605593"/>
                <a:gd name="connsiteX74" fmla="*/ 347498 w 583294"/>
                <a:gd name="connsiteY74" fmla="*/ 235039 h 605593"/>
                <a:gd name="connsiteX75" fmla="*/ 370685 w 583294"/>
                <a:gd name="connsiteY75" fmla="*/ 181413 h 605593"/>
                <a:gd name="connsiteX76" fmla="*/ 371123 w 583294"/>
                <a:gd name="connsiteY76" fmla="*/ 178791 h 605593"/>
                <a:gd name="connsiteX77" fmla="*/ 377357 w 583294"/>
                <a:gd name="connsiteY77" fmla="*/ 174641 h 605593"/>
                <a:gd name="connsiteX78" fmla="*/ 380310 w 583294"/>
                <a:gd name="connsiteY78" fmla="*/ 169289 h 605593"/>
                <a:gd name="connsiteX79" fmla="*/ 380310 w 583294"/>
                <a:gd name="connsiteY79" fmla="*/ 158586 h 605593"/>
                <a:gd name="connsiteX80" fmla="*/ 373857 w 583294"/>
                <a:gd name="connsiteY80" fmla="*/ 152142 h 605593"/>
                <a:gd name="connsiteX81" fmla="*/ 370248 w 583294"/>
                <a:gd name="connsiteY81" fmla="*/ 152142 h 605593"/>
                <a:gd name="connsiteX82" fmla="*/ 368279 w 583294"/>
                <a:gd name="connsiteY82" fmla="*/ 149958 h 605593"/>
                <a:gd name="connsiteX83" fmla="*/ 362045 w 583294"/>
                <a:gd name="connsiteY83" fmla="*/ 149521 h 605593"/>
                <a:gd name="connsiteX84" fmla="*/ 336451 w 583294"/>
                <a:gd name="connsiteY84" fmla="*/ 155309 h 605593"/>
                <a:gd name="connsiteX85" fmla="*/ 296749 w 583294"/>
                <a:gd name="connsiteY85" fmla="*/ 137288 h 605593"/>
                <a:gd name="connsiteX86" fmla="*/ 260655 w 583294"/>
                <a:gd name="connsiteY86" fmla="*/ 122871 h 605593"/>
                <a:gd name="connsiteX87" fmla="*/ 275311 w 583294"/>
                <a:gd name="connsiteY87" fmla="*/ 0 h 605593"/>
                <a:gd name="connsiteX88" fmla="*/ 308014 w 583294"/>
                <a:gd name="connsiteY88" fmla="*/ 0 h 605593"/>
                <a:gd name="connsiteX89" fmla="*/ 409185 w 583294"/>
                <a:gd name="connsiteY89" fmla="*/ 101027 h 605593"/>
                <a:gd name="connsiteX90" fmla="*/ 409185 w 583294"/>
                <a:gd name="connsiteY90" fmla="*/ 132701 h 605593"/>
                <a:gd name="connsiteX91" fmla="*/ 414982 w 583294"/>
                <a:gd name="connsiteY91" fmla="*/ 150722 h 605593"/>
                <a:gd name="connsiteX92" fmla="*/ 414982 w 583294"/>
                <a:gd name="connsiteY92" fmla="*/ 173331 h 605593"/>
                <a:gd name="connsiteX93" fmla="*/ 403826 w 583294"/>
                <a:gd name="connsiteY93" fmla="*/ 197140 h 605593"/>
                <a:gd name="connsiteX94" fmla="*/ 397263 w 583294"/>
                <a:gd name="connsiteY94" fmla="*/ 214288 h 605593"/>
                <a:gd name="connsiteX95" fmla="*/ 375498 w 583294"/>
                <a:gd name="connsiteY95" fmla="*/ 255136 h 605593"/>
                <a:gd name="connsiteX96" fmla="*/ 360732 w 583294"/>
                <a:gd name="connsiteY96" fmla="*/ 273922 h 605593"/>
                <a:gd name="connsiteX97" fmla="*/ 371670 w 583294"/>
                <a:gd name="connsiteY97" fmla="*/ 287574 h 605593"/>
                <a:gd name="connsiteX98" fmla="*/ 432919 w 583294"/>
                <a:gd name="connsiteY98" fmla="*/ 306141 h 605593"/>
                <a:gd name="connsiteX99" fmla="*/ 294014 w 583294"/>
                <a:gd name="connsiteY99" fmla="*/ 433272 h 605593"/>
                <a:gd name="connsiteX100" fmla="*/ 154891 w 583294"/>
                <a:gd name="connsiteY100" fmla="*/ 304721 h 605593"/>
                <a:gd name="connsiteX101" fmla="*/ 211656 w 583294"/>
                <a:gd name="connsiteY101" fmla="*/ 287574 h 605593"/>
                <a:gd name="connsiteX102" fmla="*/ 222593 w 583294"/>
                <a:gd name="connsiteY102" fmla="*/ 273922 h 605593"/>
                <a:gd name="connsiteX103" fmla="*/ 207828 w 583294"/>
                <a:gd name="connsiteY103" fmla="*/ 255136 h 605593"/>
                <a:gd name="connsiteX104" fmla="*/ 186063 w 583294"/>
                <a:gd name="connsiteY104" fmla="*/ 214288 h 605593"/>
                <a:gd name="connsiteX105" fmla="*/ 179500 w 583294"/>
                <a:gd name="connsiteY105" fmla="*/ 197140 h 605593"/>
                <a:gd name="connsiteX106" fmla="*/ 168344 w 583294"/>
                <a:gd name="connsiteY106" fmla="*/ 173331 h 605593"/>
                <a:gd name="connsiteX107" fmla="*/ 168344 w 583294"/>
                <a:gd name="connsiteY107" fmla="*/ 150722 h 605593"/>
                <a:gd name="connsiteX108" fmla="*/ 174141 w 583294"/>
                <a:gd name="connsiteY108" fmla="*/ 132701 h 605593"/>
                <a:gd name="connsiteX109" fmla="*/ 174141 w 583294"/>
                <a:gd name="connsiteY109" fmla="*/ 101027 h 605593"/>
                <a:gd name="connsiteX110" fmla="*/ 275311 w 583294"/>
                <a:gd name="connsiteY110" fmla="*/ 0 h 60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83294" h="605593">
                  <a:moveTo>
                    <a:pt x="332623" y="296967"/>
                  </a:moveTo>
                  <a:cubicBezTo>
                    <a:pt x="327373" y="299697"/>
                    <a:pt x="322123" y="301663"/>
                    <a:pt x="316983" y="302537"/>
                  </a:cubicBezTo>
                  <a:cubicBezTo>
                    <a:pt x="313811" y="303083"/>
                    <a:pt x="311624" y="305814"/>
                    <a:pt x="311624" y="308872"/>
                  </a:cubicBezTo>
                  <a:lnTo>
                    <a:pt x="311624" y="325036"/>
                  </a:lnTo>
                  <a:cubicBezTo>
                    <a:pt x="310639" y="325364"/>
                    <a:pt x="309874" y="326019"/>
                    <a:pt x="309108" y="326784"/>
                  </a:cubicBezTo>
                  <a:cubicBezTo>
                    <a:pt x="307905" y="328094"/>
                    <a:pt x="307358" y="329951"/>
                    <a:pt x="307467" y="331698"/>
                  </a:cubicBezTo>
                  <a:lnTo>
                    <a:pt x="311077" y="366102"/>
                  </a:lnTo>
                  <a:cubicBezTo>
                    <a:pt x="311295" y="368724"/>
                    <a:pt x="313155" y="371017"/>
                    <a:pt x="315780" y="371673"/>
                  </a:cubicBezTo>
                  <a:cubicBezTo>
                    <a:pt x="316327" y="371891"/>
                    <a:pt x="316983" y="371891"/>
                    <a:pt x="317530" y="371891"/>
                  </a:cubicBezTo>
                  <a:cubicBezTo>
                    <a:pt x="319498" y="371891"/>
                    <a:pt x="321467" y="371017"/>
                    <a:pt x="322670" y="369379"/>
                  </a:cubicBezTo>
                  <a:lnTo>
                    <a:pt x="340826" y="345242"/>
                  </a:lnTo>
                  <a:cubicBezTo>
                    <a:pt x="341701" y="344149"/>
                    <a:pt x="342139" y="342730"/>
                    <a:pt x="342139" y="341310"/>
                  </a:cubicBezTo>
                  <a:lnTo>
                    <a:pt x="342139" y="302646"/>
                  </a:lnTo>
                  <a:cubicBezTo>
                    <a:pt x="342139" y="300353"/>
                    <a:pt x="340936" y="298277"/>
                    <a:pt x="339076" y="297076"/>
                  </a:cubicBezTo>
                  <a:cubicBezTo>
                    <a:pt x="337108" y="295984"/>
                    <a:pt x="334701" y="295875"/>
                    <a:pt x="332623" y="296967"/>
                  </a:cubicBezTo>
                  <a:close/>
                  <a:moveTo>
                    <a:pt x="250702" y="296967"/>
                  </a:moveTo>
                  <a:cubicBezTo>
                    <a:pt x="248624" y="295875"/>
                    <a:pt x="246218" y="295984"/>
                    <a:pt x="244249" y="297076"/>
                  </a:cubicBezTo>
                  <a:cubicBezTo>
                    <a:pt x="242281" y="298277"/>
                    <a:pt x="241187" y="300353"/>
                    <a:pt x="241187" y="302646"/>
                  </a:cubicBezTo>
                  <a:lnTo>
                    <a:pt x="241077" y="341310"/>
                  </a:lnTo>
                  <a:cubicBezTo>
                    <a:pt x="241077" y="342730"/>
                    <a:pt x="241624" y="344149"/>
                    <a:pt x="242390" y="345242"/>
                  </a:cubicBezTo>
                  <a:lnTo>
                    <a:pt x="260655" y="369379"/>
                  </a:lnTo>
                  <a:cubicBezTo>
                    <a:pt x="261859" y="371017"/>
                    <a:pt x="263827" y="371891"/>
                    <a:pt x="265796" y="371891"/>
                  </a:cubicBezTo>
                  <a:cubicBezTo>
                    <a:pt x="266343" y="371891"/>
                    <a:pt x="266999" y="371891"/>
                    <a:pt x="267546" y="371673"/>
                  </a:cubicBezTo>
                  <a:cubicBezTo>
                    <a:pt x="270171" y="371017"/>
                    <a:pt x="272030" y="368833"/>
                    <a:pt x="272249" y="366102"/>
                  </a:cubicBezTo>
                  <a:lnTo>
                    <a:pt x="275858" y="331698"/>
                  </a:lnTo>
                  <a:cubicBezTo>
                    <a:pt x="275968" y="329951"/>
                    <a:pt x="275421" y="328094"/>
                    <a:pt x="274218" y="326674"/>
                  </a:cubicBezTo>
                  <a:cubicBezTo>
                    <a:pt x="273452" y="326019"/>
                    <a:pt x="272687" y="325364"/>
                    <a:pt x="271702" y="325036"/>
                  </a:cubicBezTo>
                  <a:lnTo>
                    <a:pt x="271702" y="308872"/>
                  </a:lnTo>
                  <a:cubicBezTo>
                    <a:pt x="271702" y="305814"/>
                    <a:pt x="269515" y="303083"/>
                    <a:pt x="266343" y="302537"/>
                  </a:cubicBezTo>
                  <a:cubicBezTo>
                    <a:pt x="261202" y="301663"/>
                    <a:pt x="255952" y="299697"/>
                    <a:pt x="250702" y="296967"/>
                  </a:cubicBezTo>
                  <a:close/>
                  <a:moveTo>
                    <a:pt x="30625" y="270619"/>
                  </a:moveTo>
                  <a:lnTo>
                    <a:pt x="94718" y="270619"/>
                  </a:lnTo>
                  <a:cubicBezTo>
                    <a:pt x="111562" y="270619"/>
                    <a:pt x="125343" y="284271"/>
                    <a:pt x="125343" y="301200"/>
                  </a:cubicBezTo>
                  <a:cubicBezTo>
                    <a:pt x="125343" y="394036"/>
                    <a:pt x="201030" y="469616"/>
                    <a:pt x="293999" y="469616"/>
                  </a:cubicBezTo>
                  <a:cubicBezTo>
                    <a:pt x="386967" y="469616"/>
                    <a:pt x="462654" y="394036"/>
                    <a:pt x="462654" y="301200"/>
                  </a:cubicBezTo>
                  <a:cubicBezTo>
                    <a:pt x="462654" y="284271"/>
                    <a:pt x="476326" y="270619"/>
                    <a:pt x="493279" y="270619"/>
                  </a:cubicBezTo>
                  <a:lnTo>
                    <a:pt x="552669" y="270619"/>
                  </a:lnTo>
                  <a:cubicBezTo>
                    <a:pt x="569622" y="270619"/>
                    <a:pt x="583294" y="284271"/>
                    <a:pt x="583294" y="301200"/>
                  </a:cubicBezTo>
                  <a:cubicBezTo>
                    <a:pt x="583294" y="318129"/>
                    <a:pt x="569622" y="331782"/>
                    <a:pt x="552669" y="331782"/>
                  </a:cubicBezTo>
                  <a:lnTo>
                    <a:pt x="521935" y="331782"/>
                  </a:lnTo>
                  <a:cubicBezTo>
                    <a:pt x="516576" y="371319"/>
                    <a:pt x="501263" y="407579"/>
                    <a:pt x="478513" y="438052"/>
                  </a:cubicBezTo>
                  <a:lnTo>
                    <a:pt x="504982" y="464592"/>
                  </a:lnTo>
                  <a:cubicBezTo>
                    <a:pt x="516904" y="476497"/>
                    <a:pt x="516904" y="495937"/>
                    <a:pt x="504982" y="507842"/>
                  </a:cubicBezTo>
                  <a:cubicBezTo>
                    <a:pt x="498966" y="513849"/>
                    <a:pt x="491091" y="516798"/>
                    <a:pt x="483326" y="516798"/>
                  </a:cubicBezTo>
                  <a:cubicBezTo>
                    <a:pt x="475451" y="516798"/>
                    <a:pt x="467576" y="513849"/>
                    <a:pt x="461670" y="507842"/>
                  </a:cubicBezTo>
                  <a:lnTo>
                    <a:pt x="435638" y="481957"/>
                  </a:lnTo>
                  <a:cubicBezTo>
                    <a:pt x="403592" y="507078"/>
                    <a:pt x="364764" y="523897"/>
                    <a:pt x="322327" y="529140"/>
                  </a:cubicBezTo>
                  <a:lnTo>
                    <a:pt x="322327" y="575012"/>
                  </a:lnTo>
                  <a:cubicBezTo>
                    <a:pt x="322327" y="591832"/>
                    <a:pt x="308545" y="605593"/>
                    <a:pt x="291592" y="605593"/>
                  </a:cubicBezTo>
                  <a:cubicBezTo>
                    <a:pt x="274749" y="605593"/>
                    <a:pt x="260967" y="591832"/>
                    <a:pt x="260967" y="575012"/>
                  </a:cubicBezTo>
                  <a:lnTo>
                    <a:pt x="260967" y="528485"/>
                  </a:lnTo>
                  <a:cubicBezTo>
                    <a:pt x="219186" y="522478"/>
                    <a:pt x="181015" y="505221"/>
                    <a:pt x="149624" y="479882"/>
                  </a:cubicBezTo>
                  <a:lnTo>
                    <a:pt x="121624" y="507842"/>
                  </a:lnTo>
                  <a:cubicBezTo>
                    <a:pt x="115718" y="513849"/>
                    <a:pt x="107843" y="516798"/>
                    <a:pt x="99968" y="516798"/>
                  </a:cubicBezTo>
                  <a:cubicBezTo>
                    <a:pt x="92093" y="516798"/>
                    <a:pt x="84328" y="513849"/>
                    <a:pt x="78312" y="507842"/>
                  </a:cubicBezTo>
                  <a:cubicBezTo>
                    <a:pt x="66281" y="495937"/>
                    <a:pt x="66281" y="476497"/>
                    <a:pt x="78312" y="464592"/>
                  </a:cubicBezTo>
                  <a:lnTo>
                    <a:pt x="107515" y="435430"/>
                  </a:lnTo>
                  <a:cubicBezTo>
                    <a:pt x="85859" y="405504"/>
                    <a:pt x="71203" y="370117"/>
                    <a:pt x="66062" y="331782"/>
                  </a:cubicBezTo>
                  <a:lnTo>
                    <a:pt x="30625" y="331782"/>
                  </a:lnTo>
                  <a:cubicBezTo>
                    <a:pt x="13672" y="331782"/>
                    <a:pt x="0" y="318129"/>
                    <a:pt x="0" y="301200"/>
                  </a:cubicBezTo>
                  <a:cubicBezTo>
                    <a:pt x="0" y="284271"/>
                    <a:pt x="13672" y="270619"/>
                    <a:pt x="30625" y="270619"/>
                  </a:cubicBezTo>
                  <a:close/>
                  <a:moveTo>
                    <a:pt x="260655" y="122871"/>
                  </a:moveTo>
                  <a:cubicBezTo>
                    <a:pt x="242390" y="122871"/>
                    <a:pt x="224671" y="130298"/>
                    <a:pt x="215703" y="134776"/>
                  </a:cubicBezTo>
                  <a:cubicBezTo>
                    <a:pt x="213515" y="135868"/>
                    <a:pt x="212093" y="138162"/>
                    <a:pt x="212093" y="140565"/>
                  </a:cubicBezTo>
                  <a:lnTo>
                    <a:pt x="212093" y="152142"/>
                  </a:lnTo>
                  <a:lnTo>
                    <a:pt x="209468" y="152142"/>
                  </a:lnTo>
                  <a:cubicBezTo>
                    <a:pt x="205859" y="152142"/>
                    <a:pt x="203015" y="154982"/>
                    <a:pt x="203015" y="158586"/>
                  </a:cubicBezTo>
                  <a:lnTo>
                    <a:pt x="203015" y="169289"/>
                  </a:lnTo>
                  <a:cubicBezTo>
                    <a:pt x="203015" y="171474"/>
                    <a:pt x="204109" y="173440"/>
                    <a:pt x="205969" y="174641"/>
                  </a:cubicBezTo>
                  <a:lnTo>
                    <a:pt x="212203" y="178791"/>
                  </a:lnTo>
                  <a:lnTo>
                    <a:pt x="212640" y="181413"/>
                  </a:lnTo>
                  <a:cubicBezTo>
                    <a:pt x="214609" y="196922"/>
                    <a:pt x="223359" y="216909"/>
                    <a:pt x="235828" y="235039"/>
                  </a:cubicBezTo>
                  <a:cubicBezTo>
                    <a:pt x="251687" y="257975"/>
                    <a:pt x="266562" y="268242"/>
                    <a:pt x="274218" y="268242"/>
                  </a:cubicBezTo>
                  <a:lnTo>
                    <a:pt x="309108" y="268242"/>
                  </a:lnTo>
                  <a:cubicBezTo>
                    <a:pt x="316764" y="268242"/>
                    <a:pt x="331639" y="257975"/>
                    <a:pt x="347498" y="235039"/>
                  </a:cubicBezTo>
                  <a:cubicBezTo>
                    <a:pt x="359967" y="216909"/>
                    <a:pt x="368717" y="196922"/>
                    <a:pt x="370685" y="181413"/>
                  </a:cubicBezTo>
                  <a:lnTo>
                    <a:pt x="371123" y="178791"/>
                  </a:lnTo>
                  <a:lnTo>
                    <a:pt x="377357" y="174641"/>
                  </a:lnTo>
                  <a:cubicBezTo>
                    <a:pt x="379217" y="173440"/>
                    <a:pt x="380310" y="171474"/>
                    <a:pt x="380310" y="169289"/>
                  </a:cubicBezTo>
                  <a:lnTo>
                    <a:pt x="380310" y="158586"/>
                  </a:lnTo>
                  <a:cubicBezTo>
                    <a:pt x="380310" y="154982"/>
                    <a:pt x="377357" y="152142"/>
                    <a:pt x="373857" y="152142"/>
                  </a:cubicBezTo>
                  <a:lnTo>
                    <a:pt x="370248" y="152142"/>
                  </a:lnTo>
                  <a:cubicBezTo>
                    <a:pt x="369810" y="151268"/>
                    <a:pt x="369045" y="150504"/>
                    <a:pt x="368279" y="149958"/>
                  </a:cubicBezTo>
                  <a:cubicBezTo>
                    <a:pt x="366420" y="148756"/>
                    <a:pt x="364014" y="148538"/>
                    <a:pt x="362045" y="149521"/>
                  </a:cubicBezTo>
                  <a:cubicBezTo>
                    <a:pt x="353404" y="153343"/>
                    <a:pt x="344764" y="155309"/>
                    <a:pt x="336451" y="155309"/>
                  </a:cubicBezTo>
                  <a:cubicBezTo>
                    <a:pt x="321686" y="155309"/>
                    <a:pt x="308342" y="149302"/>
                    <a:pt x="296749" y="137288"/>
                  </a:cubicBezTo>
                  <a:cubicBezTo>
                    <a:pt x="287452" y="127786"/>
                    <a:pt x="275311" y="122871"/>
                    <a:pt x="260655" y="122871"/>
                  </a:cubicBezTo>
                  <a:close/>
                  <a:moveTo>
                    <a:pt x="275311" y="0"/>
                  </a:moveTo>
                  <a:lnTo>
                    <a:pt x="308014" y="0"/>
                  </a:lnTo>
                  <a:cubicBezTo>
                    <a:pt x="363795" y="0"/>
                    <a:pt x="409185" y="45326"/>
                    <a:pt x="409185" y="101027"/>
                  </a:cubicBezTo>
                  <a:lnTo>
                    <a:pt x="409185" y="132701"/>
                  </a:lnTo>
                  <a:cubicBezTo>
                    <a:pt x="412904" y="137944"/>
                    <a:pt x="414982" y="144278"/>
                    <a:pt x="414982" y="150722"/>
                  </a:cubicBezTo>
                  <a:lnTo>
                    <a:pt x="414982" y="173331"/>
                  </a:lnTo>
                  <a:cubicBezTo>
                    <a:pt x="414982" y="182505"/>
                    <a:pt x="410826" y="191352"/>
                    <a:pt x="403826" y="197140"/>
                  </a:cubicBezTo>
                  <a:cubicBezTo>
                    <a:pt x="402076" y="202820"/>
                    <a:pt x="399888" y="208608"/>
                    <a:pt x="397263" y="214288"/>
                  </a:cubicBezTo>
                  <a:cubicBezTo>
                    <a:pt x="392013" y="227940"/>
                    <a:pt x="384576" y="242029"/>
                    <a:pt x="375498" y="255136"/>
                  </a:cubicBezTo>
                  <a:cubicBezTo>
                    <a:pt x="371670" y="260706"/>
                    <a:pt x="366639" y="267368"/>
                    <a:pt x="360732" y="273922"/>
                  </a:cubicBezTo>
                  <a:cubicBezTo>
                    <a:pt x="366092" y="277853"/>
                    <a:pt x="370029" y="282331"/>
                    <a:pt x="371670" y="287574"/>
                  </a:cubicBezTo>
                  <a:lnTo>
                    <a:pt x="432919" y="306141"/>
                  </a:lnTo>
                  <a:cubicBezTo>
                    <a:pt x="426685" y="377243"/>
                    <a:pt x="366748" y="433272"/>
                    <a:pt x="294014" y="433272"/>
                  </a:cubicBezTo>
                  <a:cubicBezTo>
                    <a:pt x="220734" y="433272"/>
                    <a:pt x="160469" y="376478"/>
                    <a:pt x="154891" y="304721"/>
                  </a:cubicBezTo>
                  <a:lnTo>
                    <a:pt x="211656" y="287574"/>
                  </a:lnTo>
                  <a:cubicBezTo>
                    <a:pt x="213297" y="282331"/>
                    <a:pt x="217234" y="277853"/>
                    <a:pt x="222593" y="273922"/>
                  </a:cubicBezTo>
                  <a:cubicBezTo>
                    <a:pt x="216687" y="267368"/>
                    <a:pt x="211656" y="260706"/>
                    <a:pt x="207828" y="255136"/>
                  </a:cubicBezTo>
                  <a:cubicBezTo>
                    <a:pt x="198750" y="242029"/>
                    <a:pt x="191312" y="227940"/>
                    <a:pt x="186063" y="214288"/>
                  </a:cubicBezTo>
                  <a:cubicBezTo>
                    <a:pt x="183438" y="208608"/>
                    <a:pt x="181250" y="202820"/>
                    <a:pt x="179500" y="197140"/>
                  </a:cubicBezTo>
                  <a:cubicBezTo>
                    <a:pt x="172500" y="191242"/>
                    <a:pt x="168344" y="182505"/>
                    <a:pt x="168344" y="173331"/>
                  </a:cubicBezTo>
                  <a:lnTo>
                    <a:pt x="168344" y="150722"/>
                  </a:lnTo>
                  <a:cubicBezTo>
                    <a:pt x="168344" y="144278"/>
                    <a:pt x="170422" y="137944"/>
                    <a:pt x="174141" y="132701"/>
                  </a:cubicBezTo>
                  <a:lnTo>
                    <a:pt x="174141" y="101027"/>
                  </a:lnTo>
                  <a:cubicBezTo>
                    <a:pt x="174141" y="45326"/>
                    <a:pt x="219531" y="0"/>
                    <a:pt x="275311" y="0"/>
                  </a:cubicBezTo>
                  <a:close/>
                </a:path>
              </a:pathLst>
            </a:custGeom>
            <a:solidFill>
              <a:schemeClr val="bg1"/>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endParaRPr>
            </a:p>
          </p:txBody>
        </p:sp>
        <p:cxnSp>
          <p:nvCxnSpPr>
            <p:cNvPr id="24" name="直接连接符 23">
              <a:extLst>
                <a:ext uri="{FF2B5EF4-FFF2-40B4-BE49-F238E27FC236}">
                  <a16:creationId xmlns:a16="http://schemas.microsoft.com/office/drawing/2014/main" id="{68FF1132-33D1-499C-A1A1-27AA3B5DE4CD}"/>
                </a:ext>
              </a:extLst>
            </p:cNvPr>
            <p:cNvCxnSpPr>
              <a:stCxn id="22" idx="1"/>
            </p:cNvCxnSpPr>
            <p:nvPr/>
          </p:nvCxnSpPr>
          <p:spPr>
            <a:xfrm flipH="1" flipV="1">
              <a:off x="5372239" y="2914064"/>
              <a:ext cx="366470" cy="366470"/>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1737A75B-3CD3-4008-B29E-5BEC0C8CE176}"/>
                </a:ext>
              </a:extLst>
            </p:cNvPr>
            <p:cNvCxnSpPr>
              <a:stCxn id="22" idx="5"/>
            </p:cNvCxnSpPr>
            <p:nvPr/>
          </p:nvCxnSpPr>
          <p:spPr>
            <a:xfrm>
              <a:off x="6459102" y="4000927"/>
              <a:ext cx="319602" cy="320691"/>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FCC735F1-E31E-4A3E-BDE9-62EF5CC71CD0}"/>
                </a:ext>
              </a:extLst>
            </p:cNvPr>
            <p:cNvCxnSpPr>
              <a:stCxn id="22" idx="7"/>
            </p:cNvCxnSpPr>
            <p:nvPr/>
          </p:nvCxnSpPr>
          <p:spPr>
            <a:xfrm flipV="1">
              <a:off x="6459102" y="2908858"/>
              <a:ext cx="329414" cy="371676"/>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0C2C8CAC-E801-45FF-BFBE-DF6067E44C9B}"/>
                </a:ext>
              </a:extLst>
            </p:cNvPr>
            <p:cNvCxnSpPr/>
            <p:nvPr/>
          </p:nvCxnSpPr>
          <p:spPr>
            <a:xfrm flipV="1">
              <a:off x="6608300" y="3640731"/>
              <a:ext cx="163730" cy="0"/>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72DAAAE3-D450-4272-82E2-5D4DA04B6048}"/>
                </a:ext>
              </a:extLst>
            </p:cNvPr>
            <p:cNvCxnSpPr>
              <a:stCxn id="22" idx="3"/>
            </p:cNvCxnSpPr>
            <p:nvPr/>
          </p:nvCxnSpPr>
          <p:spPr>
            <a:xfrm flipH="1">
              <a:off x="5372239" y="4000927"/>
              <a:ext cx="366470" cy="360655"/>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B701ADCA-0581-4F5D-A83D-B3F2EDEAF744}"/>
                </a:ext>
              </a:extLst>
            </p:cNvPr>
            <p:cNvCxnSpPr/>
            <p:nvPr/>
          </p:nvCxnSpPr>
          <p:spPr>
            <a:xfrm flipH="1" flipV="1">
              <a:off x="5399555" y="3640731"/>
              <a:ext cx="189955" cy="0"/>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80AE8A53-5BA7-4403-9CA5-E5DAA0CD55D8}"/>
                </a:ext>
              </a:extLst>
            </p:cNvPr>
            <p:cNvCxnSpPr>
              <a:stCxn id="22" idx="0"/>
            </p:cNvCxnSpPr>
            <p:nvPr/>
          </p:nvCxnSpPr>
          <p:spPr>
            <a:xfrm flipH="1" flipV="1">
              <a:off x="6096000" y="2971469"/>
              <a:ext cx="0" cy="159867"/>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3AE8607F-321A-4DD7-8A82-A2CC5AE0A161}"/>
                </a:ext>
              </a:extLst>
            </p:cNvPr>
            <p:cNvCxnSpPr>
              <a:stCxn id="22" idx="4"/>
            </p:cNvCxnSpPr>
            <p:nvPr/>
          </p:nvCxnSpPr>
          <p:spPr>
            <a:xfrm flipH="1">
              <a:off x="6094548" y="4150125"/>
              <a:ext cx="0" cy="171493"/>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32" name="iṥ1îḓe">
              <a:extLst>
                <a:ext uri="{FF2B5EF4-FFF2-40B4-BE49-F238E27FC236}">
                  <a16:creationId xmlns:a16="http://schemas.microsoft.com/office/drawing/2014/main" id="{C1DC32C3-B06F-440C-B50F-B9B7AA24EA6F}"/>
                </a:ext>
              </a:extLst>
            </p:cNvPr>
            <p:cNvSpPr/>
            <p:nvPr/>
          </p:nvSpPr>
          <p:spPr bwMode="auto">
            <a:xfrm>
              <a:off x="5646919" y="4268570"/>
              <a:ext cx="898162" cy="683068"/>
            </a:xfrm>
            <a:custGeom>
              <a:avLst/>
              <a:gdLst>
                <a:gd name="T0" fmla="*/ 647 w 647"/>
                <a:gd name="T1" fmla="*/ 413 h 492"/>
                <a:gd name="T2" fmla="*/ 647 w 647"/>
                <a:gd name="T3" fmla="*/ 413 h 492"/>
                <a:gd name="T4" fmla="*/ 0 w 647"/>
                <a:gd name="T5" fmla="*/ 415 h 492"/>
                <a:gd name="T6" fmla="*/ 153 w 647"/>
                <a:gd name="T7" fmla="*/ 1 h 492"/>
                <a:gd name="T8" fmla="*/ 492 w 647"/>
                <a:gd name="T9" fmla="*/ 0 h 492"/>
                <a:gd name="T10" fmla="*/ 492 w 647"/>
                <a:gd name="T11" fmla="*/ 0 h 492"/>
                <a:gd name="T12" fmla="*/ 647 w 647"/>
                <a:gd name="T13" fmla="*/ 413 h 492"/>
              </a:gdLst>
              <a:ahLst/>
              <a:cxnLst>
                <a:cxn ang="0">
                  <a:pos x="T0" y="T1"/>
                </a:cxn>
                <a:cxn ang="0">
                  <a:pos x="T2" y="T3"/>
                </a:cxn>
                <a:cxn ang="0">
                  <a:pos x="T4" y="T5"/>
                </a:cxn>
                <a:cxn ang="0">
                  <a:pos x="T6" y="T7"/>
                </a:cxn>
                <a:cxn ang="0">
                  <a:pos x="T8" y="T9"/>
                </a:cxn>
                <a:cxn ang="0">
                  <a:pos x="T10" y="T11"/>
                </a:cxn>
                <a:cxn ang="0">
                  <a:pos x="T12" y="T13"/>
                </a:cxn>
              </a:cxnLst>
              <a:rect l="0" t="0" r="r" b="b"/>
              <a:pathLst>
                <a:path w="647" h="492">
                  <a:moveTo>
                    <a:pt x="647" y="413"/>
                  </a:moveTo>
                  <a:cubicBezTo>
                    <a:pt x="647" y="413"/>
                    <a:pt x="647" y="413"/>
                    <a:pt x="647" y="413"/>
                  </a:cubicBezTo>
                  <a:cubicBezTo>
                    <a:pt x="439" y="491"/>
                    <a:pt x="209" y="492"/>
                    <a:pt x="0" y="415"/>
                  </a:cubicBezTo>
                  <a:cubicBezTo>
                    <a:pt x="153" y="1"/>
                    <a:pt x="153" y="1"/>
                    <a:pt x="153" y="1"/>
                  </a:cubicBezTo>
                  <a:cubicBezTo>
                    <a:pt x="263" y="41"/>
                    <a:pt x="383" y="41"/>
                    <a:pt x="492" y="0"/>
                  </a:cubicBezTo>
                  <a:cubicBezTo>
                    <a:pt x="492" y="0"/>
                    <a:pt x="492" y="0"/>
                    <a:pt x="492" y="0"/>
                  </a:cubicBezTo>
                  <a:cubicBezTo>
                    <a:pt x="647" y="413"/>
                    <a:pt x="647" y="413"/>
                    <a:pt x="647" y="413"/>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33" name="ï$ļîḓé">
              <a:extLst>
                <a:ext uri="{FF2B5EF4-FFF2-40B4-BE49-F238E27FC236}">
                  <a16:creationId xmlns:a16="http://schemas.microsoft.com/office/drawing/2014/main" id="{9EBA2096-3540-4791-B47A-DBC7757EFFE4}"/>
                </a:ext>
              </a:extLst>
            </p:cNvPr>
            <p:cNvSpPr/>
            <p:nvPr/>
          </p:nvSpPr>
          <p:spPr bwMode="auto">
            <a:xfrm>
              <a:off x="6514560" y="4062198"/>
              <a:ext cx="1338523" cy="1338523"/>
            </a:xfrm>
            <a:custGeom>
              <a:avLst/>
              <a:gdLst>
                <a:gd name="T0" fmla="*/ 277 w 966"/>
                <a:gd name="T1" fmla="*/ 966 h 966"/>
                <a:gd name="T2" fmla="*/ 0 w 966"/>
                <a:gd name="T3" fmla="*/ 362 h 966"/>
                <a:gd name="T4" fmla="*/ 360 w 966"/>
                <a:gd name="T5" fmla="*/ 0 h 966"/>
                <a:gd name="T6" fmla="*/ 966 w 966"/>
                <a:gd name="T7" fmla="*/ 275 h 966"/>
                <a:gd name="T8" fmla="*/ 277 w 966"/>
                <a:gd name="T9" fmla="*/ 966 h 966"/>
              </a:gdLst>
              <a:ahLst/>
              <a:cxnLst>
                <a:cxn ang="0">
                  <a:pos x="T0" y="T1"/>
                </a:cxn>
                <a:cxn ang="0">
                  <a:pos x="T2" y="T3"/>
                </a:cxn>
                <a:cxn ang="0">
                  <a:pos x="T4" y="T5"/>
                </a:cxn>
                <a:cxn ang="0">
                  <a:pos x="T6" y="T7"/>
                </a:cxn>
                <a:cxn ang="0">
                  <a:pos x="T8" y="T9"/>
                </a:cxn>
              </a:cxnLst>
              <a:rect l="0" t="0" r="r" b="b"/>
              <a:pathLst>
                <a:path w="966" h="966">
                  <a:moveTo>
                    <a:pt x="277" y="966"/>
                  </a:moveTo>
                  <a:cubicBezTo>
                    <a:pt x="0" y="362"/>
                    <a:pt x="0" y="362"/>
                    <a:pt x="0" y="362"/>
                  </a:cubicBezTo>
                  <a:cubicBezTo>
                    <a:pt x="160" y="289"/>
                    <a:pt x="287" y="160"/>
                    <a:pt x="360" y="0"/>
                  </a:cubicBezTo>
                  <a:cubicBezTo>
                    <a:pt x="966" y="275"/>
                    <a:pt x="966" y="275"/>
                    <a:pt x="966" y="275"/>
                  </a:cubicBezTo>
                  <a:cubicBezTo>
                    <a:pt x="827" y="581"/>
                    <a:pt x="582" y="826"/>
                    <a:pt x="277" y="966"/>
                  </a:cubicBezTo>
                </a:path>
              </a:pathLst>
            </a:custGeom>
            <a:solidFill>
              <a:srgbClr val="F29700"/>
            </a:solidFill>
            <a:ln>
              <a:noFill/>
            </a:ln>
          </p:spPr>
          <p:txBody>
            <a:bodyPr vert="horz" wrap="square" lIns="91440" tIns="45720" rIns="91440" bIns="45720" numCol="1" anchor="ctr" anchorCtr="0" compatLnSpc="1">
              <a:prstTxWarp prst="textNoShape">
                <a:avLst/>
              </a:prstTxWarp>
              <a:normAutofit/>
            </a:bodyPr>
            <a:lstStyle/>
            <a:p>
              <a:pPr algn="ctr"/>
              <a:r>
                <a:rPr lang="en-US" altLang="zh-CN" sz="3200" b="1" i="1" dirty="0">
                  <a:solidFill>
                    <a:schemeClr val="bg1"/>
                  </a:solidFill>
                </a:rPr>
                <a:t>3</a:t>
              </a:r>
              <a:endParaRPr lang="en-US" sz="3200" b="1" i="1" dirty="0">
                <a:solidFill>
                  <a:schemeClr val="bg1"/>
                </a:solidFill>
              </a:endParaRPr>
            </a:p>
          </p:txBody>
        </p:sp>
        <p:sp>
          <p:nvSpPr>
            <p:cNvPr id="34" name="ísḷíďê">
              <a:extLst>
                <a:ext uri="{FF2B5EF4-FFF2-40B4-BE49-F238E27FC236}">
                  <a16:creationId xmlns:a16="http://schemas.microsoft.com/office/drawing/2014/main" id="{AF9F8D30-27CA-4E1E-9D5A-5864B5A19EE0}"/>
                </a:ext>
              </a:extLst>
            </p:cNvPr>
            <p:cNvSpPr/>
            <p:nvPr/>
          </p:nvSpPr>
          <p:spPr bwMode="auto">
            <a:xfrm>
              <a:off x="4338917" y="4063651"/>
              <a:ext cx="1338523" cy="1338523"/>
            </a:xfrm>
            <a:custGeom>
              <a:avLst/>
              <a:gdLst>
                <a:gd name="T0" fmla="*/ 691 w 966"/>
                <a:gd name="T1" fmla="*/ 965 h 965"/>
                <a:gd name="T2" fmla="*/ 0 w 966"/>
                <a:gd name="T3" fmla="*/ 277 h 965"/>
                <a:gd name="T4" fmla="*/ 604 w 966"/>
                <a:gd name="T5" fmla="*/ 0 h 965"/>
                <a:gd name="T6" fmla="*/ 966 w 966"/>
                <a:gd name="T7" fmla="*/ 360 h 965"/>
                <a:gd name="T8" fmla="*/ 691 w 966"/>
                <a:gd name="T9" fmla="*/ 965 h 965"/>
              </a:gdLst>
              <a:ahLst/>
              <a:cxnLst>
                <a:cxn ang="0">
                  <a:pos x="T0" y="T1"/>
                </a:cxn>
                <a:cxn ang="0">
                  <a:pos x="T2" y="T3"/>
                </a:cxn>
                <a:cxn ang="0">
                  <a:pos x="T4" y="T5"/>
                </a:cxn>
                <a:cxn ang="0">
                  <a:pos x="T6" y="T7"/>
                </a:cxn>
                <a:cxn ang="0">
                  <a:pos x="T8" y="T9"/>
                </a:cxn>
              </a:cxnLst>
              <a:rect l="0" t="0" r="r" b="b"/>
              <a:pathLst>
                <a:path w="966" h="965">
                  <a:moveTo>
                    <a:pt x="691" y="965"/>
                  </a:moveTo>
                  <a:cubicBezTo>
                    <a:pt x="385" y="826"/>
                    <a:pt x="140" y="582"/>
                    <a:pt x="0" y="277"/>
                  </a:cubicBezTo>
                  <a:cubicBezTo>
                    <a:pt x="604" y="0"/>
                    <a:pt x="604" y="0"/>
                    <a:pt x="604" y="0"/>
                  </a:cubicBezTo>
                  <a:cubicBezTo>
                    <a:pt x="677" y="159"/>
                    <a:pt x="805" y="287"/>
                    <a:pt x="966" y="360"/>
                  </a:cubicBezTo>
                  <a:cubicBezTo>
                    <a:pt x="691" y="965"/>
                    <a:pt x="691" y="965"/>
                    <a:pt x="691" y="965"/>
                  </a:cubicBezTo>
                </a:path>
              </a:pathLst>
            </a:custGeom>
            <a:solidFill>
              <a:schemeClr val="tx2">
                <a:lumMod val="50000"/>
              </a:schemeClr>
            </a:solidFill>
            <a:ln>
              <a:noFill/>
            </a:ln>
          </p:spPr>
          <p:txBody>
            <a:bodyPr vert="horz" wrap="square" lIns="91440" tIns="45720" rIns="91440" bIns="45720" numCol="1" anchor="ctr" anchorCtr="0" compatLnSpc="1">
              <a:prstTxWarp prst="textNoShape">
                <a:avLst/>
              </a:prstTxWarp>
              <a:normAutofit/>
            </a:bodyPr>
            <a:lstStyle/>
            <a:p>
              <a:pPr algn="ctr"/>
              <a:r>
                <a:rPr lang="en-US" altLang="zh-CN" sz="3200" b="1" i="1" dirty="0">
                  <a:solidFill>
                    <a:schemeClr val="bg1"/>
                  </a:solidFill>
                </a:rPr>
                <a:t>4</a:t>
              </a:r>
              <a:endParaRPr lang="en-US" sz="3200" b="1" i="1" dirty="0">
                <a:solidFill>
                  <a:schemeClr val="bg1"/>
                </a:solidFill>
              </a:endParaRPr>
            </a:p>
          </p:txBody>
        </p:sp>
        <p:sp>
          <p:nvSpPr>
            <p:cNvPr id="35" name="ïsļîḍè">
              <a:extLst>
                <a:ext uri="{FF2B5EF4-FFF2-40B4-BE49-F238E27FC236}">
                  <a16:creationId xmlns:a16="http://schemas.microsoft.com/office/drawing/2014/main" id="{F3AE5CFB-30C7-4DF4-9140-E15CC8FEE542}"/>
                </a:ext>
              </a:extLst>
            </p:cNvPr>
            <p:cNvSpPr/>
            <p:nvPr/>
          </p:nvSpPr>
          <p:spPr bwMode="auto">
            <a:xfrm>
              <a:off x="6514560" y="1874926"/>
              <a:ext cx="1338523" cy="1338523"/>
            </a:xfrm>
            <a:custGeom>
              <a:avLst/>
              <a:gdLst>
                <a:gd name="T0" fmla="*/ 362 w 966"/>
                <a:gd name="T1" fmla="*/ 965 h 965"/>
                <a:gd name="T2" fmla="*/ 0 w 966"/>
                <a:gd name="T3" fmla="*/ 606 h 965"/>
                <a:gd name="T4" fmla="*/ 274 w 966"/>
                <a:gd name="T5" fmla="*/ 0 h 965"/>
                <a:gd name="T6" fmla="*/ 966 w 966"/>
                <a:gd name="T7" fmla="*/ 687 h 965"/>
                <a:gd name="T8" fmla="*/ 362 w 966"/>
                <a:gd name="T9" fmla="*/ 965 h 965"/>
              </a:gdLst>
              <a:ahLst/>
              <a:cxnLst>
                <a:cxn ang="0">
                  <a:pos x="T0" y="T1"/>
                </a:cxn>
                <a:cxn ang="0">
                  <a:pos x="T2" y="T3"/>
                </a:cxn>
                <a:cxn ang="0">
                  <a:pos x="T4" y="T5"/>
                </a:cxn>
                <a:cxn ang="0">
                  <a:pos x="T6" y="T7"/>
                </a:cxn>
                <a:cxn ang="0">
                  <a:pos x="T8" y="T9"/>
                </a:cxn>
              </a:cxnLst>
              <a:rect l="0" t="0" r="r" b="b"/>
              <a:pathLst>
                <a:path w="966" h="965">
                  <a:moveTo>
                    <a:pt x="362" y="965"/>
                  </a:moveTo>
                  <a:cubicBezTo>
                    <a:pt x="289" y="806"/>
                    <a:pt x="160" y="678"/>
                    <a:pt x="0" y="606"/>
                  </a:cubicBezTo>
                  <a:cubicBezTo>
                    <a:pt x="274" y="0"/>
                    <a:pt x="274" y="0"/>
                    <a:pt x="274" y="0"/>
                  </a:cubicBezTo>
                  <a:cubicBezTo>
                    <a:pt x="580" y="138"/>
                    <a:pt x="826" y="383"/>
                    <a:pt x="966" y="687"/>
                  </a:cubicBezTo>
                  <a:cubicBezTo>
                    <a:pt x="362" y="965"/>
                    <a:pt x="362" y="965"/>
                    <a:pt x="362" y="965"/>
                  </a:cubicBezTo>
                </a:path>
              </a:pathLst>
            </a:custGeom>
            <a:solidFill>
              <a:schemeClr val="tx2">
                <a:lumMod val="50000"/>
              </a:schemeClr>
            </a:solidFill>
            <a:ln>
              <a:noFill/>
            </a:ln>
          </p:spPr>
          <p:txBody>
            <a:bodyPr vert="horz" wrap="square" lIns="91440" tIns="45720" rIns="91440" bIns="45720" numCol="1" anchor="ctr"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i="1" dirty="0">
                  <a:solidFill>
                    <a:schemeClr val="bg1"/>
                  </a:solidFill>
                </a:rPr>
                <a:t>2</a:t>
              </a:r>
              <a:endParaRPr lang="en-US" sz="3200" b="1" i="1" dirty="0">
                <a:solidFill>
                  <a:schemeClr val="bg1"/>
                </a:solidFill>
              </a:endParaRPr>
            </a:p>
          </p:txBody>
        </p:sp>
        <p:sp>
          <p:nvSpPr>
            <p:cNvPr id="36" name="îṡ1íḍè">
              <a:extLst>
                <a:ext uri="{FF2B5EF4-FFF2-40B4-BE49-F238E27FC236}">
                  <a16:creationId xmlns:a16="http://schemas.microsoft.com/office/drawing/2014/main" id="{35FCBE9D-A9DA-4BDF-A6DC-C4BA67D46134}"/>
                </a:ext>
              </a:extLst>
            </p:cNvPr>
            <p:cNvSpPr/>
            <p:nvPr/>
          </p:nvSpPr>
          <p:spPr bwMode="auto">
            <a:xfrm>
              <a:off x="4338917" y="1880739"/>
              <a:ext cx="1338523" cy="1338523"/>
            </a:xfrm>
            <a:custGeom>
              <a:avLst/>
              <a:gdLst>
                <a:gd name="T0" fmla="*/ 606 w 965"/>
                <a:gd name="T1" fmla="*/ 966 h 966"/>
                <a:gd name="T2" fmla="*/ 0 w 965"/>
                <a:gd name="T3" fmla="*/ 692 h 966"/>
                <a:gd name="T4" fmla="*/ 688 w 965"/>
                <a:gd name="T5" fmla="*/ 0 h 966"/>
                <a:gd name="T6" fmla="*/ 965 w 965"/>
                <a:gd name="T7" fmla="*/ 604 h 966"/>
                <a:gd name="T8" fmla="*/ 606 w 965"/>
                <a:gd name="T9" fmla="*/ 966 h 966"/>
              </a:gdLst>
              <a:ahLst/>
              <a:cxnLst>
                <a:cxn ang="0">
                  <a:pos x="T0" y="T1"/>
                </a:cxn>
                <a:cxn ang="0">
                  <a:pos x="T2" y="T3"/>
                </a:cxn>
                <a:cxn ang="0">
                  <a:pos x="T4" y="T5"/>
                </a:cxn>
                <a:cxn ang="0">
                  <a:pos x="T6" y="T7"/>
                </a:cxn>
                <a:cxn ang="0">
                  <a:pos x="T8" y="T9"/>
                </a:cxn>
              </a:cxnLst>
              <a:rect l="0" t="0" r="r" b="b"/>
              <a:pathLst>
                <a:path w="965" h="966">
                  <a:moveTo>
                    <a:pt x="606" y="966"/>
                  </a:moveTo>
                  <a:cubicBezTo>
                    <a:pt x="0" y="692"/>
                    <a:pt x="0" y="692"/>
                    <a:pt x="0" y="692"/>
                  </a:cubicBezTo>
                  <a:cubicBezTo>
                    <a:pt x="139" y="386"/>
                    <a:pt x="383" y="140"/>
                    <a:pt x="688" y="0"/>
                  </a:cubicBezTo>
                  <a:cubicBezTo>
                    <a:pt x="965" y="604"/>
                    <a:pt x="965" y="604"/>
                    <a:pt x="965" y="604"/>
                  </a:cubicBezTo>
                  <a:cubicBezTo>
                    <a:pt x="806" y="677"/>
                    <a:pt x="678" y="806"/>
                    <a:pt x="606" y="966"/>
                  </a:cubicBezTo>
                </a:path>
              </a:pathLst>
            </a:custGeom>
            <a:solidFill>
              <a:srgbClr val="F29700"/>
            </a:solidFill>
            <a:ln>
              <a:noFill/>
            </a:ln>
          </p:spPr>
          <p:txBody>
            <a:bodyPr vert="horz" wrap="square" lIns="91440" tIns="45720" rIns="91440" bIns="45720" numCol="1" anchor="ctr"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i="1" dirty="0">
                  <a:solidFill>
                    <a:schemeClr val="bg1"/>
                  </a:solidFill>
                </a:rPr>
                <a:t>1</a:t>
              </a:r>
              <a:endParaRPr lang="en-US" sz="3200" b="1" i="1" dirty="0">
                <a:solidFill>
                  <a:schemeClr val="bg1"/>
                </a:solidFill>
              </a:endParaRPr>
            </a:p>
          </p:txBody>
        </p:sp>
        <p:sp>
          <p:nvSpPr>
            <p:cNvPr id="37" name="iŝḷïḓê">
              <a:extLst>
                <a:ext uri="{FF2B5EF4-FFF2-40B4-BE49-F238E27FC236}">
                  <a16:creationId xmlns:a16="http://schemas.microsoft.com/office/drawing/2014/main" id="{FC330794-A0C8-46E5-AE2A-205057A0D8D2}"/>
                </a:ext>
              </a:extLst>
            </p:cNvPr>
            <p:cNvSpPr/>
            <p:nvPr/>
          </p:nvSpPr>
          <p:spPr bwMode="auto">
            <a:xfrm>
              <a:off x="5647646" y="2326913"/>
              <a:ext cx="896709" cy="683068"/>
            </a:xfrm>
            <a:custGeom>
              <a:avLst/>
              <a:gdLst>
                <a:gd name="T0" fmla="*/ 494 w 647"/>
                <a:gd name="T1" fmla="*/ 491 h 492"/>
                <a:gd name="T2" fmla="*/ 156 w 647"/>
                <a:gd name="T3" fmla="*/ 492 h 492"/>
                <a:gd name="T4" fmla="*/ 155 w 647"/>
                <a:gd name="T5" fmla="*/ 492 h 492"/>
                <a:gd name="T6" fmla="*/ 0 w 647"/>
                <a:gd name="T7" fmla="*/ 79 h 492"/>
                <a:gd name="T8" fmla="*/ 1 w 647"/>
                <a:gd name="T9" fmla="*/ 79 h 492"/>
                <a:gd name="T10" fmla="*/ 647 w 647"/>
                <a:gd name="T11" fmla="*/ 77 h 492"/>
                <a:gd name="T12" fmla="*/ 494 w 647"/>
                <a:gd name="T13" fmla="*/ 491 h 492"/>
              </a:gdLst>
              <a:ahLst/>
              <a:cxnLst>
                <a:cxn ang="0">
                  <a:pos x="T0" y="T1"/>
                </a:cxn>
                <a:cxn ang="0">
                  <a:pos x="T2" y="T3"/>
                </a:cxn>
                <a:cxn ang="0">
                  <a:pos x="T4" y="T5"/>
                </a:cxn>
                <a:cxn ang="0">
                  <a:pos x="T6" y="T7"/>
                </a:cxn>
                <a:cxn ang="0">
                  <a:pos x="T8" y="T9"/>
                </a:cxn>
                <a:cxn ang="0">
                  <a:pos x="T10" y="T11"/>
                </a:cxn>
                <a:cxn ang="0">
                  <a:pos x="T12" y="T13"/>
                </a:cxn>
              </a:cxnLst>
              <a:rect l="0" t="0" r="r" b="b"/>
              <a:pathLst>
                <a:path w="647" h="492">
                  <a:moveTo>
                    <a:pt x="494" y="491"/>
                  </a:moveTo>
                  <a:cubicBezTo>
                    <a:pt x="385" y="450"/>
                    <a:pt x="265" y="451"/>
                    <a:pt x="156" y="492"/>
                  </a:cubicBezTo>
                  <a:cubicBezTo>
                    <a:pt x="155" y="492"/>
                    <a:pt x="155" y="492"/>
                    <a:pt x="155" y="492"/>
                  </a:cubicBezTo>
                  <a:cubicBezTo>
                    <a:pt x="0" y="79"/>
                    <a:pt x="0" y="79"/>
                    <a:pt x="0" y="79"/>
                  </a:cubicBezTo>
                  <a:cubicBezTo>
                    <a:pt x="1" y="79"/>
                    <a:pt x="1" y="79"/>
                    <a:pt x="1" y="79"/>
                  </a:cubicBezTo>
                  <a:cubicBezTo>
                    <a:pt x="209" y="1"/>
                    <a:pt x="439" y="0"/>
                    <a:pt x="647" y="77"/>
                  </a:cubicBezTo>
                  <a:cubicBezTo>
                    <a:pt x="494" y="491"/>
                    <a:pt x="494" y="491"/>
                    <a:pt x="494" y="491"/>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38" name="îşlíḑé">
              <a:extLst>
                <a:ext uri="{FF2B5EF4-FFF2-40B4-BE49-F238E27FC236}">
                  <a16:creationId xmlns:a16="http://schemas.microsoft.com/office/drawing/2014/main" id="{A439CBDB-B4C3-4471-8EBC-F530C19A5ABB}"/>
                </a:ext>
              </a:extLst>
            </p:cNvPr>
            <p:cNvSpPr/>
            <p:nvPr/>
          </p:nvSpPr>
          <p:spPr bwMode="auto">
            <a:xfrm>
              <a:off x="6724569" y="3190923"/>
              <a:ext cx="683068" cy="899615"/>
            </a:xfrm>
            <a:custGeom>
              <a:avLst/>
              <a:gdLst>
                <a:gd name="T0" fmla="*/ 415 w 493"/>
                <a:gd name="T1" fmla="*/ 649 h 649"/>
                <a:gd name="T2" fmla="*/ 2 w 493"/>
                <a:gd name="T3" fmla="*/ 495 h 649"/>
                <a:gd name="T4" fmla="*/ 1 w 493"/>
                <a:gd name="T5" fmla="*/ 156 h 649"/>
                <a:gd name="T6" fmla="*/ 0 w 493"/>
                <a:gd name="T7" fmla="*/ 155 h 649"/>
                <a:gd name="T8" fmla="*/ 413 w 493"/>
                <a:gd name="T9" fmla="*/ 0 h 649"/>
                <a:gd name="T10" fmla="*/ 414 w 493"/>
                <a:gd name="T11" fmla="*/ 1 h 649"/>
                <a:gd name="T12" fmla="*/ 415 w 493"/>
                <a:gd name="T13" fmla="*/ 649 h 649"/>
              </a:gdLst>
              <a:ahLst/>
              <a:cxnLst>
                <a:cxn ang="0">
                  <a:pos x="T0" y="T1"/>
                </a:cxn>
                <a:cxn ang="0">
                  <a:pos x="T2" y="T3"/>
                </a:cxn>
                <a:cxn ang="0">
                  <a:pos x="T4" y="T5"/>
                </a:cxn>
                <a:cxn ang="0">
                  <a:pos x="T6" y="T7"/>
                </a:cxn>
                <a:cxn ang="0">
                  <a:pos x="T8" y="T9"/>
                </a:cxn>
                <a:cxn ang="0">
                  <a:pos x="T10" y="T11"/>
                </a:cxn>
                <a:cxn ang="0">
                  <a:pos x="T12" y="T13"/>
                </a:cxn>
              </a:cxnLst>
              <a:rect l="0" t="0" r="r" b="b"/>
              <a:pathLst>
                <a:path w="493" h="649">
                  <a:moveTo>
                    <a:pt x="415" y="649"/>
                  </a:moveTo>
                  <a:cubicBezTo>
                    <a:pt x="2" y="495"/>
                    <a:pt x="2" y="495"/>
                    <a:pt x="2" y="495"/>
                  </a:cubicBezTo>
                  <a:cubicBezTo>
                    <a:pt x="42" y="386"/>
                    <a:pt x="42" y="266"/>
                    <a:pt x="1" y="156"/>
                  </a:cubicBezTo>
                  <a:cubicBezTo>
                    <a:pt x="0" y="155"/>
                    <a:pt x="0" y="155"/>
                    <a:pt x="0" y="155"/>
                  </a:cubicBezTo>
                  <a:cubicBezTo>
                    <a:pt x="413" y="0"/>
                    <a:pt x="413" y="0"/>
                    <a:pt x="413" y="0"/>
                  </a:cubicBezTo>
                  <a:cubicBezTo>
                    <a:pt x="414" y="1"/>
                    <a:pt x="414" y="1"/>
                    <a:pt x="414" y="1"/>
                  </a:cubicBezTo>
                  <a:cubicBezTo>
                    <a:pt x="492" y="210"/>
                    <a:pt x="493" y="440"/>
                    <a:pt x="415" y="649"/>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39" name="íSlíḓè">
              <a:extLst>
                <a:ext uri="{FF2B5EF4-FFF2-40B4-BE49-F238E27FC236}">
                  <a16:creationId xmlns:a16="http://schemas.microsoft.com/office/drawing/2014/main" id="{5A2B54D7-C134-4F29-9A36-F9F260861BA6}"/>
                </a:ext>
              </a:extLst>
            </p:cNvPr>
            <p:cNvSpPr/>
            <p:nvPr/>
          </p:nvSpPr>
          <p:spPr bwMode="auto">
            <a:xfrm>
              <a:off x="4784363" y="3192376"/>
              <a:ext cx="681615" cy="896709"/>
            </a:xfrm>
            <a:custGeom>
              <a:avLst/>
              <a:gdLst>
                <a:gd name="T0" fmla="*/ 492 w 492"/>
                <a:gd name="T1" fmla="*/ 492 h 647"/>
                <a:gd name="T2" fmla="*/ 79 w 492"/>
                <a:gd name="T3" fmla="*/ 647 h 647"/>
                <a:gd name="T4" fmla="*/ 78 w 492"/>
                <a:gd name="T5" fmla="*/ 646 h 647"/>
                <a:gd name="T6" fmla="*/ 77 w 492"/>
                <a:gd name="T7" fmla="*/ 0 h 647"/>
                <a:gd name="T8" fmla="*/ 491 w 492"/>
                <a:gd name="T9" fmla="*/ 153 h 647"/>
                <a:gd name="T10" fmla="*/ 491 w 492"/>
                <a:gd name="T11" fmla="*/ 491 h 647"/>
                <a:gd name="T12" fmla="*/ 492 w 492"/>
                <a:gd name="T13" fmla="*/ 492 h 647"/>
              </a:gdLst>
              <a:ahLst/>
              <a:cxnLst>
                <a:cxn ang="0">
                  <a:pos x="T0" y="T1"/>
                </a:cxn>
                <a:cxn ang="0">
                  <a:pos x="T2" y="T3"/>
                </a:cxn>
                <a:cxn ang="0">
                  <a:pos x="T4" y="T5"/>
                </a:cxn>
                <a:cxn ang="0">
                  <a:pos x="T6" y="T7"/>
                </a:cxn>
                <a:cxn ang="0">
                  <a:pos x="T8" y="T9"/>
                </a:cxn>
                <a:cxn ang="0">
                  <a:pos x="T10" y="T11"/>
                </a:cxn>
                <a:cxn ang="0">
                  <a:pos x="T12" y="T13"/>
                </a:cxn>
              </a:cxnLst>
              <a:rect l="0" t="0" r="r" b="b"/>
              <a:pathLst>
                <a:path w="492" h="647">
                  <a:moveTo>
                    <a:pt x="492" y="492"/>
                  </a:moveTo>
                  <a:cubicBezTo>
                    <a:pt x="79" y="647"/>
                    <a:pt x="79" y="647"/>
                    <a:pt x="79" y="647"/>
                  </a:cubicBezTo>
                  <a:cubicBezTo>
                    <a:pt x="78" y="646"/>
                    <a:pt x="78" y="646"/>
                    <a:pt x="78" y="646"/>
                  </a:cubicBezTo>
                  <a:cubicBezTo>
                    <a:pt x="0" y="438"/>
                    <a:pt x="0" y="208"/>
                    <a:pt x="77" y="0"/>
                  </a:cubicBezTo>
                  <a:cubicBezTo>
                    <a:pt x="491" y="153"/>
                    <a:pt x="491" y="153"/>
                    <a:pt x="491" y="153"/>
                  </a:cubicBezTo>
                  <a:cubicBezTo>
                    <a:pt x="450" y="262"/>
                    <a:pt x="451" y="382"/>
                    <a:pt x="491" y="491"/>
                  </a:cubicBezTo>
                  <a:cubicBezTo>
                    <a:pt x="492" y="492"/>
                    <a:pt x="492" y="492"/>
                    <a:pt x="492" y="492"/>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40" name="iŝ1íḋè">
              <a:extLst>
                <a:ext uri="{FF2B5EF4-FFF2-40B4-BE49-F238E27FC236}">
                  <a16:creationId xmlns:a16="http://schemas.microsoft.com/office/drawing/2014/main" id="{40A1D4AC-B6C2-437B-B808-81C04E17A9D9}"/>
                </a:ext>
              </a:extLst>
            </p:cNvPr>
            <p:cNvSpPr/>
            <p:nvPr/>
          </p:nvSpPr>
          <p:spPr>
            <a:xfrm>
              <a:off x="5966157" y="2554152"/>
              <a:ext cx="259688" cy="228590"/>
            </a:xfrm>
            <a:custGeom>
              <a:avLst/>
              <a:gdLst>
                <a:gd name="connsiteX0" fmla="*/ 18335 w 604256"/>
                <a:gd name="connsiteY0" fmla="*/ 334272 h 531895"/>
                <a:gd name="connsiteX1" fmla="*/ 37988 w 604256"/>
                <a:gd name="connsiteY1" fmla="*/ 336249 h 531895"/>
                <a:gd name="connsiteX2" fmla="*/ 302130 w 604256"/>
                <a:gd name="connsiteY2" fmla="*/ 476833 h 531895"/>
                <a:gd name="connsiteX3" fmla="*/ 566126 w 604256"/>
                <a:gd name="connsiteY3" fmla="*/ 336249 h 531895"/>
                <a:gd name="connsiteX4" fmla="*/ 601178 w 604256"/>
                <a:gd name="connsiteY4" fmla="*/ 346793 h 531895"/>
                <a:gd name="connsiteX5" fmla="*/ 590619 w 604256"/>
                <a:gd name="connsiteY5" fmla="*/ 381793 h 531895"/>
                <a:gd name="connsiteX6" fmla="*/ 314303 w 604256"/>
                <a:gd name="connsiteY6" fmla="*/ 528820 h 531895"/>
                <a:gd name="connsiteX7" fmla="*/ 302130 w 604256"/>
                <a:gd name="connsiteY7" fmla="*/ 531895 h 531895"/>
                <a:gd name="connsiteX8" fmla="*/ 289957 w 604256"/>
                <a:gd name="connsiteY8" fmla="*/ 528820 h 531895"/>
                <a:gd name="connsiteX9" fmla="*/ 13641 w 604256"/>
                <a:gd name="connsiteY9" fmla="*/ 381793 h 531895"/>
                <a:gd name="connsiteX10" fmla="*/ 3082 w 604256"/>
                <a:gd name="connsiteY10" fmla="*/ 346793 h 531895"/>
                <a:gd name="connsiteX11" fmla="*/ 18335 w 604256"/>
                <a:gd name="connsiteY11" fmla="*/ 334272 h 531895"/>
                <a:gd name="connsiteX12" fmla="*/ 18335 w 604256"/>
                <a:gd name="connsiteY12" fmla="*/ 233364 h 531895"/>
                <a:gd name="connsiteX13" fmla="*/ 37988 w 604256"/>
                <a:gd name="connsiteY13" fmla="*/ 235341 h 531895"/>
                <a:gd name="connsiteX14" fmla="*/ 302130 w 604256"/>
                <a:gd name="connsiteY14" fmla="*/ 375925 h 531895"/>
                <a:gd name="connsiteX15" fmla="*/ 566126 w 604256"/>
                <a:gd name="connsiteY15" fmla="*/ 235341 h 531895"/>
                <a:gd name="connsiteX16" fmla="*/ 601178 w 604256"/>
                <a:gd name="connsiteY16" fmla="*/ 245885 h 531895"/>
                <a:gd name="connsiteX17" fmla="*/ 590619 w 604256"/>
                <a:gd name="connsiteY17" fmla="*/ 280885 h 531895"/>
                <a:gd name="connsiteX18" fmla="*/ 314303 w 604256"/>
                <a:gd name="connsiteY18" fmla="*/ 428058 h 531895"/>
                <a:gd name="connsiteX19" fmla="*/ 302130 w 604256"/>
                <a:gd name="connsiteY19" fmla="*/ 430987 h 531895"/>
                <a:gd name="connsiteX20" fmla="*/ 289957 w 604256"/>
                <a:gd name="connsiteY20" fmla="*/ 428058 h 531895"/>
                <a:gd name="connsiteX21" fmla="*/ 13641 w 604256"/>
                <a:gd name="connsiteY21" fmla="*/ 280885 h 531895"/>
                <a:gd name="connsiteX22" fmla="*/ 3082 w 604256"/>
                <a:gd name="connsiteY22" fmla="*/ 245885 h 531895"/>
                <a:gd name="connsiteX23" fmla="*/ 18335 w 604256"/>
                <a:gd name="connsiteY23" fmla="*/ 233364 h 531895"/>
                <a:gd name="connsiteX24" fmla="*/ 291571 w 604256"/>
                <a:gd name="connsiteY24" fmla="*/ 2196 h 531895"/>
                <a:gd name="connsiteX25" fmla="*/ 312689 w 604256"/>
                <a:gd name="connsiteY25" fmla="*/ 2196 h 531895"/>
                <a:gd name="connsiteX26" fmla="*/ 588846 w 604256"/>
                <a:gd name="connsiteY26" fmla="*/ 125214 h 531895"/>
                <a:gd name="connsiteX27" fmla="*/ 604245 w 604256"/>
                <a:gd name="connsiteY27" fmla="*/ 147914 h 531895"/>
                <a:gd name="connsiteX28" fmla="*/ 590605 w 604256"/>
                <a:gd name="connsiteY28" fmla="*/ 171639 h 531895"/>
                <a:gd name="connsiteX29" fmla="*/ 314303 w 604256"/>
                <a:gd name="connsiteY29" fmla="*/ 318676 h 531895"/>
                <a:gd name="connsiteX30" fmla="*/ 302130 w 604256"/>
                <a:gd name="connsiteY30" fmla="*/ 321751 h 531895"/>
                <a:gd name="connsiteX31" fmla="*/ 289957 w 604256"/>
                <a:gd name="connsiteY31" fmla="*/ 318676 h 531895"/>
                <a:gd name="connsiteX32" fmla="*/ 13654 w 604256"/>
                <a:gd name="connsiteY32" fmla="*/ 171639 h 531895"/>
                <a:gd name="connsiteX33" fmla="*/ 15 w 604256"/>
                <a:gd name="connsiteY33" fmla="*/ 147914 h 531895"/>
                <a:gd name="connsiteX34" fmla="*/ 15414 w 604256"/>
                <a:gd name="connsiteY34" fmla="*/ 125214 h 53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256" h="531895">
                  <a:moveTo>
                    <a:pt x="18335" y="334272"/>
                  </a:moveTo>
                  <a:cubicBezTo>
                    <a:pt x="24642" y="332369"/>
                    <a:pt x="31682" y="332881"/>
                    <a:pt x="37988" y="336249"/>
                  </a:cubicBezTo>
                  <a:lnTo>
                    <a:pt x="302130" y="476833"/>
                  </a:lnTo>
                  <a:lnTo>
                    <a:pt x="566126" y="336249"/>
                  </a:lnTo>
                  <a:cubicBezTo>
                    <a:pt x="578739" y="329513"/>
                    <a:pt x="594432" y="334199"/>
                    <a:pt x="601178" y="346793"/>
                  </a:cubicBezTo>
                  <a:cubicBezTo>
                    <a:pt x="607925" y="359387"/>
                    <a:pt x="603085" y="375056"/>
                    <a:pt x="590619" y="381793"/>
                  </a:cubicBezTo>
                  <a:lnTo>
                    <a:pt x="314303" y="528820"/>
                  </a:lnTo>
                  <a:cubicBezTo>
                    <a:pt x="310490" y="530870"/>
                    <a:pt x="306383" y="531895"/>
                    <a:pt x="302130" y="531895"/>
                  </a:cubicBezTo>
                  <a:cubicBezTo>
                    <a:pt x="297877" y="531895"/>
                    <a:pt x="293770" y="530870"/>
                    <a:pt x="289957" y="528820"/>
                  </a:cubicBezTo>
                  <a:lnTo>
                    <a:pt x="13641" y="381793"/>
                  </a:lnTo>
                  <a:cubicBezTo>
                    <a:pt x="1028" y="375056"/>
                    <a:pt x="-3665" y="359387"/>
                    <a:pt x="3082" y="346793"/>
                  </a:cubicBezTo>
                  <a:cubicBezTo>
                    <a:pt x="6455" y="340496"/>
                    <a:pt x="12028" y="336176"/>
                    <a:pt x="18335" y="334272"/>
                  </a:cubicBezTo>
                  <a:close/>
                  <a:moveTo>
                    <a:pt x="18335" y="233364"/>
                  </a:moveTo>
                  <a:cubicBezTo>
                    <a:pt x="24642" y="231461"/>
                    <a:pt x="31682" y="231973"/>
                    <a:pt x="37988" y="235341"/>
                  </a:cubicBezTo>
                  <a:lnTo>
                    <a:pt x="302130" y="375925"/>
                  </a:lnTo>
                  <a:lnTo>
                    <a:pt x="566126" y="235341"/>
                  </a:lnTo>
                  <a:cubicBezTo>
                    <a:pt x="578739" y="228605"/>
                    <a:pt x="594432" y="233291"/>
                    <a:pt x="601178" y="245885"/>
                  </a:cubicBezTo>
                  <a:cubicBezTo>
                    <a:pt x="607925" y="258479"/>
                    <a:pt x="603085" y="274148"/>
                    <a:pt x="590619" y="280885"/>
                  </a:cubicBezTo>
                  <a:lnTo>
                    <a:pt x="314303" y="428058"/>
                  </a:lnTo>
                  <a:cubicBezTo>
                    <a:pt x="310490" y="430108"/>
                    <a:pt x="306383" y="430987"/>
                    <a:pt x="302130" y="430987"/>
                  </a:cubicBezTo>
                  <a:cubicBezTo>
                    <a:pt x="297877" y="430987"/>
                    <a:pt x="293770" y="430108"/>
                    <a:pt x="289957" y="428058"/>
                  </a:cubicBezTo>
                  <a:lnTo>
                    <a:pt x="13641" y="280885"/>
                  </a:lnTo>
                  <a:cubicBezTo>
                    <a:pt x="1028" y="274148"/>
                    <a:pt x="-3665" y="258479"/>
                    <a:pt x="3082" y="245885"/>
                  </a:cubicBezTo>
                  <a:cubicBezTo>
                    <a:pt x="6455" y="239588"/>
                    <a:pt x="12028" y="235268"/>
                    <a:pt x="18335" y="233364"/>
                  </a:cubicBezTo>
                  <a:close/>
                  <a:moveTo>
                    <a:pt x="291571" y="2196"/>
                  </a:moveTo>
                  <a:cubicBezTo>
                    <a:pt x="298317" y="-733"/>
                    <a:pt x="305943" y="-733"/>
                    <a:pt x="312689" y="2196"/>
                  </a:cubicBezTo>
                  <a:lnTo>
                    <a:pt x="588846" y="125214"/>
                  </a:lnTo>
                  <a:cubicBezTo>
                    <a:pt x="597938" y="129315"/>
                    <a:pt x="603805" y="138102"/>
                    <a:pt x="604245" y="147914"/>
                  </a:cubicBezTo>
                  <a:cubicBezTo>
                    <a:pt x="604538" y="157726"/>
                    <a:pt x="599258" y="166953"/>
                    <a:pt x="590605" y="171639"/>
                  </a:cubicBezTo>
                  <a:lnTo>
                    <a:pt x="314303" y="318676"/>
                  </a:lnTo>
                  <a:cubicBezTo>
                    <a:pt x="310489" y="320726"/>
                    <a:pt x="306383" y="321751"/>
                    <a:pt x="302130" y="321751"/>
                  </a:cubicBezTo>
                  <a:cubicBezTo>
                    <a:pt x="297877" y="321751"/>
                    <a:pt x="293771" y="320726"/>
                    <a:pt x="289957" y="318676"/>
                  </a:cubicBezTo>
                  <a:lnTo>
                    <a:pt x="13654" y="171639"/>
                  </a:lnTo>
                  <a:cubicBezTo>
                    <a:pt x="5002" y="166953"/>
                    <a:pt x="-278" y="157726"/>
                    <a:pt x="15" y="147914"/>
                  </a:cubicBezTo>
                  <a:cubicBezTo>
                    <a:pt x="309" y="138102"/>
                    <a:pt x="6322" y="129315"/>
                    <a:pt x="15414" y="125214"/>
                  </a:cubicBezTo>
                  <a:close/>
                </a:path>
              </a:pathLst>
            </a:custGeom>
            <a:solidFill>
              <a:schemeClr val="tx1">
                <a:lumMod val="50000"/>
                <a:lumOff val="50000"/>
              </a:schemeClr>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endParaRPr>
            </a:p>
          </p:txBody>
        </p:sp>
        <p:sp>
          <p:nvSpPr>
            <p:cNvPr id="41" name="iṡlïdè">
              <a:extLst>
                <a:ext uri="{FF2B5EF4-FFF2-40B4-BE49-F238E27FC236}">
                  <a16:creationId xmlns:a16="http://schemas.microsoft.com/office/drawing/2014/main" id="{2355392F-9724-40B6-A149-446E3EF39FA1}"/>
                </a:ext>
              </a:extLst>
            </p:cNvPr>
            <p:cNvSpPr/>
            <p:nvPr/>
          </p:nvSpPr>
          <p:spPr>
            <a:xfrm>
              <a:off x="6936260" y="3526435"/>
              <a:ext cx="259688" cy="228590"/>
            </a:xfrm>
            <a:custGeom>
              <a:avLst/>
              <a:gdLst>
                <a:gd name="connsiteX0" fmla="*/ 18335 w 604256"/>
                <a:gd name="connsiteY0" fmla="*/ 334272 h 531895"/>
                <a:gd name="connsiteX1" fmla="*/ 37988 w 604256"/>
                <a:gd name="connsiteY1" fmla="*/ 336249 h 531895"/>
                <a:gd name="connsiteX2" fmla="*/ 302130 w 604256"/>
                <a:gd name="connsiteY2" fmla="*/ 476833 h 531895"/>
                <a:gd name="connsiteX3" fmla="*/ 566126 w 604256"/>
                <a:gd name="connsiteY3" fmla="*/ 336249 h 531895"/>
                <a:gd name="connsiteX4" fmla="*/ 601178 w 604256"/>
                <a:gd name="connsiteY4" fmla="*/ 346793 h 531895"/>
                <a:gd name="connsiteX5" fmla="*/ 590619 w 604256"/>
                <a:gd name="connsiteY5" fmla="*/ 381793 h 531895"/>
                <a:gd name="connsiteX6" fmla="*/ 314303 w 604256"/>
                <a:gd name="connsiteY6" fmla="*/ 528820 h 531895"/>
                <a:gd name="connsiteX7" fmla="*/ 302130 w 604256"/>
                <a:gd name="connsiteY7" fmla="*/ 531895 h 531895"/>
                <a:gd name="connsiteX8" fmla="*/ 289957 w 604256"/>
                <a:gd name="connsiteY8" fmla="*/ 528820 h 531895"/>
                <a:gd name="connsiteX9" fmla="*/ 13641 w 604256"/>
                <a:gd name="connsiteY9" fmla="*/ 381793 h 531895"/>
                <a:gd name="connsiteX10" fmla="*/ 3082 w 604256"/>
                <a:gd name="connsiteY10" fmla="*/ 346793 h 531895"/>
                <a:gd name="connsiteX11" fmla="*/ 18335 w 604256"/>
                <a:gd name="connsiteY11" fmla="*/ 334272 h 531895"/>
                <a:gd name="connsiteX12" fmla="*/ 18335 w 604256"/>
                <a:gd name="connsiteY12" fmla="*/ 233364 h 531895"/>
                <a:gd name="connsiteX13" fmla="*/ 37988 w 604256"/>
                <a:gd name="connsiteY13" fmla="*/ 235341 h 531895"/>
                <a:gd name="connsiteX14" fmla="*/ 302130 w 604256"/>
                <a:gd name="connsiteY14" fmla="*/ 375925 h 531895"/>
                <a:gd name="connsiteX15" fmla="*/ 566126 w 604256"/>
                <a:gd name="connsiteY15" fmla="*/ 235341 h 531895"/>
                <a:gd name="connsiteX16" fmla="*/ 601178 w 604256"/>
                <a:gd name="connsiteY16" fmla="*/ 245885 h 531895"/>
                <a:gd name="connsiteX17" fmla="*/ 590619 w 604256"/>
                <a:gd name="connsiteY17" fmla="*/ 280885 h 531895"/>
                <a:gd name="connsiteX18" fmla="*/ 314303 w 604256"/>
                <a:gd name="connsiteY18" fmla="*/ 428058 h 531895"/>
                <a:gd name="connsiteX19" fmla="*/ 302130 w 604256"/>
                <a:gd name="connsiteY19" fmla="*/ 430987 h 531895"/>
                <a:gd name="connsiteX20" fmla="*/ 289957 w 604256"/>
                <a:gd name="connsiteY20" fmla="*/ 428058 h 531895"/>
                <a:gd name="connsiteX21" fmla="*/ 13641 w 604256"/>
                <a:gd name="connsiteY21" fmla="*/ 280885 h 531895"/>
                <a:gd name="connsiteX22" fmla="*/ 3082 w 604256"/>
                <a:gd name="connsiteY22" fmla="*/ 245885 h 531895"/>
                <a:gd name="connsiteX23" fmla="*/ 18335 w 604256"/>
                <a:gd name="connsiteY23" fmla="*/ 233364 h 531895"/>
                <a:gd name="connsiteX24" fmla="*/ 291571 w 604256"/>
                <a:gd name="connsiteY24" fmla="*/ 2196 h 531895"/>
                <a:gd name="connsiteX25" fmla="*/ 312689 w 604256"/>
                <a:gd name="connsiteY25" fmla="*/ 2196 h 531895"/>
                <a:gd name="connsiteX26" fmla="*/ 588846 w 604256"/>
                <a:gd name="connsiteY26" fmla="*/ 125214 h 531895"/>
                <a:gd name="connsiteX27" fmla="*/ 604245 w 604256"/>
                <a:gd name="connsiteY27" fmla="*/ 147914 h 531895"/>
                <a:gd name="connsiteX28" fmla="*/ 590605 w 604256"/>
                <a:gd name="connsiteY28" fmla="*/ 171639 h 531895"/>
                <a:gd name="connsiteX29" fmla="*/ 314303 w 604256"/>
                <a:gd name="connsiteY29" fmla="*/ 318676 h 531895"/>
                <a:gd name="connsiteX30" fmla="*/ 302130 w 604256"/>
                <a:gd name="connsiteY30" fmla="*/ 321751 h 531895"/>
                <a:gd name="connsiteX31" fmla="*/ 289957 w 604256"/>
                <a:gd name="connsiteY31" fmla="*/ 318676 h 531895"/>
                <a:gd name="connsiteX32" fmla="*/ 13654 w 604256"/>
                <a:gd name="connsiteY32" fmla="*/ 171639 h 531895"/>
                <a:gd name="connsiteX33" fmla="*/ 15 w 604256"/>
                <a:gd name="connsiteY33" fmla="*/ 147914 h 531895"/>
                <a:gd name="connsiteX34" fmla="*/ 15414 w 604256"/>
                <a:gd name="connsiteY34" fmla="*/ 125214 h 53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256" h="531895">
                  <a:moveTo>
                    <a:pt x="18335" y="334272"/>
                  </a:moveTo>
                  <a:cubicBezTo>
                    <a:pt x="24642" y="332369"/>
                    <a:pt x="31682" y="332881"/>
                    <a:pt x="37988" y="336249"/>
                  </a:cubicBezTo>
                  <a:lnTo>
                    <a:pt x="302130" y="476833"/>
                  </a:lnTo>
                  <a:lnTo>
                    <a:pt x="566126" y="336249"/>
                  </a:lnTo>
                  <a:cubicBezTo>
                    <a:pt x="578739" y="329513"/>
                    <a:pt x="594432" y="334199"/>
                    <a:pt x="601178" y="346793"/>
                  </a:cubicBezTo>
                  <a:cubicBezTo>
                    <a:pt x="607925" y="359387"/>
                    <a:pt x="603085" y="375056"/>
                    <a:pt x="590619" y="381793"/>
                  </a:cubicBezTo>
                  <a:lnTo>
                    <a:pt x="314303" y="528820"/>
                  </a:lnTo>
                  <a:cubicBezTo>
                    <a:pt x="310490" y="530870"/>
                    <a:pt x="306383" y="531895"/>
                    <a:pt x="302130" y="531895"/>
                  </a:cubicBezTo>
                  <a:cubicBezTo>
                    <a:pt x="297877" y="531895"/>
                    <a:pt x="293770" y="530870"/>
                    <a:pt x="289957" y="528820"/>
                  </a:cubicBezTo>
                  <a:lnTo>
                    <a:pt x="13641" y="381793"/>
                  </a:lnTo>
                  <a:cubicBezTo>
                    <a:pt x="1028" y="375056"/>
                    <a:pt x="-3665" y="359387"/>
                    <a:pt x="3082" y="346793"/>
                  </a:cubicBezTo>
                  <a:cubicBezTo>
                    <a:pt x="6455" y="340496"/>
                    <a:pt x="12028" y="336176"/>
                    <a:pt x="18335" y="334272"/>
                  </a:cubicBezTo>
                  <a:close/>
                  <a:moveTo>
                    <a:pt x="18335" y="233364"/>
                  </a:moveTo>
                  <a:cubicBezTo>
                    <a:pt x="24642" y="231461"/>
                    <a:pt x="31682" y="231973"/>
                    <a:pt x="37988" y="235341"/>
                  </a:cubicBezTo>
                  <a:lnTo>
                    <a:pt x="302130" y="375925"/>
                  </a:lnTo>
                  <a:lnTo>
                    <a:pt x="566126" y="235341"/>
                  </a:lnTo>
                  <a:cubicBezTo>
                    <a:pt x="578739" y="228605"/>
                    <a:pt x="594432" y="233291"/>
                    <a:pt x="601178" y="245885"/>
                  </a:cubicBezTo>
                  <a:cubicBezTo>
                    <a:pt x="607925" y="258479"/>
                    <a:pt x="603085" y="274148"/>
                    <a:pt x="590619" y="280885"/>
                  </a:cubicBezTo>
                  <a:lnTo>
                    <a:pt x="314303" y="428058"/>
                  </a:lnTo>
                  <a:cubicBezTo>
                    <a:pt x="310490" y="430108"/>
                    <a:pt x="306383" y="430987"/>
                    <a:pt x="302130" y="430987"/>
                  </a:cubicBezTo>
                  <a:cubicBezTo>
                    <a:pt x="297877" y="430987"/>
                    <a:pt x="293770" y="430108"/>
                    <a:pt x="289957" y="428058"/>
                  </a:cubicBezTo>
                  <a:lnTo>
                    <a:pt x="13641" y="280885"/>
                  </a:lnTo>
                  <a:cubicBezTo>
                    <a:pt x="1028" y="274148"/>
                    <a:pt x="-3665" y="258479"/>
                    <a:pt x="3082" y="245885"/>
                  </a:cubicBezTo>
                  <a:cubicBezTo>
                    <a:pt x="6455" y="239588"/>
                    <a:pt x="12028" y="235268"/>
                    <a:pt x="18335" y="233364"/>
                  </a:cubicBezTo>
                  <a:close/>
                  <a:moveTo>
                    <a:pt x="291571" y="2196"/>
                  </a:moveTo>
                  <a:cubicBezTo>
                    <a:pt x="298317" y="-733"/>
                    <a:pt x="305943" y="-733"/>
                    <a:pt x="312689" y="2196"/>
                  </a:cubicBezTo>
                  <a:lnTo>
                    <a:pt x="588846" y="125214"/>
                  </a:lnTo>
                  <a:cubicBezTo>
                    <a:pt x="597938" y="129315"/>
                    <a:pt x="603805" y="138102"/>
                    <a:pt x="604245" y="147914"/>
                  </a:cubicBezTo>
                  <a:cubicBezTo>
                    <a:pt x="604538" y="157726"/>
                    <a:pt x="599258" y="166953"/>
                    <a:pt x="590605" y="171639"/>
                  </a:cubicBezTo>
                  <a:lnTo>
                    <a:pt x="314303" y="318676"/>
                  </a:lnTo>
                  <a:cubicBezTo>
                    <a:pt x="310489" y="320726"/>
                    <a:pt x="306383" y="321751"/>
                    <a:pt x="302130" y="321751"/>
                  </a:cubicBezTo>
                  <a:cubicBezTo>
                    <a:pt x="297877" y="321751"/>
                    <a:pt x="293771" y="320726"/>
                    <a:pt x="289957" y="318676"/>
                  </a:cubicBezTo>
                  <a:lnTo>
                    <a:pt x="13654" y="171639"/>
                  </a:lnTo>
                  <a:cubicBezTo>
                    <a:pt x="5002" y="166953"/>
                    <a:pt x="-278" y="157726"/>
                    <a:pt x="15" y="147914"/>
                  </a:cubicBezTo>
                  <a:cubicBezTo>
                    <a:pt x="309" y="138102"/>
                    <a:pt x="6322" y="129315"/>
                    <a:pt x="15414" y="125214"/>
                  </a:cubicBezTo>
                  <a:close/>
                </a:path>
              </a:pathLst>
            </a:custGeom>
            <a:solidFill>
              <a:schemeClr val="tx1">
                <a:lumMod val="50000"/>
                <a:lumOff val="50000"/>
              </a:schemeClr>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endParaRPr>
            </a:p>
          </p:txBody>
        </p:sp>
        <p:sp>
          <p:nvSpPr>
            <p:cNvPr id="42" name="iṩḷíḑe">
              <a:extLst>
                <a:ext uri="{FF2B5EF4-FFF2-40B4-BE49-F238E27FC236}">
                  <a16:creationId xmlns:a16="http://schemas.microsoft.com/office/drawing/2014/main" id="{100A686B-CBD1-4A4C-8C47-D40DCCA85127}"/>
                </a:ext>
              </a:extLst>
            </p:cNvPr>
            <p:cNvSpPr/>
            <p:nvPr/>
          </p:nvSpPr>
          <p:spPr>
            <a:xfrm>
              <a:off x="5966157" y="4495810"/>
              <a:ext cx="259688" cy="228590"/>
            </a:xfrm>
            <a:custGeom>
              <a:avLst/>
              <a:gdLst>
                <a:gd name="connsiteX0" fmla="*/ 18335 w 604256"/>
                <a:gd name="connsiteY0" fmla="*/ 334272 h 531895"/>
                <a:gd name="connsiteX1" fmla="*/ 37988 w 604256"/>
                <a:gd name="connsiteY1" fmla="*/ 336249 h 531895"/>
                <a:gd name="connsiteX2" fmla="*/ 302130 w 604256"/>
                <a:gd name="connsiteY2" fmla="*/ 476833 h 531895"/>
                <a:gd name="connsiteX3" fmla="*/ 566126 w 604256"/>
                <a:gd name="connsiteY3" fmla="*/ 336249 h 531895"/>
                <a:gd name="connsiteX4" fmla="*/ 601178 w 604256"/>
                <a:gd name="connsiteY4" fmla="*/ 346793 h 531895"/>
                <a:gd name="connsiteX5" fmla="*/ 590619 w 604256"/>
                <a:gd name="connsiteY5" fmla="*/ 381793 h 531895"/>
                <a:gd name="connsiteX6" fmla="*/ 314303 w 604256"/>
                <a:gd name="connsiteY6" fmla="*/ 528820 h 531895"/>
                <a:gd name="connsiteX7" fmla="*/ 302130 w 604256"/>
                <a:gd name="connsiteY7" fmla="*/ 531895 h 531895"/>
                <a:gd name="connsiteX8" fmla="*/ 289957 w 604256"/>
                <a:gd name="connsiteY8" fmla="*/ 528820 h 531895"/>
                <a:gd name="connsiteX9" fmla="*/ 13641 w 604256"/>
                <a:gd name="connsiteY9" fmla="*/ 381793 h 531895"/>
                <a:gd name="connsiteX10" fmla="*/ 3082 w 604256"/>
                <a:gd name="connsiteY10" fmla="*/ 346793 h 531895"/>
                <a:gd name="connsiteX11" fmla="*/ 18335 w 604256"/>
                <a:gd name="connsiteY11" fmla="*/ 334272 h 531895"/>
                <a:gd name="connsiteX12" fmla="*/ 18335 w 604256"/>
                <a:gd name="connsiteY12" fmla="*/ 233364 h 531895"/>
                <a:gd name="connsiteX13" fmla="*/ 37988 w 604256"/>
                <a:gd name="connsiteY13" fmla="*/ 235341 h 531895"/>
                <a:gd name="connsiteX14" fmla="*/ 302130 w 604256"/>
                <a:gd name="connsiteY14" fmla="*/ 375925 h 531895"/>
                <a:gd name="connsiteX15" fmla="*/ 566126 w 604256"/>
                <a:gd name="connsiteY15" fmla="*/ 235341 h 531895"/>
                <a:gd name="connsiteX16" fmla="*/ 601178 w 604256"/>
                <a:gd name="connsiteY16" fmla="*/ 245885 h 531895"/>
                <a:gd name="connsiteX17" fmla="*/ 590619 w 604256"/>
                <a:gd name="connsiteY17" fmla="*/ 280885 h 531895"/>
                <a:gd name="connsiteX18" fmla="*/ 314303 w 604256"/>
                <a:gd name="connsiteY18" fmla="*/ 428058 h 531895"/>
                <a:gd name="connsiteX19" fmla="*/ 302130 w 604256"/>
                <a:gd name="connsiteY19" fmla="*/ 430987 h 531895"/>
                <a:gd name="connsiteX20" fmla="*/ 289957 w 604256"/>
                <a:gd name="connsiteY20" fmla="*/ 428058 h 531895"/>
                <a:gd name="connsiteX21" fmla="*/ 13641 w 604256"/>
                <a:gd name="connsiteY21" fmla="*/ 280885 h 531895"/>
                <a:gd name="connsiteX22" fmla="*/ 3082 w 604256"/>
                <a:gd name="connsiteY22" fmla="*/ 245885 h 531895"/>
                <a:gd name="connsiteX23" fmla="*/ 18335 w 604256"/>
                <a:gd name="connsiteY23" fmla="*/ 233364 h 531895"/>
                <a:gd name="connsiteX24" fmla="*/ 291571 w 604256"/>
                <a:gd name="connsiteY24" fmla="*/ 2196 h 531895"/>
                <a:gd name="connsiteX25" fmla="*/ 312689 w 604256"/>
                <a:gd name="connsiteY25" fmla="*/ 2196 h 531895"/>
                <a:gd name="connsiteX26" fmla="*/ 588846 w 604256"/>
                <a:gd name="connsiteY26" fmla="*/ 125214 h 531895"/>
                <a:gd name="connsiteX27" fmla="*/ 604245 w 604256"/>
                <a:gd name="connsiteY27" fmla="*/ 147914 h 531895"/>
                <a:gd name="connsiteX28" fmla="*/ 590605 w 604256"/>
                <a:gd name="connsiteY28" fmla="*/ 171639 h 531895"/>
                <a:gd name="connsiteX29" fmla="*/ 314303 w 604256"/>
                <a:gd name="connsiteY29" fmla="*/ 318676 h 531895"/>
                <a:gd name="connsiteX30" fmla="*/ 302130 w 604256"/>
                <a:gd name="connsiteY30" fmla="*/ 321751 h 531895"/>
                <a:gd name="connsiteX31" fmla="*/ 289957 w 604256"/>
                <a:gd name="connsiteY31" fmla="*/ 318676 h 531895"/>
                <a:gd name="connsiteX32" fmla="*/ 13654 w 604256"/>
                <a:gd name="connsiteY32" fmla="*/ 171639 h 531895"/>
                <a:gd name="connsiteX33" fmla="*/ 15 w 604256"/>
                <a:gd name="connsiteY33" fmla="*/ 147914 h 531895"/>
                <a:gd name="connsiteX34" fmla="*/ 15414 w 604256"/>
                <a:gd name="connsiteY34" fmla="*/ 125214 h 53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256" h="531895">
                  <a:moveTo>
                    <a:pt x="18335" y="334272"/>
                  </a:moveTo>
                  <a:cubicBezTo>
                    <a:pt x="24642" y="332369"/>
                    <a:pt x="31682" y="332881"/>
                    <a:pt x="37988" y="336249"/>
                  </a:cubicBezTo>
                  <a:lnTo>
                    <a:pt x="302130" y="476833"/>
                  </a:lnTo>
                  <a:lnTo>
                    <a:pt x="566126" y="336249"/>
                  </a:lnTo>
                  <a:cubicBezTo>
                    <a:pt x="578739" y="329513"/>
                    <a:pt x="594432" y="334199"/>
                    <a:pt x="601178" y="346793"/>
                  </a:cubicBezTo>
                  <a:cubicBezTo>
                    <a:pt x="607925" y="359387"/>
                    <a:pt x="603085" y="375056"/>
                    <a:pt x="590619" y="381793"/>
                  </a:cubicBezTo>
                  <a:lnTo>
                    <a:pt x="314303" y="528820"/>
                  </a:lnTo>
                  <a:cubicBezTo>
                    <a:pt x="310490" y="530870"/>
                    <a:pt x="306383" y="531895"/>
                    <a:pt x="302130" y="531895"/>
                  </a:cubicBezTo>
                  <a:cubicBezTo>
                    <a:pt x="297877" y="531895"/>
                    <a:pt x="293770" y="530870"/>
                    <a:pt x="289957" y="528820"/>
                  </a:cubicBezTo>
                  <a:lnTo>
                    <a:pt x="13641" y="381793"/>
                  </a:lnTo>
                  <a:cubicBezTo>
                    <a:pt x="1028" y="375056"/>
                    <a:pt x="-3665" y="359387"/>
                    <a:pt x="3082" y="346793"/>
                  </a:cubicBezTo>
                  <a:cubicBezTo>
                    <a:pt x="6455" y="340496"/>
                    <a:pt x="12028" y="336176"/>
                    <a:pt x="18335" y="334272"/>
                  </a:cubicBezTo>
                  <a:close/>
                  <a:moveTo>
                    <a:pt x="18335" y="233364"/>
                  </a:moveTo>
                  <a:cubicBezTo>
                    <a:pt x="24642" y="231461"/>
                    <a:pt x="31682" y="231973"/>
                    <a:pt x="37988" y="235341"/>
                  </a:cubicBezTo>
                  <a:lnTo>
                    <a:pt x="302130" y="375925"/>
                  </a:lnTo>
                  <a:lnTo>
                    <a:pt x="566126" y="235341"/>
                  </a:lnTo>
                  <a:cubicBezTo>
                    <a:pt x="578739" y="228605"/>
                    <a:pt x="594432" y="233291"/>
                    <a:pt x="601178" y="245885"/>
                  </a:cubicBezTo>
                  <a:cubicBezTo>
                    <a:pt x="607925" y="258479"/>
                    <a:pt x="603085" y="274148"/>
                    <a:pt x="590619" y="280885"/>
                  </a:cubicBezTo>
                  <a:lnTo>
                    <a:pt x="314303" y="428058"/>
                  </a:lnTo>
                  <a:cubicBezTo>
                    <a:pt x="310490" y="430108"/>
                    <a:pt x="306383" y="430987"/>
                    <a:pt x="302130" y="430987"/>
                  </a:cubicBezTo>
                  <a:cubicBezTo>
                    <a:pt x="297877" y="430987"/>
                    <a:pt x="293770" y="430108"/>
                    <a:pt x="289957" y="428058"/>
                  </a:cubicBezTo>
                  <a:lnTo>
                    <a:pt x="13641" y="280885"/>
                  </a:lnTo>
                  <a:cubicBezTo>
                    <a:pt x="1028" y="274148"/>
                    <a:pt x="-3665" y="258479"/>
                    <a:pt x="3082" y="245885"/>
                  </a:cubicBezTo>
                  <a:cubicBezTo>
                    <a:pt x="6455" y="239588"/>
                    <a:pt x="12028" y="235268"/>
                    <a:pt x="18335" y="233364"/>
                  </a:cubicBezTo>
                  <a:close/>
                  <a:moveTo>
                    <a:pt x="291571" y="2196"/>
                  </a:moveTo>
                  <a:cubicBezTo>
                    <a:pt x="298317" y="-733"/>
                    <a:pt x="305943" y="-733"/>
                    <a:pt x="312689" y="2196"/>
                  </a:cubicBezTo>
                  <a:lnTo>
                    <a:pt x="588846" y="125214"/>
                  </a:lnTo>
                  <a:cubicBezTo>
                    <a:pt x="597938" y="129315"/>
                    <a:pt x="603805" y="138102"/>
                    <a:pt x="604245" y="147914"/>
                  </a:cubicBezTo>
                  <a:cubicBezTo>
                    <a:pt x="604538" y="157726"/>
                    <a:pt x="599258" y="166953"/>
                    <a:pt x="590605" y="171639"/>
                  </a:cubicBezTo>
                  <a:lnTo>
                    <a:pt x="314303" y="318676"/>
                  </a:lnTo>
                  <a:cubicBezTo>
                    <a:pt x="310489" y="320726"/>
                    <a:pt x="306383" y="321751"/>
                    <a:pt x="302130" y="321751"/>
                  </a:cubicBezTo>
                  <a:cubicBezTo>
                    <a:pt x="297877" y="321751"/>
                    <a:pt x="293771" y="320726"/>
                    <a:pt x="289957" y="318676"/>
                  </a:cubicBezTo>
                  <a:lnTo>
                    <a:pt x="13654" y="171639"/>
                  </a:lnTo>
                  <a:cubicBezTo>
                    <a:pt x="5002" y="166953"/>
                    <a:pt x="-278" y="157726"/>
                    <a:pt x="15" y="147914"/>
                  </a:cubicBezTo>
                  <a:cubicBezTo>
                    <a:pt x="309" y="138102"/>
                    <a:pt x="6322" y="129315"/>
                    <a:pt x="15414" y="125214"/>
                  </a:cubicBezTo>
                  <a:close/>
                </a:path>
              </a:pathLst>
            </a:custGeom>
            <a:solidFill>
              <a:schemeClr val="tx1">
                <a:lumMod val="50000"/>
                <a:lumOff val="50000"/>
              </a:schemeClr>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endParaRPr>
            </a:p>
          </p:txBody>
        </p:sp>
        <p:sp>
          <p:nvSpPr>
            <p:cNvPr id="43" name="ïṩľïďê">
              <a:extLst>
                <a:ext uri="{FF2B5EF4-FFF2-40B4-BE49-F238E27FC236}">
                  <a16:creationId xmlns:a16="http://schemas.microsoft.com/office/drawing/2014/main" id="{477C3451-2C7E-46CB-ACB2-50D6D35D3B29}"/>
                </a:ext>
              </a:extLst>
            </p:cNvPr>
            <p:cNvSpPr/>
            <p:nvPr/>
          </p:nvSpPr>
          <p:spPr>
            <a:xfrm>
              <a:off x="4995327" y="3526435"/>
              <a:ext cx="259688" cy="228590"/>
            </a:xfrm>
            <a:custGeom>
              <a:avLst/>
              <a:gdLst>
                <a:gd name="connsiteX0" fmla="*/ 18335 w 604256"/>
                <a:gd name="connsiteY0" fmla="*/ 334272 h 531895"/>
                <a:gd name="connsiteX1" fmla="*/ 37988 w 604256"/>
                <a:gd name="connsiteY1" fmla="*/ 336249 h 531895"/>
                <a:gd name="connsiteX2" fmla="*/ 302130 w 604256"/>
                <a:gd name="connsiteY2" fmla="*/ 476833 h 531895"/>
                <a:gd name="connsiteX3" fmla="*/ 566126 w 604256"/>
                <a:gd name="connsiteY3" fmla="*/ 336249 h 531895"/>
                <a:gd name="connsiteX4" fmla="*/ 601178 w 604256"/>
                <a:gd name="connsiteY4" fmla="*/ 346793 h 531895"/>
                <a:gd name="connsiteX5" fmla="*/ 590619 w 604256"/>
                <a:gd name="connsiteY5" fmla="*/ 381793 h 531895"/>
                <a:gd name="connsiteX6" fmla="*/ 314303 w 604256"/>
                <a:gd name="connsiteY6" fmla="*/ 528820 h 531895"/>
                <a:gd name="connsiteX7" fmla="*/ 302130 w 604256"/>
                <a:gd name="connsiteY7" fmla="*/ 531895 h 531895"/>
                <a:gd name="connsiteX8" fmla="*/ 289957 w 604256"/>
                <a:gd name="connsiteY8" fmla="*/ 528820 h 531895"/>
                <a:gd name="connsiteX9" fmla="*/ 13641 w 604256"/>
                <a:gd name="connsiteY9" fmla="*/ 381793 h 531895"/>
                <a:gd name="connsiteX10" fmla="*/ 3082 w 604256"/>
                <a:gd name="connsiteY10" fmla="*/ 346793 h 531895"/>
                <a:gd name="connsiteX11" fmla="*/ 18335 w 604256"/>
                <a:gd name="connsiteY11" fmla="*/ 334272 h 531895"/>
                <a:gd name="connsiteX12" fmla="*/ 18335 w 604256"/>
                <a:gd name="connsiteY12" fmla="*/ 233364 h 531895"/>
                <a:gd name="connsiteX13" fmla="*/ 37988 w 604256"/>
                <a:gd name="connsiteY13" fmla="*/ 235341 h 531895"/>
                <a:gd name="connsiteX14" fmla="*/ 302130 w 604256"/>
                <a:gd name="connsiteY14" fmla="*/ 375925 h 531895"/>
                <a:gd name="connsiteX15" fmla="*/ 566126 w 604256"/>
                <a:gd name="connsiteY15" fmla="*/ 235341 h 531895"/>
                <a:gd name="connsiteX16" fmla="*/ 601178 w 604256"/>
                <a:gd name="connsiteY16" fmla="*/ 245885 h 531895"/>
                <a:gd name="connsiteX17" fmla="*/ 590619 w 604256"/>
                <a:gd name="connsiteY17" fmla="*/ 280885 h 531895"/>
                <a:gd name="connsiteX18" fmla="*/ 314303 w 604256"/>
                <a:gd name="connsiteY18" fmla="*/ 428058 h 531895"/>
                <a:gd name="connsiteX19" fmla="*/ 302130 w 604256"/>
                <a:gd name="connsiteY19" fmla="*/ 430987 h 531895"/>
                <a:gd name="connsiteX20" fmla="*/ 289957 w 604256"/>
                <a:gd name="connsiteY20" fmla="*/ 428058 h 531895"/>
                <a:gd name="connsiteX21" fmla="*/ 13641 w 604256"/>
                <a:gd name="connsiteY21" fmla="*/ 280885 h 531895"/>
                <a:gd name="connsiteX22" fmla="*/ 3082 w 604256"/>
                <a:gd name="connsiteY22" fmla="*/ 245885 h 531895"/>
                <a:gd name="connsiteX23" fmla="*/ 18335 w 604256"/>
                <a:gd name="connsiteY23" fmla="*/ 233364 h 531895"/>
                <a:gd name="connsiteX24" fmla="*/ 291571 w 604256"/>
                <a:gd name="connsiteY24" fmla="*/ 2196 h 531895"/>
                <a:gd name="connsiteX25" fmla="*/ 312689 w 604256"/>
                <a:gd name="connsiteY25" fmla="*/ 2196 h 531895"/>
                <a:gd name="connsiteX26" fmla="*/ 588846 w 604256"/>
                <a:gd name="connsiteY26" fmla="*/ 125214 h 531895"/>
                <a:gd name="connsiteX27" fmla="*/ 604245 w 604256"/>
                <a:gd name="connsiteY27" fmla="*/ 147914 h 531895"/>
                <a:gd name="connsiteX28" fmla="*/ 590605 w 604256"/>
                <a:gd name="connsiteY28" fmla="*/ 171639 h 531895"/>
                <a:gd name="connsiteX29" fmla="*/ 314303 w 604256"/>
                <a:gd name="connsiteY29" fmla="*/ 318676 h 531895"/>
                <a:gd name="connsiteX30" fmla="*/ 302130 w 604256"/>
                <a:gd name="connsiteY30" fmla="*/ 321751 h 531895"/>
                <a:gd name="connsiteX31" fmla="*/ 289957 w 604256"/>
                <a:gd name="connsiteY31" fmla="*/ 318676 h 531895"/>
                <a:gd name="connsiteX32" fmla="*/ 13654 w 604256"/>
                <a:gd name="connsiteY32" fmla="*/ 171639 h 531895"/>
                <a:gd name="connsiteX33" fmla="*/ 15 w 604256"/>
                <a:gd name="connsiteY33" fmla="*/ 147914 h 531895"/>
                <a:gd name="connsiteX34" fmla="*/ 15414 w 604256"/>
                <a:gd name="connsiteY34" fmla="*/ 125214 h 53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256" h="531895">
                  <a:moveTo>
                    <a:pt x="18335" y="334272"/>
                  </a:moveTo>
                  <a:cubicBezTo>
                    <a:pt x="24642" y="332369"/>
                    <a:pt x="31682" y="332881"/>
                    <a:pt x="37988" y="336249"/>
                  </a:cubicBezTo>
                  <a:lnTo>
                    <a:pt x="302130" y="476833"/>
                  </a:lnTo>
                  <a:lnTo>
                    <a:pt x="566126" y="336249"/>
                  </a:lnTo>
                  <a:cubicBezTo>
                    <a:pt x="578739" y="329513"/>
                    <a:pt x="594432" y="334199"/>
                    <a:pt x="601178" y="346793"/>
                  </a:cubicBezTo>
                  <a:cubicBezTo>
                    <a:pt x="607925" y="359387"/>
                    <a:pt x="603085" y="375056"/>
                    <a:pt x="590619" y="381793"/>
                  </a:cubicBezTo>
                  <a:lnTo>
                    <a:pt x="314303" y="528820"/>
                  </a:lnTo>
                  <a:cubicBezTo>
                    <a:pt x="310490" y="530870"/>
                    <a:pt x="306383" y="531895"/>
                    <a:pt x="302130" y="531895"/>
                  </a:cubicBezTo>
                  <a:cubicBezTo>
                    <a:pt x="297877" y="531895"/>
                    <a:pt x="293770" y="530870"/>
                    <a:pt x="289957" y="528820"/>
                  </a:cubicBezTo>
                  <a:lnTo>
                    <a:pt x="13641" y="381793"/>
                  </a:lnTo>
                  <a:cubicBezTo>
                    <a:pt x="1028" y="375056"/>
                    <a:pt x="-3665" y="359387"/>
                    <a:pt x="3082" y="346793"/>
                  </a:cubicBezTo>
                  <a:cubicBezTo>
                    <a:pt x="6455" y="340496"/>
                    <a:pt x="12028" y="336176"/>
                    <a:pt x="18335" y="334272"/>
                  </a:cubicBezTo>
                  <a:close/>
                  <a:moveTo>
                    <a:pt x="18335" y="233364"/>
                  </a:moveTo>
                  <a:cubicBezTo>
                    <a:pt x="24642" y="231461"/>
                    <a:pt x="31682" y="231973"/>
                    <a:pt x="37988" y="235341"/>
                  </a:cubicBezTo>
                  <a:lnTo>
                    <a:pt x="302130" y="375925"/>
                  </a:lnTo>
                  <a:lnTo>
                    <a:pt x="566126" y="235341"/>
                  </a:lnTo>
                  <a:cubicBezTo>
                    <a:pt x="578739" y="228605"/>
                    <a:pt x="594432" y="233291"/>
                    <a:pt x="601178" y="245885"/>
                  </a:cubicBezTo>
                  <a:cubicBezTo>
                    <a:pt x="607925" y="258479"/>
                    <a:pt x="603085" y="274148"/>
                    <a:pt x="590619" y="280885"/>
                  </a:cubicBezTo>
                  <a:lnTo>
                    <a:pt x="314303" y="428058"/>
                  </a:lnTo>
                  <a:cubicBezTo>
                    <a:pt x="310490" y="430108"/>
                    <a:pt x="306383" y="430987"/>
                    <a:pt x="302130" y="430987"/>
                  </a:cubicBezTo>
                  <a:cubicBezTo>
                    <a:pt x="297877" y="430987"/>
                    <a:pt x="293770" y="430108"/>
                    <a:pt x="289957" y="428058"/>
                  </a:cubicBezTo>
                  <a:lnTo>
                    <a:pt x="13641" y="280885"/>
                  </a:lnTo>
                  <a:cubicBezTo>
                    <a:pt x="1028" y="274148"/>
                    <a:pt x="-3665" y="258479"/>
                    <a:pt x="3082" y="245885"/>
                  </a:cubicBezTo>
                  <a:cubicBezTo>
                    <a:pt x="6455" y="239588"/>
                    <a:pt x="12028" y="235268"/>
                    <a:pt x="18335" y="233364"/>
                  </a:cubicBezTo>
                  <a:close/>
                  <a:moveTo>
                    <a:pt x="291571" y="2196"/>
                  </a:moveTo>
                  <a:cubicBezTo>
                    <a:pt x="298317" y="-733"/>
                    <a:pt x="305943" y="-733"/>
                    <a:pt x="312689" y="2196"/>
                  </a:cubicBezTo>
                  <a:lnTo>
                    <a:pt x="588846" y="125214"/>
                  </a:lnTo>
                  <a:cubicBezTo>
                    <a:pt x="597938" y="129315"/>
                    <a:pt x="603805" y="138102"/>
                    <a:pt x="604245" y="147914"/>
                  </a:cubicBezTo>
                  <a:cubicBezTo>
                    <a:pt x="604538" y="157726"/>
                    <a:pt x="599258" y="166953"/>
                    <a:pt x="590605" y="171639"/>
                  </a:cubicBezTo>
                  <a:lnTo>
                    <a:pt x="314303" y="318676"/>
                  </a:lnTo>
                  <a:cubicBezTo>
                    <a:pt x="310489" y="320726"/>
                    <a:pt x="306383" y="321751"/>
                    <a:pt x="302130" y="321751"/>
                  </a:cubicBezTo>
                  <a:cubicBezTo>
                    <a:pt x="297877" y="321751"/>
                    <a:pt x="293771" y="320726"/>
                    <a:pt x="289957" y="318676"/>
                  </a:cubicBezTo>
                  <a:lnTo>
                    <a:pt x="13654" y="171639"/>
                  </a:lnTo>
                  <a:cubicBezTo>
                    <a:pt x="5002" y="166953"/>
                    <a:pt x="-278" y="157726"/>
                    <a:pt x="15" y="147914"/>
                  </a:cubicBezTo>
                  <a:cubicBezTo>
                    <a:pt x="309" y="138102"/>
                    <a:pt x="6322" y="129315"/>
                    <a:pt x="15414" y="125214"/>
                  </a:cubicBezTo>
                  <a:close/>
                </a:path>
              </a:pathLst>
            </a:custGeom>
            <a:solidFill>
              <a:schemeClr val="tx1">
                <a:lumMod val="50000"/>
                <a:lumOff val="50000"/>
              </a:schemeClr>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endParaRPr>
            </a:p>
          </p:txBody>
        </p:sp>
      </p:grpSp>
      <p:grpSp>
        <p:nvGrpSpPr>
          <p:cNvPr id="44" name="组合 43">
            <a:extLst>
              <a:ext uri="{FF2B5EF4-FFF2-40B4-BE49-F238E27FC236}">
                <a16:creationId xmlns:a16="http://schemas.microsoft.com/office/drawing/2014/main" id="{4E7DEEAA-3885-4C87-AF05-E5D0FCF0F0D0}"/>
              </a:ext>
            </a:extLst>
          </p:cNvPr>
          <p:cNvGrpSpPr/>
          <p:nvPr/>
        </p:nvGrpSpPr>
        <p:grpSpPr>
          <a:xfrm>
            <a:off x="1170970" y="2171359"/>
            <a:ext cx="2915182" cy="1755389"/>
            <a:chOff x="1620628" y="2622072"/>
            <a:chExt cx="2915182" cy="1755389"/>
          </a:xfrm>
        </p:grpSpPr>
        <p:sp>
          <p:nvSpPr>
            <p:cNvPr id="45" name="文本框 44">
              <a:extLst>
                <a:ext uri="{FF2B5EF4-FFF2-40B4-BE49-F238E27FC236}">
                  <a16:creationId xmlns:a16="http://schemas.microsoft.com/office/drawing/2014/main" id="{62B2B8AD-6170-4A16-AB13-803322181224}"/>
                </a:ext>
              </a:extLst>
            </p:cNvPr>
            <p:cNvSpPr txBox="1"/>
            <p:nvPr/>
          </p:nvSpPr>
          <p:spPr bwMode="auto">
            <a:xfrm>
              <a:off x="2854530" y="2622072"/>
              <a:ext cx="1681280"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rPr>
                <a:t>我们的客户</a:t>
              </a:r>
            </a:p>
          </p:txBody>
        </p:sp>
        <p:sp>
          <p:nvSpPr>
            <p:cNvPr id="46" name="文本框 45">
              <a:extLst>
                <a:ext uri="{FF2B5EF4-FFF2-40B4-BE49-F238E27FC236}">
                  <a16:creationId xmlns:a16="http://schemas.microsoft.com/office/drawing/2014/main" id="{7D135DBC-EB0E-4FF3-9FAB-B30FBEDB444F}"/>
                </a:ext>
              </a:extLst>
            </p:cNvPr>
            <p:cNvSpPr txBox="1"/>
            <p:nvPr/>
          </p:nvSpPr>
          <p:spPr bwMode="auto">
            <a:xfrm>
              <a:off x="1620628" y="2992466"/>
              <a:ext cx="2915182" cy="1384995"/>
            </a:xfrm>
            <a:prstGeom prst="rect">
              <a:avLst/>
            </a:prstGeom>
            <a:noFill/>
          </p:spPr>
          <p:txBody>
            <a:bodyPr wrap="square">
              <a:spAutoFit/>
              <a:scene3d>
                <a:camera prst="orthographicFront"/>
                <a:lightRig rig="threePt" dir="t"/>
              </a:scene3d>
              <a:sp3d contourW="12700"/>
            </a:bodyPr>
            <a:lstStyle/>
            <a:p>
              <a:pPr algn="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中国铝业集团</a:t>
              </a:r>
              <a:endParaRPr lang="en-US" altLang="zh-CN" sz="1400" dirty="0">
                <a:solidFill>
                  <a:schemeClr val="tx1">
                    <a:lumMod val="65000"/>
                    <a:lumOff val="35000"/>
                  </a:schemeClr>
                </a:solidFill>
                <a:latin typeface="Humanst521 BT" panose="020B0602020204020204" pitchFamily="34" charset="0"/>
              </a:endParaRPr>
            </a:p>
            <a:p>
              <a:pPr algn="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山东魏桥集团</a:t>
              </a:r>
              <a:endParaRPr lang="en-US" altLang="zh-CN" sz="1400" dirty="0">
                <a:solidFill>
                  <a:schemeClr val="tx1">
                    <a:lumMod val="65000"/>
                    <a:lumOff val="35000"/>
                  </a:schemeClr>
                </a:solidFill>
                <a:latin typeface="Humanst521 BT" panose="020B0602020204020204" pitchFamily="34" charset="0"/>
              </a:endParaRPr>
            </a:p>
            <a:p>
              <a:pPr algn="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重庆博赛矿业</a:t>
              </a:r>
              <a:endParaRPr lang="en-US" altLang="zh-CN" sz="1400" dirty="0">
                <a:solidFill>
                  <a:schemeClr val="tx1">
                    <a:lumMod val="65000"/>
                    <a:lumOff val="35000"/>
                  </a:schemeClr>
                </a:solidFill>
                <a:latin typeface="Humanst521 BT" panose="020B0602020204020204" pitchFamily="34" charset="0"/>
              </a:endParaRPr>
            </a:p>
            <a:p>
              <a:pPr algn="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山西田园化工</a:t>
              </a:r>
              <a:endParaRPr lang="en-US" altLang="zh-CN" sz="1400" dirty="0">
                <a:solidFill>
                  <a:schemeClr val="tx1">
                    <a:lumMod val="65000"/>
                    <a:lumOff val="35000"/>
                  </a:schemeClr>
                </a:solidFill>
                <a:latin typeface="Humanst521 BT" panose="020B0602020204020204" pitchFamily="34" charset="0"/>
              </a:endParaRPr>
            </a:p>
            <a:p>
              <a:pPr algn="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山西国电投</a:t>
              </a:r>
              <a:endParaRPr lang="en-US" altLang="zh-CN" sz="1400" dirty="0">
                <a:solidFill>
                  <a:schemeClr val="tx1">
                    <a:lumMod val="65000"/>
                    <a:lumOff val="35000"/>
                  </a:schemeClr>
                </a:solidFill>
                <a:latin typeface="Humanst521 BT" panose="020B0602020204020204" pitchFamily="34" charset="0"/>
              </a:endParaRPr>
            </a:p>
            <a:p>
              <a:pPr algn="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贵州其亚集团</a:t>
              </a:r>
              <a:endParaRPr lang="en-US" altLang="zh-CN" sz="1400" dirty="0">
                <a:solidFill>
                  <a:schemeClr val="tx1">
                    <a:lumMod val="65000"/>
                    <a:lumOff val="35000"/>
                  </a:schemeClr>
                </a:solidFill>
                <a:latin typeface="Humanst521 BT" panose="020B0602020204020204" pitchFamily="34" charset="0"/>
              </a:endParaRPr>
            </a:p>
          </p:txBody>
        </p:sp>
      </p:grpSp>
      <p:grpSp>
        <p:nvGrpSpPr>
          <p:cNvPr id="47" name="组合 46">
            <a:extLst>
              <a:ext uri="{FF2B5EF4-FFF2-40B4-BE49-F238E27FC236}">
                <a16:creationId xmlns:a16="http://schemas.microsoft.com/office/drawing/2014/main" id="{058C2E0C-7C82-4C9D-8770-AE126B23C56D}"/>
              </a:ext>
            </a:extLst>
          </p:cNvPr>
          <p:cNvGrpSpPr/>
          <p:nvPr/>
        </p:nvGrpSpPr>
        <p:grpSpPr>
          <a:xfrm>
            <a:off x="8105848" y="2171359"/>
            <a:ext cx="2915182" cy="1755389"/>
            <a:chOff x="1620628" y="2622072"/>
            <a:chExt cx="2915182" cy="1755389"/>
          </a:xfrm>
        </p:grpSpPr>
        <p:sp>
          <p:nvSpPr>
            <p:cNvPr id="48" name="文本框 47">
              <a:extLst>
                <a:ext uri="{FF2B5EF4-FFF2-40B4-BE49-F238E27FC236}">
                  <a16:creationId xmlns:a16="http://schemas.microsoft.com/office/drawing/2014/main" id="{B57FFCF4-5B83-4639-A69F-9CAF1D8296CE}"/>
                </a:ext>
              </a:extLst>
            </p:cNvPr>
            <p:cNvSpPr txBox="1"/>
            <p:nvPr/>
          </p:nvSpPr>
          <p:spPr bwMode="auto">
            <a:xfrm>
              <a:off x="1620628" y="2622072"/>
              <a:ext cx="1495352"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rPr>
                <a:t>我们的地区</a:t>
              </a:r>
            </a:p>
          </p:txBody>
        </p:sp>
        <p:sp>
          <p:nvSpPr>
            <p:cNvPr id="49" name="文本框 48">
              <a:extLst>
                <a:ext uri="{FF2B5EF4-FFF2-40B4-BE49-F238E27FC236}">
                  <a16:creationId xmlns:a16="http://schemas.microsoft.com/office/drawing/2014/main" id="{1C81872F-2F6C-45AC-814B-E1286D786F86}"/>
                </a:ext>
              </a:extLst>
            </p:cNvPr>
            <p:cNvSpPr txBox="1"/>
            <p:nvPr/>
          </p:nvSpPr>
          <p:spPr bwMode="auto">
            <a:xfrm>
              <a:off x="1620628" y="2992466"/>
              <a:ext cx="2915182" cy="1384995"/>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北京</a:t>
              </a: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上海</a:t>
              </a: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新加坡</a:t>
              </a: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印尼</a:t>
              </a: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马来西亚</a:t>
              </a: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澳大利亚</a:t>
              </a:r>
              <a:endParaRPr lang="en-US" altLang="zh-CN" sz="1400" dirty="0">
                <a:solidFill>
                  <a:schemeClr val="tx1">
                    <a:lumMod val="65000"/>
                    <a:lumOff val="35000"/>
                  </a:schemeClr>
                </a:solidFill>
                <a:latin typeface="Humanst521 BT" panose="020B0602020204020204" pitchFamily="34" charset="0"/>
              </a:endParaRPr>
            </a:p>
          </p:txBody>
        </p:sp>
      </p:grpSp>
      <p:grpSp>
        <p:nvGrpSpPr>
          <p:cNvPr id="52" name="组合 51">
            <a:extLst>
              <a:ext uri="{FF2B5EF4-FFF2-40B4-BE49-F238E27FC236}">
                <a16:creationId xmlns:a16="http://schemas.microsoft.com/office/drawing/2014/main" id="{8C182835-ECA5-4CA4-A8C9-BD8906E5C508}"/>
              </a:ext>
            </a:extLst>
          </p:cNvPr>
          <p:cNvGrpSpPr/>
          <p:nvPr/>
        </p:nvGrpSpPr>
        <p:grpSpPr>
          <a:xfrm>
            <a:off x="1170970" y="4435022"/>
            <a:ext cx="2915182" cy="2186276"/>
            <a:chOff x="1620628" y="2622072"/>
            <a:chExt cx="2915182" cy="2186276"/>
          </a:xfrm>
        </p:grpSpPr>
        <p:sp>
          <p:nvSpPr>
            <p:cNvPr id="56" name="文本框 55">
              <a:extLst>
                <a:ext uri="{FF2B5EF4-FFF2-40B4-BE49-F238E27FC236}">
                  <a16:creationId xmlns:a16="http://schemas.microsoft.com/office/drawing/2014/main" id="{22F6E2FD-AAFA-4B04-B671-26588608062C}"/>
                </a:ext>
              </a:extLst>
            </p:cNvPr>
            <p:cNvSpPr txBox="1"/>
            <p:nvPr/>
          </p:nvSpPr>
          <p:spPr bwMode="auto">
            <a:xfrm>
              <a:off x="2854530" y="2622072"/>
              <a:ext cx="1681280"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rPr>
                <a:t>我们的团队</a:t>
              </a:r>
            </a:p>
          </p:txBody>
        </p:sp>
        <p:sp>
          <p:nvSpPr>
            <p:cNvPr id="57" name="文本框 56">
              <a:extLst>
                <a:ext uri="{FF2B5EF4-FFF2-40B4-BE49-F238E27FC236}">
                  <a16:creationId xmlns:a16="http://schemas.microsoft.com/office/drawing/2014/main" id="{6F7EFEE5-884E-49C7-A91D-8182A60B1C1E}"/>
                </a:ext>
              </a:extLst>
            </p:cNvPr>
            <p:cNvSpPr txBox="1"/>
            <p:nvPr/>
          </p:nvSpPr>
          <p:spPr bwMode="auto">
            <a:xfrm>
              <a:off x="1620628" y="2992466"/>
              <a:ext cx="2915182" cy="1815882"/>
            </a:xfrm>
            <a:prstGeom prst="rect">
              <a:avLst/>
            </a:prstGeom>
            <a:noFill/>
          </p:spPr>
          <p:txBody>
            <a:bodyPr wrap="square">
              <a:spAutoFit/>
              <a:scene3d>
                <a:camera prst="orthographicFront"/>
                <a:lightRig rig="threePt" dir="t"/>
              </a:scene3d>
              <a:sp3d contourW="12700"/>
            </a:bodyPr>
            <a:lstStyle/>
            <a:p>
              <a:pPr algn="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年轻而专业</a:t>
              </a:r>
              <a:endParaRPr lang="en-US" altLang="zh-CN" sz="1400" dirty="0">
                <a:solidFill>
                  <a:schemeClr val="tx1">
                    <a:lumMod val="65000"/>
                    <a:lumOff val="35000"/>
                  </a:schemeClr>
                </a:solidFill>
                <a:latin typeface="Humanst521 BT" panose="020B0602020204020204" pitchFamily="34" charset="0"/>
              </a:endParaRPr>
            </a:p>
            <a:p>
              <a:pPr algn="r">
                <a:defRPr/>
              </a:pPr>
              <a:r>
                <a:rPr lang="zh-CN" altLang="zh-SG" sz="1400" dirty="0">
                  <a:solidFill>
                    <a:schemeClr val="tx1">
                      <a:lumMod val="65000"/>
                      <a:lumOff val="35000"/>
                    </a:schemeClr>
                  </a:solidFill>
                  <a:latin typeface="Humanst521 BT" panose="020B0602020204020204" pitchFamily="34" charset="0"/>
                </a:rPr>
                <a:t>中国的勤劳智慧</a:t>
              </a:r>
              <a:endParaRPr lang="en-US" altLang="zh-CN" sz="1400" dirty="0">
                <a:solidFill>
                  <a:schemeClr val="tx1">
                    <a:lumMod val="65000"/>
                    <a:lumOff val="35000"/>
                  </a:schemeClr>
                </a:solidFill>
                <a:latin typeface="Humanst521 BT" panose="020B0602020204020204" pitchFamily="34" charset="0"/>
              </a:endParaRPr>
            </a:p>
            <a:p>
              <a:pPr algn="r">
                <a:defRPr/>
              </a:pPr>
              <a:r>
                <a:rPr lang="zh-CN" altLang="zh-SG" sz="1400" dirty="0">
                  <a:solidFill>
                    <a:schemeClr val="tx1">
                      <a:lumMod val="65000"/>
                      <a:lumOff val="35000"/>
                    </a:schemeClr>
                  </a:solidFill>
                  <a:latin typeface="Humanst521 BT" panose="020B0602020204020204" pitchFamily="34" charset="0"/>
                </a:rPr>
                <a:t>澳大利亚矿业的传统</a:t>
              </a:r>
              <a:endParaRPr lang="en-US" altLang="zh-CN" sz="1400" dirty="0">
                <a:solidFill>
                  <a:schemeClr val="tx1">
                    <a:lumMod val="65000"/>
                    <a:lumOff val="35000"/>
                  </a:schemeClr>
                </a:solidFill>
                <a:latin typeface="Humanst521 BT" panose="020B0602020204020204" pitchFamily="34" charset="0"/>
              </a:endParaRPr>
            </a:p>
            <a:p>
              <a:pPr algn="r">
                <a:defRPr/>
              </a:pPr>
              <a:r>
                <a:rPr lang="zh-CN" altLang="zh-SG" sz="1400" dirty="0">
                  <a:solidFill>
                    <a:schemeClr val="tx1">
                      <a:lumMod val="65000"/>
                      <a:lumOff val="35000"/>
                    </a:schemeClr>
                  </a:solidFill>
                  <a:latin typeface="Humanst521 BT" panose="020B0602020204020204" pitchFamily="34" charset="0"/>
                </a:rPr>
                <a:t>印尼地方文化</a:t>
              </a:r>
              <a:endParaRPr lang="en-US" altLang="zh-CN" sz="1400" dirty="0">
                <a:solidFill>
                  <a:schemeClr val="tx1">
                    <a:lumMod val="65000"/>
                    <a:lumOff val="35000"/>
                  </a:schemeClr>
                </a:solidFill>
                <a:latin typeface="Humanst521 BT" panose="020B0602020204020204" pitchFamily="34" charset="0"/>
              </a:endParaRPr>
            </a:p>
            <a:p>
              <a:pPr algn="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a:p>
              <a:pPr algn="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a:p>
              <a:pPr algn="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a:p>
              <a:pPr algn="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p:txBody>
        </p:sp>
      </p:grpSp>
      <p:grpSp>
        <p:nvGrpSpPr>
          <p:cNvPr id="53" name="组合 52">
            <a:extLst>
              <a:ext uri="{FF2B5EF4-FFF2-40B4-BE49-F238E27FC236}">
                <a16:creationId xmlns:a16="http://schemas.microsoft.com/office/drawing/2014/main" id="{8ECAADAE-5D95-48AA-B90B-39A1C866B569}"/>
              </a:ext>
            </a:extLst>
          </p:cNvPr>
          <p:cNvGrpSpPr/>
          <p:nvPr/>
        </p:nvGrpSpPr>
        <p:grpSpPr>
          <a:xfrm>
            <a:off x="8105848" y="4435022"/>
            <a:ext cx="2915182" cy="1109058"/>
            <a:chOff x="1620628" y="2622072"/>
            <a:chExt cx="2915182" cy="1109058"/>
          </a:xfrm>
        </p:grpSpPr>
        <p:sp>
          <p:nvSpPr>
            <p:cNvPr id="54" name="文本框 53">
              <a:extLst>
                <a:ext uri="{FF2B5EF4-FFF2-40B4-BE49-F238E27FC236}">
                  <a16:creationId xmlns:a16="http://schemas.microsoft.com/office/drawing/2014/main" id="{E568AA7B-CC92-4E04-A91D-7DA6FE709AA2}"/>
                </a:ext>
              </a:extLst>
            </p:cNvPr>
            <p:cNvSpPr txBox="1"/>
            <p:nvPr/>
          </p:nvSpPr>
          <p:spPr bwMode="auto">
            <a:xfrm>
              <a:off x="1620628" y="2622072"/>
              <a:ext cx="1559360"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rPr>
                <a:t>我们的服务</a:t>
              </a:r>
            </a:p>
          </p:txBody>
        </p:sp>
        <p:sp>
          <p:nvSpPr>
            <p:cNvPr id="55" name="文本框 54">
              <a:extLst>
                <a:ext uri="{FF2B5EF4-FFF2-40B4-BE49-F238E27FC236}">
                  <a16:creationId xmlns:a16="http://schemas.microsoft.com/office/drawing/2014/main" id="{2925BFA0-A849-4B03-B98F-388F5AE0A5EB}"/>
                </a:ext>
              </a:extLst>
            </p:cNvPr>
            <p:cNvSpPr txBox="1"/>
            <p:nvPr/>
          </p:nvSpPr>
          <p:spPr bwMode="auto">
            <a:xfrm>
              <a:off x="1620628" y="2992466"/>
              <a:ext cx="2915182" cy="738664"/>
            </a:xfrm>
            <a:prstGeom prst="rect">
              <a:avLst/>
            </a:prstGeom>
            <a:noFill/>
          </p:spPr>
          <p:txBody>
            <a:bodyPr wrap="square">
              <a:spAutoFit/>
              <a:scene3d>
                <a:camera prst="orthographicFront"/>
                <a:lightRig rig="threePt" dir="t"/>
              </a:scene3d>
              <a:sp3d contourW="12700"/>
            </a:bodyPr>
            <a:lstStyle/>
            <a:p>
              <a:pPr>
                <a:defRPr/>
              </a:pPr>
              <a:r>
                <a:rPr lang="zh-CN" altLang="zh-SG" sz="1400" dirty="0">
                  <a:solidFill>
                    <a:schemeClr val="tx1">
                      <a:lumMod val="65000"/>
                      <a:lumOff val="35000"/>
                    </a:schemeClr>
                  </a:solidFill>
                  <a:latin typeface="Humanst521 BT" panose="020B0602020204020204" pitchFamily="34" charset="0"/>
                </a:rPr>
                <a:t>严格的品质控制</a:t>
              </a:r>
              <a:endParaRPr lang="en-US" altLang="zh-CN" sz="1400" dirty="0">
                <a:solidFill>
                  <a:schemeClr val="tx1">
                    <a:lumMod val="65000"/>
                    <a:lumOff val="35000"/>
                  </a:schemeClr>
                </a:solidFill>
                <a:latin typeface="Humanst521 BT" panose="020B0602020204020204" pitchFamily="34" charset="0"/>
              </a:endParaRPr>
            </a:p>
            <a:p>
              <a:pPr>
                <a:defRPr/>
              </a:pPr>
              <a:r>
                <a:rPr lang="zh-CN" altLang="zh-SG" sz="1400" dirty="0">
                  <a:solidFill>
                    <a:schemeClr val="tx1">
                      <a:lumMod val="65000"/>
                      <a:lumOff val="35000"/>
                    </a:schemeClr>
                  </a:solidFill>
                  <a:latin typeface="Humanst521 BT" panose="020B0602020204020204" pitchFamily="34" charset="0"/>
                </a:rPr>
                <a:t>稳健的投资</a:t>
              </a:r>
              <a:endParaRPr lang="en-US" altLang="zh-CN" sz="1400" dirty="0">
                <a:solidFill>
                  <a:schemeClr val="tx1">
                    <a:lumMod val="65000"/>
                    <a:lumOff val="35000"/>
                  </a:schemeClr>
                </a:solidFill>
                <a:latin typeface="Humanst521 BT" panose="020B0602020204020204" pitchFamily="34" charset="0"/>
              </a:endParaRPr>
            </a:p>
            <a:p>
              <a:pPr>
                <a:defRPr/>
              </a:pPr>
              <a:r>
                <a:rPr lang="zh-CN" altLang="zh-SG" sz="1400" dirty="0">
                  <a:solidFill>
                    <a:schemeClr val="tx1">
                      <a:lumMod val="65000"/>
                      <a:lumOff val="35000"/>
                    </a:schemeClr>
                  </a:solidFill>
                  <a:latin typeface="Humanst521 BT" panose="020B0602020204020204" pitchFamily="34" charset="0"/>
                </a:rPr>
                <a:t>及时的客户服务</a:t>
              </a:r>
              <a:endParaRPr lang="en-US" altLang="zh-CN" sz="1400" dirty="0">
                <a:solidFill>
                  <a:schemeClr val="tx1">
                    <a:lumMod val="65000"/>
                    <a:lumOff val="35000"/>
                  </a:schemeClr>
                </a:solidFill>
                <a:latin typeface="Humanst521 BT" panose="020B0602020204020204" pitchFamily="34" charset="0"/>
              </a:endParaRPr>
            </a:p>
          </p:txBody>
        </p:sp>
      </p:grpSp>
      <p:sp>
        <p:nvSpPr>
          <p:cNvPr id="58" name="文本框 57">
            <a:extLst>
              <a:ext uri="{FF2B5EF4-FFF2-40B4-BE49-F238E27FC236}">
                <a16:creationId xmlns:a16="http://schemas.microsoft.com/office/drawing/2014/main" id="{F76F7C44-3B45-4491-84BB-FC9337F52EE2}"/>
              </a:ext>
            </a:extLst>
          </p:cNvPr>
          <p:cNvSpPr txBox="1"/>
          <p:nvPr/>
        </p:nvSpPr>
        <p:spPr bwMode="auto">
          <a:xfrm>
            <a:off x="4676146" y="571958"/>
            <a:ext cx="3429702" cy="276999"/>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i="1" dirty="0">
                <a:solidFill>
                  <a:schemeClr val="bg1">
                    <a:lumMod val="65000"/>
                  </a:schemeClr>
                </a:solidFill>
                <a:latin typeface="Humanst521 BT" panose="020B0602020204020204" pitchFamily="34" charset="0"/>
              </a:rPr>
              <a:t>GOLDEN BAY INTERNATIONAL RESOURCES LIMITED</a:t>
            </a:r>
          </a:p>
        </p:txBody>
      </p:sp>
    </p:spTree>
    <p:extLst>
      <p:ext uri="{BB962C8B-B14F-4D97-AF65-F5344CB8AC3E}">
        <p14:creationId xmlns:p14="http://schemas.microsoft.com/office/powerpoint/2010/main" val="239840601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fill="hold"/>
                                        <p:tgtEl>
                                          <p:spTgt spid="44"/>
                                        </p:tgtEl>
                                        <p:attrNameLst>
                                          <p:attrName>ppt_x</p:attrName>
                                        </p:attrNameLst>
                                      </p:cBhvr>
                                      <p:tavLst>
                                        <p:tav tm="0">
                                          <p:val>
                                            <p:strVal val="0-#ppt_w/2"/>
                                          </p:val>
                                        </p:tav>
                                        <p:tav tm="100000">
                                          <p:val>
                                            <p:strVal val="#ppt_x"/>
                                          </p:val>
                                        </p:tav>
                                      </p:tavLst>
                                    </p:anim>
                                    <p:anim calcmode="lin" valueType="num">
                                      <p:cBhvr additive="base">
                                        <p:cTn id="15" dur="500" fill="hold"/>
                                        <p:tgtEl>
                                          <p:spTgt spid="4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0-#ppt_w/2"/>
                                          </p:val>
                                        </p:tav>
                                        <p:tav tm="100000">
                                          <p:val>
                                            <p:strVal val="#ppt_x"/>
                                          </p:val>
                                        </p:tav>
                                      </p:tavLst>
                                    </p:anim>
                                    <p:anim calcmode="lin" valueType="num">
                                      <p:cBhvr additive="base">
                                        <p:cTn id="19" dur="500" fill="hold"/>
                                        <p:tgtEl>
                                          <p:spTgt spid="52"/>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1+#ppt_w/2"/>
                                          </p:val>
                                        </p:tav>
                                        <p:tav tm="100000">
                                          <p:val>
                                            <p:strVal val="#ppt_x"/>
                                          </p:val>
                                        </p:tav>
                                      </p:tavLst>
                                    </p:anim>
                                    <p:anim calcmode="lin" valueType="num">
                                      <p:cBhvr additive="base">
                                        <p:cTn id="23" dur="500" fill="hold"/>
                                        <p:tgtEl>
                                          <p:spTgt spid="47"/>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additive="base">
                                        <p:cTn id="26" dur="500" fill="hold"/>
                                        <p:tgtEl>
                                          <p:spTgt spid="53"/>
                                        </p:tgtEl>
                                        <p:attrNameLst>
                                          <p:attrName>ppt_x</p:attrName>
                                        </p:attrNameLst>
                                      </p:cBhvr>
                                      <p:tavLst>
                                        <p:tav tm="0">
                                          <p:val>
                                            <p:strVal val="1+#ppt_w/2"/>
                                          </p:val>
                                        </p:tav>
                                        <p:tav tm="100000">
                                          <p:val>
                                            <p:strVal val="#ppt_x"/>
                                          </p:val>
                                        </p:tav>
                                      </p:tavLst>
                                    </p:anim>
                                    <p:anim calcmode="lin" valueType="num">
                                      <p:cBhvr additive="base">
                                        <p:cTn id="27"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D8770706-3312-4BCA-AAF6-57911F03B31E}"/>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6D693BCD-2D1C-4AC8-A0CC-9DC6FBBB226F}"/>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任意多边形: 形状 3">
            <a:extLst>
              <a:ext uri="{FF2B5EF4-FFF2-40B4-BE49-F238E27FC236}">
                <a16:creationId xmlns:a16="http://schemas.microsoft.com/office/drawing/2014/main" id="{3A60B0F4-D0EE-4DA1-89DB-93483179F43A}"/>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2DC27D64-5400-43A1-906D-0794696A8C6F}"/>
              </a:ext>
            </a:extLst>
          </p:cNvPr>
          <p:cNvSpPr txBox="1"/>
          <p:nvPr/>
        </p:nvSpPr>
        <p:spPr>
          <a:xfrm>
            <a:off x="784895" y="388166"/>
            <a:ext cx="2809205" cy="584775"/>
          </a:xfrm>
          <a:prstGeom prst="rect">
            <a:avLst/>
          </a:prstGeom>
          <a:noFill/>
        </p:spPr>
        <p:txBody>
          <a:bodyPr wrap="square" rtlCol="0">
            <a:spAutoFit/>
            <a:scene3d>
              <a:camera prst="orthographicFront"/>
              <a:lightRig rig="threePt" dir="t"/>
            </a:scene3d>
            <a:sp3d contourW="12700"/>
          </a:bodyPr>
          <a:lstStyle/>
          <a:p>
            <a:pPr algn="dist"/>
            <a:r>
              <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金湾国际资源</a:t>
            </a:r>
          </a:p>
        </p:txBody>
      </p:sp>
      <p:grpSp>
        <p:nvGrpSpPr>
          <p:cNvPr id="38" name="组合 37">
            <a:extLst>
              <a:ext uri="{FF2B5EF4-FFF2-40B4-BE49-F238E27FC236}">
                <a16:creationId xmlns:a16="http://schemas.microsoft.com/office/drawing/2014/main" id="{6AC5CF31-B099-401D-BC96-6B5A831D4907}"/>
              </a:ext>
            </a:extLst>
          </p:cNvPr>
          <p:cNvGrpSpPr/>
          <p:nvPr/>
        </p:nvGrpSpPr>
        <p:grpSpPr>
          <a:xfrm>
            <a:off x="1133856" y="1994815"/>
            <a:ext cx="5311313" cy="3659046"/>
            <a:chOff x="1159754" y="1994815"/>
            <a:chExt cx="5286403" cy="3659046"/>
          </a:xfrm>
        </p:grpSpPr>
        <p:grpSp>
          <p:nvGrpSpPr>
            <p:cNvPr id="36" name="组合 35">
              <a:extLst>
                <a:ext uri="{FF2B5EF4-FFF2-40B4-BE49-F238E27FC236}">
                  <a16:creationId xmlns:a16="http://schemas.microsoft.com/office/drawing/2014/main" id="{3D62EB00-3B24-4573-B412-486329B35909}"/>
                </a:ext>
              </a:extLst>
            </p:cNvPr>
            <p:cNvGrpSpPr/>
            <p:nvPr/>
          </p:nvGrpSpPr>
          <p:grpSpPr>
            <a:xfrm>
              <a:off x="1369333" y="2364446"/>
              <a:ext cx="5076824" cy="2651790"/>
              <a:chOff x="1280433" y="2287660"/>
              <a:chExt cx="5076824" cy="2945563"/>
            </a:xfrm>
          </p:grpSpPr>
          <p:sp>
            <p:nvSpPr>
              <p:cNvPr id="6" name="矩形 5">
                <a:extLst>
                  <a:ext uri="{FF2B5EF4-FFF2-40B4-BE49-F238E27FC236}">
                    <a16:creationId xmlns:a16="http://schemas.microsoft.com/office/drawing/2014/main" id="{C18C5403-D759-459C-A8F4-C2EA467F3318}"/>
                  </a:ext>
                </a:extLst>
              </p:cNvPr>
              <p:cNvSpPr/>
              <p:nvPr/>
            </p:nvSpPr>
            <p:spPr>
              <a:xfrm>
                <a:off x="1280433" y="4516320"/>
                <a:ext cx="624539" cy="674877"/>
              </a:xfrm>
              <a:prstGeom prst="rect">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B645B268-FCC1-4518-90E4-13612828F797}"/>
                  </a:ext>
                </a:extLst>
              </p:cNvPr>
              <p:cNvSpPr/>
              <p:nvPr/>
            </p:nvSpPr>
            <p:spPr>
              <a:xfrm>
                <a:off x="2393505" y="2287660"/>
                <a:ext cx="624539" cy="2903538"/>
              </a:xfrm>
              <a:prstGeom prst="rect">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41DDB2B-937A-4537-82D5-1BE19B4B6E14}"/>
                  </a:ext>
                </a:extLst>
              </p:cNvPr>
              <p:cNvSpPr/>
              <p:nvPr/>
            </p:nvSpPr>
            <p:spPr>
              <a:xfrm>
                <a:off x="4548077" y="4376906"/>
                <a:ext cx="624539" cy="844463"/>
              </a:xfrm>
              <a:prstGeom prst="rect">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E2B132-2879-434F-8A71-86AB1F429BCD}"/>
                  </a:ext>
                </a:extLst>
              </p:cNvPr>
              <p:cNvSpPr/>
              <p:nvPr/>
            </p:nvSpPr>
            <p:spPr>
              <a:xfrm>
                <a:off x="3500510" y="4056885"/>
                <a:ext cx="624539" cy="117633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C1678F16-9CFA-45ED-B0A1-A00C56285814}"/>
                  </a:ext>
                </a:extLst>
              </p:cNvPr>
              <p:cNvSpPr/>
              <p:nvPr/>
            </p:nvSpPr>
            <p:spPr>
              <a:xfrm>
                <a:off x="5732718" y="4128185"/>
                <a:ext cx="624539" cy="1063014"/>
              </a:xfrm>
              <a:prstGeom prst="rect">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a:extLst>
                <a:ext uri="{FF2B5EF4-FFF2-40B4-BE49-F238E27FC236}">
                  <a16:creationId xmlns:a16="http://schemas.microsoft.com/office/drawing/2014/main" id="{85151ADB-FF84-4A62-ACF7-F446B922816C}"/>
                </a:ext>
              </a:extLst>
            </p:cNvPr>
            <p:cNvSpPr txBox="1"/>
            <p:nvPr/>
          </p:nvSpPr>
          <p:spPr bwMode="auto">
            <a:xfrm>
              <a:off x="1159754" y="5376862"/>
              <a:ext cx="1043696" cy="276999"/>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200" dirty="0">
                  <a:solidFill>
                    <a:schemeClr val="tx1">
                      <a:lumMod val="85000"/>
                      <a:lumOff val="15000"/>
                    </a:schemeClr>
                  </a:solidFill>
                  <a:latin typeface="印品黑体" panose="00000500000000000000" pitchFamily="2" charset="-122"/>
                  <a:ea typeface="印品黑体" panose="00000500000000000000" pitchFamily="2" charset="-122"/>
                </a:rPr>
                <a:t>2006-2008</a:t>
              </a:r>
              <a:endParaRPr lang="zh-CN" altLang="en-US" sz="12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13" name="文本框 12">
              <a:extLst>
                <a:ext uri="{FF2B5EF4-FFF2-40B4-BE49-F238E27FC236}">
                  <a16:creationId xmlns:a16="http://schemas.microsoft.com/office/drawing/2014/main" id="{67EE72EA-7260-4F11-B657-949A790F457D}"/>
                </a:ext>
              </a:extLst>
            </p:cNvPr>
            <p:cNvSpPr txBox="1"/>
            <p:nvPr/>
          </p:nvSpPr>
          <p:spPr bwMode="auto">
            <a:xfrm>
              <a:off x="2272825" y="5376862"/>
              <a:ext cx="1043696" cy="276999"/>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200" dirty="0">
                  <a:solidFill>
                    <a:schemeClr val="tx1">
                      <a:lumMod val="85000"/>
                      <a:lumOff val="15000"/>
                    </a:schemeClr>
                  </a:solidFill>
                  <a:latin typeface="印品黑体" panose="00000500000000000000" pitchFamily="2" charset="-122"/>
                  <a:ea typeface="印品黑体" panose="00000500000000000000" pitchFamily="2" charset="-122"/>
                </a:rPr>
                <a:t>2011-2013</a:t>
              </a:r>
              <a:endParaRPr lang="zh-CN" altLang="en-US" sz="12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17" name="文本框 16">
              <a:extLst>
                <a:ext uri="{FF2B5EF4-FFF2-40B4-BE49-F238E27FC236}">
                  <a16:creationId xmlns:a16="http://schemas.microsoft.com/office/drawing/2014/main" id="{2C6802B6-EDE2-424D-8FE8-DCE49498A50B}"/>
                </a:ext>
              </a:extLst>
            </p:cNvPr>
            <p:cNvSpPr txBox="1"/>
            <p:nvPr/>
          </p:nvSpPr>
          <p:spPr bwMode="auto">
            <a:xfrm>
              <a:off x="1440089" y="5085347"/>
              <a:ext cx="483026" cy="338554"/>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600" dirty="0">
                  <a:solidFill>
                    <a:schemeClr val="tx1">
                      <a:lumMod val="85000"/>
                      <a:lumOff val="15000"/>
                    </a:schemeClr>
                  </a:solidFill>
                  <a:latin typeface="Humanst521 BT" panose="020B0602020204020204" pitchFamily="34" charset="0"/>
                  <a:ea typeface="印品黑体" panose="00000500000000000000" pitchFamily="2" charset="-122"/>
                </a:rPr>
                <a:t>01</a:t>
              </a:r>
              <a:endParaRPr lang="zh-CN" altLang="en-US" sz="1600" dirty="0">
                <a:solidFill>
                  <a:schemeClr val="tx1">
                    <a:lumMod val="85000"/>
                    <a:lumOff val="15000"/>
                  </a:schemeClr>
                </a:solidFill>
                <a:latin typeface="Humanst521 BT" panose="020B0602020204020204" pitchFamily="34" charset="0"/>
                <a:ea typeface="印品黑体" panose="00000500000000000000" pitchFamily="2" charset="-122"/>
              </a:endParaRPr>
            </a:p>
          </p:txBody>
        </p:sp>
        <p:sp>
          <p:nvSpPr>
            <p:cNvPr id="18" name="文本框 17">
              <a:extLst>
                <a:ext uri="{FF2B5EF4-FFF2-40B4-BE49-F238E27FC236}">
                  <a16:creationId xmlns:a16="http://schemas.microsoft.com/office/drawing/2014/main" id="{CE6BF61D-4831-445F-AEF3-D2068A671228}"/>
                </a:ext>
              </a:extLst>
            </p:cNvPr>
            <p:cNvSpPr txBox="1"/>
            <p:nvPr/>
          </p:nvSpPr>
          <p:spPr bwMode="auto">
            <a:xfrm>
              <a:off x="2553160" y="5085347"/>
              <a:ext cx="483026" cy="338554"/>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600" dirty="0">
                  <a:solidFill>
                    <a:schemeClr val="tx1">
                      <a:lumMod val="85000"/>
                      <a:lumOff val="15000"/>
                    </a:schemeClr>
                  </a:solidFill>
                  <a:latin typeface="Humanst521 BT" panose="020B0602020204020204" pitchFamily="34" charset="0"/>
                  <a:ea typeface="印品黑体" panose="00000500000000000000" pitchFamily="2" charset="-122"/>
                </a:rPr>
                <a:t>02</a:t>
              </a:r>
              <a:endParaRPr lang="zh-CN" altLang="en-US" sz="1600" dirty="0">
                <a:solidFill>
                  <a:schemeClr val="tx1">
                    <a:lumMod val="85000"/>
                    <a:lumOff val="15000"/>
                  </a:schemeClr>
                </a:solidFill>
                <a:latin typeface="Humanst521 BT" panose="020B0602020204020204" pitchFamily="34" charset="0"/>
                <a:ea typeface="印品黑体" panose="00000500000000000000" pitchFamily="2" charset="-122"/>
              </a:endParaRPr>
            </a:p>
          </p:txBody>
        </p:sp>
        <p:sp>
          <p:nvSpPr>
            <p:cNvPr id="19" name="文本框 18">
              <a:extLst>
                <a:ext uri="{FF2B5EF4-FFF2-40B4-BE49-F238E27FC236}">
                  <a16:creationId xmlns:a16="http://schemas.microsoft.com/office/drawing/2014/main" id="{40751CF5-B878-49A4-B6B9-5D1C5FCF3274}"/>
                </a:ext>
              </a:extLst>
            </p:cNvPr>
            <p:cNvSpPr txBox="1"/>
            <p:nvPr/>
          </p:nvSpPr>
          <p:spPr bwMode="auto">
            <a:xfrm>
              <a:off x="5892374" y="5085347"/>
              <a:ext cx="483026" cy="338554"/>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600" dirty="0">
                  <a:solidFill>
                    <a:schemeClr val="tx1">
                      <a:lumMod val="85000"/>
                      <a:lumOff val="15000"/>
                    </a:schemeClr>
                  </a:solidFill>
                  <a:latin typeface="Humanst521 BT" panose="020B0602020204020204" pitchFamily="34" charset="0"/>
                  <a:ea typeface="印品黑体" panose="00000500000000000000" pitchFamily="2" charset="-122"/>
                </a:rPr>
                <a:t>05</a:t>
              </a:r>
              <a:endParaRPr lang="zh-CN" altLang="en-US" sz="1600" dirty="0">
                <a:solidFill>
                  <a:schemeClr val="tx1">
                    <a:lumMod val="85000"/>
                    <a:lumOff val="15000"/>
                  </a:schemeClr>
                </a:solidFill>
                <a:latin typeface="Humanst521 BT" panose="020B0602020204020204" pitchFamily="34" charset="0"/>
                <a:ea typeface="印品黑体" panose="00000500000000000000" pitchFamily="2" charset="-122"/>
              </a:endParaRPr>
            </a:p>
          </p:txBody>
        </p:sp>
        <p:sp>
          <p:nvSpPr>
            <p:cNvPr id="20" name="文本框 19">
              <a:extLst>
                <a:ext uri="{FF2B5EF4-FFF2-40B4-BE49-F238E27FC236}">
                  <a16:creationId xmlns:a16="http://schemas.microsoft.com/office/drawing/2014/main" id="{62756E25-AA59-4944-95CA-8A005DEF7516}"/>
                </a:ext>
              </a:extLst>
            </p:cNvPr>
            <p:cNvSpPr txBox="1"/>
            <p:nvPr/>
          </p:nvSpPr>
          <p:spPr bwMode="auto">
            <a:xfrm>
              <a:off x="4779302" y="5085347"/>
              <a:ext cx="483026" cy="338554"/>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600" dirty="0">
                  <a:solidFill>
                    <a:schemeClr val="tx1">
                      <a:lumMod val="85000"/>
                      <a:lumOff val="15000"/>
                    </a:schemeClr>
                  </a:solidFill>
                  <a:latin typeface="Humanst521 BT" panose="020B0602020204020204" pitchFamily="34" charset="0"/>
                  <a:ea typeface="印品黑体" panose="00000500000000000000" pitchFamily="2" charset="-122"/>
                </a:rPr>
                <a:t>04</a:t>
              </a:r>
              <a:endParaRPr lang="zh-CN" altLang="en-US" sz="1600" dirty="0">
                <a:solidFill>
                  <a:schemeClr val="tx1">
                    <a:lumMod val="85000"/>
                    <a:lumOff val="15000"/>
                  </a:schemeClr>
                </a:solidFill>
                <a:latin typeface="Humanst521 BT" panose="020B0602020204020204" pitchFamily="34" charset="0"/>
                <a:ea typeface="印品黑体" panose="00000500000000000000" pitchFamily="2" charset="-122"/>
              </a:endParaRPr>
            </a:p>
          </p:txBody>
        </p:sp>
        <p:sp>
          <p:nvSpPr>
            <p:cNvPr id="21" name="文本框 20">
              <a:extLst>
                <a:ext uri="{FF2B5EF4-FFF2-40B4-BE49-F238E27FC236}">
                  <a16:creationId xmlns:a16="http://schemas.microsoft.com/office/drawing/2014/main" id="{358EA2CF-C471-4AB4-A0BC-1148917790E5}"/>
                </a:ext>
              </a:extLst>
            </p:cNvPr>
            <p:cNvSpPr txBox="1"/>
            <p:nvPr/>
          </p:nvSpPr>
          <p:spPr bwMode="auto">
            <a:xfrm>
              <a:off x="3666231" y="5085347"/>
              <a:ext cx="483026" cy="338554"/>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600" dirty="0">
                  <a:solidFill>
                    <a:schemeClr val="tx1">
                      <a:lumMod val="85000"/>
                      <a:lumOff val="15000"/>
                    </a:schemeClr>
                  </a:solidFill>
                  <a:latin typeface="Humanst521 BT" panose="020B0602020204020204" pitchFamily="34" charset="0"/>
                  <a:ea typeface="印品黑体" panose="00000500000000000000" pitchFamily="2" charset="-122"/>
                </a:rPr>
                <a:t>03</a:t>
              </a:r>
              <a:endParaRPr lang="zh-CN" altLang="en-US" sz="1600" dirty="0">
                <a:solidFill>
                  <a:schemeClr val="tx1">
                    <a:lumMod val="85000"/>
                    <a:lumOff val="15000"/>
                  </a:schemeClr>
                </a:solidFill>
                <a:latin typeface="Humanst521 BT" panose="020B0602020204020204" pitchFamily="34" charset="0"/>
                <a:ea typeface="印品黑体" panose="00000500000000000000" pitchFamily="2" charset="-122"/>
              </a:endParaRPr>
            </a:p>
          </p:txBody>
        </p:sp>
        <p:sp>
          <p:nvSpPr>
            <p:cNvPr id="23" name="文本框 22">
              <a:extLst>
                <a:ext uri="{FF2B5EF4-FFF2-40B4-BE49-F238E27FC236}">
                  <a16:creationId xmlns:a16="http://schemas.microsoft.com/office/drawing/2014/main" id="{A3BDAC8A-D351-4231-9167-E6FEBEACEB73}"/>
                </a:ext>
              </a:extLst>
            </p:cNvPr>
            <p:cNvSpPr txBox="1"/>
            <p:nvPr/>
          </p:nvSpPr>
          <p:spPr bwMode="auto">
            <a:xfrm>
              <a:off x="2377615" y="1994815"/>
              <a:ext cx="834116" cy="276999"/>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200" dirty="0">
                  <a:solidFill>
                    <a:schemeClr val="tx1">
                      <a:lumMod val="85000"/>
                      <a:lumOff val="15000"/>
                    </a:schemeClr>
                  </a:solidFill>
                  <a:latin typeface="Humanst521 BT" panose="020B0602020204020204" pitchFamily="34" charset="0"/>
                  <a:ea typeface="印品黑体" panose="00000500000000000000" pitchFamily="2" charset="-122"/>
                </a:rPr>
                <a:t>1700</a:t>
              </a:r>
              <a:r>
                <a:rPr lang="zh-CN" altLang="en-US" sz="1200" dirty="0">
                  <a:solidFill>
                    <a:schemeClr val="tx1">
                      <a:lumMod val="85000"/>
                      <a:lumOff val="15000"/>
                    </a:schemeClr>
                  </a:solidFill>
                  <a:latin typeface="Humanst521 BT" panose="020B0602020204020204" pitchFamily="34" charset="0"/>
                  <a:ea typeface="印品黑体" panose="00000500000000000000" pitchFamily="2" charset="-122"/>
                </a:rPr>
                <a:t>万吨</a:t>
              </a:r>
            </a:p>
          </p:txBody>
        </p:sp>
      </p:grpSp>
      <p:grpSp>
        <p:nvGrpSpPr>
          <p:cNvPr id="27" name="组合 26">
            <a:extLst>
              <a:ext uri="{FF2B5EF4-FFF2-40B4-BE49-F238E27FC236}">
                <a16:creationId xmlns:a16="http://schemas.microsoft.com/office/drawing/2014/main" id="{DEA1CA38-EB4B-4DD5-8590-D6638FD335A2}"/>
              </a:ext>
            </a:extLst>
          </p:cNvPr>
          <p:cNvGrpSpPr/>
          <p:nvPr/>
        </p:nvGrpSpPr>
        <p:grpSpPr>
          <a:xfrm>
            <a:off x="7784501" y="2219799"/>
            <a:ext cx="3731239" cy="2758603"/>
            <a:chOff x="1197963" y="2622072"/>
            <a:chExt cx="3731239" cy="2758603"/>
          </a:xfrm>
        </p:grpSpPr>
        <p:sp>
          <p:nvSpPr>
            <p:cNvPr id="28" name="文本框 27">
              <a:extLst>
                <a:ext uri="{FF2B5EF4-FFF2-40B4-BE49-F238E27FC236}">
                  <a16:creationId xmlns:a16="http://schemas.microsoft.com/office/drawing/2014/main" id="{E972B69E-3B9A-41AD-BE70-34213F132194}"/>
                </a:ext>
              </a:extLst>
            </p:cNvPr>
            <p:cNvSpPr txBox="1"/>
            <p:nvPr/>
          </p:nvSpPr>
          <p:spPr bwMode="auto">
            <a:xfrm>
              <a:off x="1212599" y="2622072"/>
              <a:ext cx="1628028"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tx1">
                      <a:lumMod val="85000"/>
                      <a:lumOff val="15000"/>
                    </a:schemeClr>
                  </a:solidFill>
                  <a:latin typeface="印品黑体" panose="00000500000000000000" pitchFamily="2" charset="-122"/>
                  <a:ea typeface="印品黑体" panose="00000500000000000000" pitchFamily="2" charset="-122"/>
                </a:rPr>
                <a:t>累计出口量</a:t>
              </a:r>
            </a:p>
          </p:txBody>
        </p:sp>
        <p:sp>
          <p:nvSpPr>
            <p:cNvPr id="29" name="文本框 28">
              <a:extLst>
                <a:ext uri="{FF2B5EF4-FFF2-40B4-BE49-F238E27FC236}">
                  <a16:creationId xmlns:a16="http://schemas.microsoft.com/office/drawing/2014/main" id="{DDEAE239-3485-42A2-82C8-3F623C7B02EB}"/>
                </a:ext>
              </a:extLst>
            </p:cNvPr>
            <p:cNvSpPr txBox="1"/>
            <p:nvPr/>
          </p:nvSpPr>
          <p:spPr bwMode="auto">
            <a:xfrm>
              <a:off x="1197963" y="3133906"/>
              <a:ext cx="3731239" cy="2246769"/>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累计装船超过</a:t>
              </a:r>
              <a:r>
                <a:rPr lang="en-US" altLang="zh-CN" sz="1400" dirty="0">
                  <a:solidFill>
                    <a:schemeClr val="tx1">
                      <a:lumMod val="65000"/>
                      <a:lumOff val="35000"/>
                    </a:schemeClr>
                  </a:solidFill>
                  <a:latin typeface="Humanst521 BT" panose="020B0602020204020204" pitchFamily="34" charset="0"/>
                </a:rPr>
                <a:t>3000</a:t>
              </a:r>
              <a:r>
                <a:rPr lang="zh-CN" altLang="en-US" sz="1400" dirty="0">
                  <a:solidFill>
                    <a:schemeClr val="tx1">
                      <a:lumMod val="65000"/>
                      <a:lumOff val="35000"/>
                    </a:schemeClr>
                  </a:solidFill>
                  <a:latin typeface="Humanst521 BT" panose="020B0602020204020204" pitchFamily="34" charset="0"/>
                </a:rPr>
                <a:t>万吨</a:t>
              </a: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印度尼西亚超过</a:t>
              </a:r>
              <a:r>
                <a:rPr lang="en-US" altLang="zh-CN" sz="1400" dirty="0">
                  <a:solidFill>
                    <a:schemeClr val="tx1">
                      <a:lumMod val="65000"/>
                      <a:lumOff val="35000"/>
                    </a:schemeClr>
                  </a:solidFill>
                  <a:latin typeface="Humanst521 BT" panose="020B0602020204020204" pitchFamily="34" charset="0"/>
                </a:rPr>
                <a:t>2200</a:t>
              </a:r>
              <a:r>
                <a:rPr lang="zh-CN" altLang="en-US" sz="1400" dirty="0">
                  <a:solidFill>
                    <a:schemeClr val="tx1">
                      <a:lumMod val="65000"/>
                      <a:lumOff val="35000"/>
                    </a:schemeClr>
                  </a:solidFill>
                  <a:latin typeface="Humanst521 BT" panose="020B0602020204020204" pitchFamily="34" charset="0"/>
                </a:rPr>
                <a:t>万吨</a:t>
              </a: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马来西亚超过</a:t>
              </a:r>
              <a:r>
                <a:rPr lang="en-US" altLang="zh-CN" sz="1400" dirty="0">
                  <a:solidFill>
                    <a:schemeClr val="tx1">
                      <a:lumMod val="65000"/>
                      <a:lumOff val="35000"/>
                    </a:schemeClr>
                  </a:solidFill>
                  <a:latin typeface="Humanst521 BT" panose="020B0602020204020204" pitchFamily="34" charset="0"/>
                </a:rPr>
                <a:t>500</a:t>
              </a:r>
              <a:r>
                <a:rPr lang="zh-CN" altLang="en-US" sz="1400" dirty="0">
                  <a:solidFill>
                    <a:schemeClr val="tx1">
                      <a:lumMod val="65000"/>
                      <a:lumOff val="35000"/>
                    </a:schemeClr>
                  </a:solidFill>
                  <a:latin typeface="Humanst521 BT" panose="020B0602020204020204" pitchFamily="34" charset="0"/>
                </a:rPr>
                <a:t>万吨</a:t>
              </a: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西非加纳及塞拉利昂超过</a:t>
              </a:r>
              <a:r>
                <a:rPr lang="en-US" altLang="zh-CN" sz="1400" dirty="0">
                  <a:solidFill>
                    <a:schemeClr val="tx1">
                      <a:lumMod val="65000"/>
                      <a:lumOff val="35000"/>
                    </a:schemeClr>
                  </a:solidFill>
                  <a:latin typeface="Humanst521 BT" panose="020B0602020204020204" pitchFamily="34" charset="0"/>
                </a:rPr>
                <a:t>200</a:t>
              </a:r>
              <a:r>
                <a:rPr lang="zh-CN" altLang="en-US" sz="1400" dirty="0">
                  <a:solidFill>
                    <a:schemeClr val="tx1">
                      <a:lumMod val="65000"/>
                      <a:lumOff val="35000"/>
                    </a:schemeClr>
                  </a:solidFill>
                  <a:latin typeface="Humanst521 BT" panose="020B0602020204020204" pitchFamily="34" charset="0"/>
                </a:rPr>
                <a:t>万吨</a:t>
              </a: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r>
                <a:rPr lang="zh-CN" altLang="en-US" sz="1400" dirty="0">
                  <a:solidFill>
                    <a:schemeClr val="tx1">
                      <a:lumMod val="65000"/>
                      <a:lumOff val="35000"/>
                    </a:schemeClr>
                  </a:solidFill>
                  <a:latin typeface="Humanst521 BT" panose="020B0602020204020204" pitchFamily="34" charset="0"/>
                </a:rPr>
                <a:t>南美洲巴西及牙买加超过</a:t>
              </a:r>
              <a:r>
                <a:rPr lang="en-US" altLang="zh-CN" sz="1400" dirty="0">
                  <a:solidFill>
                    <a:schemeClr val="tx1">
                      <a:lumMod val="65000"/>
                      <a:lumOff val="35000"/>
                    </a:schemeClr>
                  </a:solidFill>
                  <a:latin typeface="Humanst521 BT" panose="020B0602020204020204" pitchFamily="34" charset="0"/>
                </a:rPr>
                <a:t>200</a:t>
              </a:r>
              <a:r>
                <a:rPr lang="zh-CN" altLang="en-US" sz="1400" dirty="0">
                  <a:solidFill>
                    <a:schemeClr val="tx1">
                      <a:lumMod val="65000"/>
                      <a:lumOff val="35000"/>
                    </a:schemeClr>
                  </a:solidFill>
                  <a:latin typeface="Humanst521 BT" panose="020B0602020204020204" pitchFamily="34" charset="0"/>
                </a:rPr>
                <a:t>万吨</a:t>
              </a:r>
              <a:endParaRPr lang="en-US" altLang="zh-CN" sz="1400" dirty="0">
                <a:solidFill>
                  <a:schemeClr val="tx1">
                    <a:lumMod val="65000"/>
                    <a:lumOff val="35000"/>
                  </a:schemeClr>
                </a:solidFill>
                <a:latin typeface="Humanst521 BT" panose="020B0602020204020204" pitchFamily="34" charset="0"/>
              </a:endParaRPr>
            </a:p>
            <a:p>
              <a:pP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p:txBody>
        </p:sp>
      </p:grpSp>
      <p:sp>
        <p:nvSpPr>
          <p:cNvPr id="37" name="文本框 36">
            <a:extLst>
              <a:ext uri="{FF2B5EF4-FFF2-40B4-BE49-F238E27FC236}">
                <a16:creationId xmlns:a16="http://schemas.microsoft.com/office/drawing/2014/main" id="{93792C7E-C5B3-40C3-BA65-AFB9834BB190}"/>
              </a:ext>
            </a:extLst>
          </p:cNvPr>
          <p:cNvSpPr txBox="1"/>
          <p:nvPr/>
        </p:nvSpPr>
        <p:spPr bwMode="auto">
          <a:xfrm>
            <a:off x="4676146" y="571958"/>
            <a:ext cx="4047230" cy="276999"/>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i="1" dirty="0">
                <a:solidFill>
                  <a:schemeClr val="bg1">
                    <a:lumMod val="65000"/>
                  </a:schemeClr>
                </a:solidFill>
                <a:latin typeface="Humanst521 BT" panose="020B0602020204020204" pitchFamily="34" charset="0"/>
              </a:rPr>
              <a:t>GOLDEN BAY INTERNATIONAL RESOURCES LIMITED</a:t>
            </a:r>
          </a:p>
        </p:txBody>
      </p:sp>
      <p:sp>
        <p:nvSpPr>
          <p:cNvPr id="39" name="文本框 38">
            <a:extLst>
              <a:ext uri="{FF2B5EF4-FFF2-40B4-BE49-F238E27FC236}">
                <a16:creationId xmlns:a16="http://schemas.microsoft.com/office/drawing/2014/main" id="{B0262D29-DE97-45F4-93E0-6EAFD5C6A3AE}"/>
              </a:ext>
            </a:extLst>
          </p:cNvPr>
          <p:cNvSpPr txBox="1"/>
          <p:nvPr/>
        </p:nvSpPr>
        <p:spPr bwMode="auto">
          <a:xfrm>
            <a:off x="3318339" y="5376861"/>
            <a:ext cx="1048614" cy="276999"/>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200" dirty="0">
                <a:solidFill>
                  <a:schemeClr val="tx1">
                    <a:lumMod val="85000"/>
                    <a:lumOff val="15000"/>
                  </a:schemeClr>
                </a:solidFill>
                <a:latin typeface="印品黑体" panose="00000500000000000000" pitchFamily="2" charset="-122"/>
                <a:ea typeface="印品黑体" panose="00000500000000000000" pitchFamily="2" charset="-122"/>
              </a:rPr>
              <a:t>2014-2016</a:t>
            </a:r>
            <a:endParaRPr lang="zh-CN" altLang="en-US" sz="12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40" name="文本框 39">
            <a:extLst>
              <a:ext uri="{FF2B5EF4-FFF2-40B4-BE49-F238E27FC236}">
                <a16:creationId xmlns:a16="http://schemas.microsoft.com/office/drawing/2014/main" id="{45CCD866-8FD3-4185-9BCA-0789ACF6230A}"/>
              </a:ext>
            </a:extLst>
          </p:cNvPr>
          <p:cNvSpPr txBox="1"/>
          <p:nvPr/>
        </p:nvSpPr>
        <p:spPr bwMode="auto">
          <a:xfrm>
            <a:off x="4435491" y="5369245"/>
            <a:ext cx="1048614" cy="276999"/>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200" dirty="0">
                <a:solidFill>
                  <a:schemeClr val="tx1">
                    <a:lumMod val="85000"/>
                    <a:lumOff val="15000"/>
                  </a:schemeClr>
                </a:solidFill>
                <a:latin typeface="印品黑体" panose="00000500000000000000" pitchFamily="2" charset="-122"/>
                <a:ea typeface="印品黑体" panose="00000500000000000000" pitchFamily="2" charset="-122"/>
              </a:rPr>
              <a:t>2017-2019</a:t>
            </a:r>
            <a:endParaRPr lang="zh-CN" altLang="en-US" sz="12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41" name="文本框 40">
            <a:extLst>
              <a:ext uri="{FF2B5EF4-FFF2-40B4-BE49-F238E27FC236}">
                <a16:creationId xmlns:a16="http://schemas.microsoft.com/office/drawing/2014/main" id="{9F8B4B80-34C6-4EA8-92A8-15D782A90A5A}"/>
              </a:ext>
            </a:extLst>
          </p:cNvPr>
          <p:cNvSpPr txBox="1"/>
          <p:nvPr/>
        </p:nvSpPr>
        <p:spPr bwMode="auto">
          <a:xfrm>
            <a:off x="5552643" y="5369244"/>
            <a:ext cx="1048614" cy="276999"/>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200" dirty="0">
                <a:solidFill>
                  <a:schemeClr val="tx1">
                    <a:lumMod val="85000"/>
                    <a:lumOff val="15000"/>
                  </a:schemeClr>
                </a:solidFill>
                <a:latin typeface="印品黑体" panose="00000500000000000000" pitchFamily="2" charset="-122"/>
                <a:ea typeface="印品黑体" panose="00000500000000000000" pitchFamily="2" charset="-122"/>
              </a:rPr>
              <a:t>2019-2021</a:t>
            </a:r>
            <a:endParaRPr lang="zh-CN" altLang="en-US" sz="1200" dirty="0">
              <a:solidFill>
                <a:schemeClr val="tx1">
                  <a:lumMod val="85000"/>
                  <a:lumOff val="15000"/>
                </a:schemeClr>
              </a:solidFill>
              <a:latin typeface="印品黑体" panose="00000500000000000000" pitchFamily="2" charset="-122"/>
              <a:ea typeface="印品黑体" panose="00000500000000000000" pitchFamily="2" charset="-122"/>
            </a:endParaRPr>
          </a:p>
        </p:txBody>
      </p:sp>
      <p:sp>
        <p:nvSpPr>
          <p:cNvPr id="42" name="文本框 41">
            <a:extLst>
              <a:ext uri="{FF2B5EF4-FFF2-40B4-BE49-F238E27FC236}">
                <a16:creationId xmlns:a16="http://schemas.microsoft.com/office/drawing/2014/main" id="{4E6CF7E2-4BC0-4922-BBC9-B56C1AEC56A3}"/>
              </a:ext>
            </a:extLst>
          </p:cNvPr>
          <p:cNvSpPr txBox="1"/>
          <p:nvPr/>
        </p:nvSpPr>
        <p:spPr bwMode="auto">
          <a:xfrm>
            <a:off x="1195923" y="3968324"/>
            <a:ext cx="838046" cy="276999"/>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200" dirty="0">
                <a:solidFill>
                  <a:schemeClr val="tx1">
                    <a:lumMod val="85000"/>
                    <a:lumOff val="15000"/>
                  </a:schemeClr>
                </a:solidFill>
                <a:latin typeface="Humanst521 BT" panose="020B0602020204020204" pitchFamily="34" charset="0"/>
                <a:ea typeface="印品黑体" panose="00000500000000000000" pitchFamily="2" charset="-122"/>
              </a:rPr>
              <a:t>280</a:t>
            </a:r>
            <a:r>
              <a:rPr lang="zh-CN" altLang="en-US" sz="1200" dirty="0">
                <a:solidFill>
                  <a:schemeClr val="tx1">
                    <a:lumMod val="85000"/>
                    <a:lumOff val="15000"/>
                  </a:schemeClr>
                </a:solidFill>
                <a:latin typeface="Humanst521 BT" panose="020B0602020204020204" pitchFamily="34" charset="0"/>
                <a:ea typeface="印品黑体" panose="00000500000000000000" pitchFamily="2" charset="-122"/>
              </a:rPr>
              <a:t>万吨</a:t>
            </a:r>
          </a:p>
        </p:txBody>
      </p:sp>
      <p:sp>
        <p:nvSpPr>
          <p:cNvPr id="43" name="文本框 42">
            <a:extLst>
              <a:ext uri="{FF2B5EF4-FFF2-40B4-BE49-F238E27FC236}">
                <a16:creationId xmlns:a16="http://schemas.microsoft.com/office/drawing/2014/main" id="{959892D0-6ABD-48B7-9ED7-48CC3B91E009}"/>
              </a:ext>
            </a:extLst>
          </p:cNvPr>
          <p:cNvSpPr txBox="1"/>
          <p:nvPr/>
        </p:nvSpPr>
        <p:spPr bwMode="auto">
          <a:xfrm>
            <a:off x="3474722" y="3583603"/>
            <a:ext cx="838046" cy="276999"/>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200" dirty="0">
                <a:solidFill>
                  <a:schemeClr val="tx1">
                    <a:lumMod val="85000"/>
                    <a:lumOff val="15000"/>
                  </a:schemeClr>
                </a:solidFill>
                <a:latin typeface="Humanst521 BT" panose="020B0602020204020204" pitchFamily="34" charset="0"/>
                <a:ea typeface="印品黑体" panose="00000500000000000000" pitchFamily="2" charset="-122"/>
              </a:rPr>
              <a:t>420</a:t>
            </a:r>
            <a:r>
              <a:rPr lang="zh-CN" altLang="en-US" sz="1200" dirty="0">
                <a:solidFill>
                  <a:schemeClr val="tx1">
                    <a:lumMod val="85000"/>
                    <a:lumOff val="15000"/>
                  </a:schemeClr>
                </a:solidFill>
                <a:latin typeface="Humanst521 BT" panose="020B0602020204020204" pitchFamily="34" charset="0"/>
                <a:ea typeface="印品黑体" panose="00000500000000000000" pitchFamily="2" charset="-122"/>
              </a:rPr>
              <a:t>万吨</a:t>
            </a:r>
          </a:p>
        </p:txBody>
      </p:sp>
      <p:sp>
        <p:nvSpPr>
          <p:cNvPr id="44" name="文本框 43">
            <a:extLst>
              <a:ext uri="{FF2B5EF4-FFF2-40B4-BE49-F238E27FC236}">
                <a16:creationId xmlns:a16="http://schemas.microsoft.com/office/drawing/2014/main" id="{9CE7DA27-2055-46AE-8A2D-23FCFCCCCB10}"/>
              </a:ext>
            </a:extLst>
          </p:cNvPr>
          <p:cNvSpPr txBox="1"/>
          <p:nvPr/>
        </p:nvSpPr>
        <p:spPr bwMode="auto">
          <a:xfrm>
            <a:off x="4540501" y="3855350"/>
            <a:ext cx="838046" cy="276999"/>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200" dirty="0">
                <a:solidFill>
                  <a:schemeClr val="tx1">
                    <a:lumMod val="85000"/>
                    <a:lumOff val="15000"/>
                  </a:schemeClr>
                </a:solidFill>
                <a:latin typeface="Humanst521 BT" panose="020B0602020204020204" pitchFamily="34" charset="0"/>
                <a:ea typeface="印品黑体" panose="00000500000000000000" pitchFamily="2" charset="-122"/>
              </a:rPr>
              <a:t>220</a:t>
            </a:r>
            <a:r>
              <a:rPr lang="zh-CN" altLang="en-US" sz="1200" dirty="0">
                <a:solidFill>
                  <a:schemeClr val="tx1">
                    <a:lumMod val="85000"/>
                    <a:lumOff val="15000"/>
                  </a:schemeClr>
                </a:solidFill>
                <a:latin typeface="Humanst521 BT" panose="020B0602020204020204" pitchFamily="34" charset="0"/>
                <a:ea typeface="印品黑体" panose="00000500000000000000" pitchFamily="2" charset="-122"/>
              </a:rPr>
              <a:t>万吨</a:t>
            </a:r>
          </a:p>
        </p:txBody>
      </p:sp>
      <p:sp>
        <p:nvSpPr>
          <p:cNvPr id="45" name="文本框 44">
            <a:extLst>
              <a:ext uri="{FF2B5EF4-FFF2-40B4-BE49-F238E27FC236}">
                <a16:creationId xmlns:a16="http://schemas.microsoft.com/office/drawing/2014/main" id="{E34DC0FA-52C1-4FAD-B247-7C035BA9BE95}"/>
              </a:ext>
            </a:extLst>
          </p:cNvPr>
          <p:cNvSpPr txBox="1"/>
          <p:nvPr/>
        </p:nvSpPr>
        <p:spPr bwMode="auto">
          <a:xfrm>
            <a:off x="5733547" y="3460512"/>
            <a:ext cx="838046" cy="276999"/>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en-US" altLang="zh-CN" sz="1200" dirty="0">
                <a:solidFill>
                  <a:schemeClr val="tx1">
                    <a:lumMod val="85000"/>
                    <a:lumOff val="15000"/>
                  </a:schemeClr>
                </a:solidFill>
                <a:latin typeface="Humanst521 BT" panose="020B0602020204020204" pitchFamily="34" charset="0"/>
                <a:ea typeface="印品黑体" panose="00000500000000000000" pitchFamily="2" charset="-122"/>
              </a:rPr>
              <a:t>310</a:t>
            </a:r>
            <a:r>
              <a:rPr lang="zh-CN" altLang="en-US" sz="1200" dirty="0">
                <a:solidFill>
                  <a:schemeClr val="tx1">
                    <a:lumMod val="85000"/>
                    <a:lumOff val="15000"/>
                  </a:schemeClr>
                </a:solidFill>
                <a:latin typeface="Humanst521 BT" panose="020B0602020204020204" pitchFamily="34" charset="0"/>
                <a:ea typeface="印品黑体" panose="00000500000000000000" pitchFamily="2" charset="-122"/>
              </a:rPr>
              <a:t>万吨</a:t>
            </a:r>
          </a:p>
        </p:txBody>
      </p:sp>
    </p:spTree>
    <p:extLst>
      <p:ext uri="{BB962C8B-B14F-4D97-AF65-F5344CB8AC3E}">
        <p14:creationId xmlns:p14="http://schemas.microsoft.com/office/powerpoint/2010/main" val="32754365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手里拿着硬币&#10;&#10;中度可信度描述已自动生成">
            <a:extLst>
              <a:ext uri="{FF2B5EF4-FFF2-40B4-BE49-F238E27FC236}">
                <a16:creationId xmlns:a16="http://schemas.microsoft.com/office/drawing/2014/main" id="{230FE4BD-8E02-4CC2-A1AE-B140DDB9C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253220"/>
          </a:xfrm>
          <a:prstGeom prst="rect">
            <a:avLst/>
          </a:prstGeom>
        </p:spPr>
      </p:pic>
      <p:pic>
        <p:nvPicPr>
          <p:cNvPr id="12" name="图片 11" descr="形状&#10;&#10;中度可信度描述已自动生成">
            <a:extLst>
              <a:ext uri="{FF2B5EF4-FFF2-40B4-BE49-F238E27FC236}">
                <a16:creationId xmlns:a16="http://schemas.microsoft.com/office/drawing/2014/main" id="{7DAA77BC-122C-47D7-A445-F63D719A4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253220"/>
          </a:xfrm>
          <a:prstGeom prst="rect">
            <a:avLst/>
          </a:prstGeom>
        </p:spPr>
      </p:pic>
      <p:sp>
        <p:nvSpPr>
          <p:cNvPr id="3" name="任意多边形: 形状 2">
            <a:extLst>
              <a:ext uri="{FF2B5EF4-FFF2-40B4-BE49-F238E27FC236}">
                <a16:creationId xmlns:a16="http://schemas.microsoft.com/office/drawing/2014/main" id="{AEAF8BB3-5186-4B92-87EA-458E38B23D2B}"/>
              </a:ext>
            </a:extLst>
          </p:cNvPr>
          <p:cNvSpPr/>
          <p:nvPr/>
        </p:nvSpPr>
        <p:spPr>
          <a:xfrm flipH="1">
            <a:off x="5168900" y="2905523"/>
            <a:ext cx="7023100" cy="2082401"/>
          </a:xfrm>
          <a:custGeom>
            <a:avLst/>
            <a:gdLst>
              <a:gd name="connsiteX0" fmla="*/ 0 w 6800850"/>
              <a:gd name="connsiteY0" fmla="*/ 0 h 2016502"/>
              <a:gd name="connsiteX1" fmla="*/ 5186431 w 6800850"/>
              <a:gd name="connsiteY1" fmla="*/ 0 h 2016502"/>
              <a:gd name="connsiteX2" fmla="*/ 6800850 w 6800850"/>
              <a:gd name="connsiteY2" fmla="*/ 2016502 h 2016502"/>
              <a:gd name="connsiteX3" fmla="*/ 0 w 6800850"/>
              <a:gd name="connsiteY3" fmla="*/ 2016502 h 2016502"/>
            </a:gdLst>
            <a:ahLst/>
            <a:cxnLst>
              <a:cxn ang="0">
                <a:pos x="connsiteX0" y="connsiteY0"/>
              </a:cxn>
              <a:cxn ang="0">
                <a:pos x="connsiteX1" y="connsiteY1"/>
              </a:cxn>
              <a:cxn ang="0">
                <a:pos x="connsiteX2" y="connsiteY2"/>
              </a:cxn>
              <a:cxn ang="0">
                <a:pos x="connsiteX3" y="connsiteY3"/>
              </a:cxn>
            </a:cxnLst>
            <a:rect l="l" t="t" r="r" b="b"/>
            <a:pathLst>
              <a:path w="6800850" h="2016502">
                <a:moveTo>
                  <a:pt x="0" y="0"/>
                </a:moveTo>
                <a:lnTo>
                  <a:pt x="5186431" y="0"/>
                </a:lnTo>
                <a:lnTo>
                  <a:pt x="6800850" y="2016502"/>
                </a:lnTo>
                <a:lnTo>
                  <a:pt x="0" y="2016502"/>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a:extLst>
              <a:ext uri="{FF2B5EF4-FFF2-40B4-BE49-F238E27FC236}">
                <a16:creationId xmlns:a16="http://schemas.microsoft.com/office/drawing/2014/main" id="{711415E4-FB5E-49D5-B01C-32BF43BA1E1B}"/>
              </a:ext>
            </a:extLst>
          </p:cNvPr>
          <p:cNvSpPr/>
          <p:nvPr/>
        </p:nvSpPr>
        <p:spPr>
          <a:xfrm flipH="1">
            <a:off x="5168900" y="2054624"/>
            <a:ext cx="1994203" cy="2082401"/>
          </a:xfrm>
          <a:custGeom>
            <a:avLst/>
            <a:gdLst>
              <a:gd name="connsiteX0" fmla="*/ 327025 w 1994203"/>
              <a:gd name="connsiteY0" fmla="*/ 0 h 2082401"/>
              <a:gd name="connsiteX1" fmla="*/ 0 w 1994203"/>
              <a:gd name="connsiteY1" fmla="*/ 0 h 2082401"/>
              <a:gd name="connsiteX2" fmla="*/ 1667178 w 1994203"/>
              <a:gd name="connsiteY2" fmla="*/ 2082401 h 2082401"/>
              <a:gd name="connsiteX3" fmla="*/ 1994203 w 1994203"/>
              <a:gd name="connsiteY3" fmla="*/ 2082401 h 2082401"/>
            </a:gdLst>
            <a:ahLst/>
            <a:cxnLst>
              <a:cxn ang="0">
                <a:pos x="connsiteX0" y="connsiteY0"/>
              </a:cxn>
              <a:cxn ang="0">
                <a:pos x="connsiteX1" y="connsiteY1"/>
              </a:cxn>
              <a:cxn ang="0">
                <a:pos x="connsiteX2" y="connsiteY2"/>
              </a:cxn>
              <a:cxn ang="0">
                <a:pos x="connsiteX3" y="connsiteY3"/>
              </a:cxn>
            </a:cxnLst>
            <a:rect l="l" t="t" r="r" b="b"/>
            <a:pathLst>
              <a:path w="1994203" h="2082401">
                <a:moveTo>
                  <a:pt x="327025" y="0"/>
                </a:moveTo>
                <a:lnTo>
                  <a:pt x="0" y="0"/>
                </a:lnTo>
                <a:lnTo>
                  <a:pt x="1667178" y="2082401"/>
                </a:lnTo>
                <a:lnTo>
                  <a:pt x="1994203" y="2082401"/>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851D38A2-7385-440F-A364-A4404CEC8515}"/>
              </a:ext>
            </a:extLst>
          </p:cNvPr>
          <p:cNvSpPr txBox="1"/>
          <p:nvPr/>
        </p:nvSpPr>
        <p:spPr>
          <a:xfrm>
            <a:off x="6547105" y="3391877"/>
            <a:ext cx="5644896" cy="1107996"/>
          </a:xfrm>
          <a:prstGeom prst="rect">
            <a:avLst/>
          </a:prstGeom>
          <a:noFill/>
        </p:spPr>
        <p:txBody>
          <a:bodyPr wrap="square" rtlCol="0">
            <a:spAutoFit/>
            <a:scene3d>
              <a:camera prst="orthographicFront"/>
              <a:lightRig rig="threePt" dir="t"/>
            </a:scene3d>
            <a:sp3d contourW="12700"/>
          </a:bodyPr>
          <a:lstStyle/>
          <a:p>
            <a:pPr algn="dist"/>
            <a:r>
              <a:rPr lang="zh-CN" altLang="en-US" sz="66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印尼项目介绍</a:t>
            </a:r>
          </a:p>
        </p:txBody>
      </p:sp>
      <p:sp>
        <p:nvSpPr>
          <p:cNvPr id="8" name="文本框 7">
            <a:extLst>
              <a:ext uri="{FF2B5EF4-FFF2-40B4-BE49-F238E27FC236}">
                <a16:creationId xmlns:a16="http://schemas.microsoft.com/office/drawing/2014/main" id="{731017BD-D304-43F3-AFCD-9B2E249F82F8}"/>
              </a:ext>
            </a:extLst>
          </p:cNvPr>
          <p:cNvSpPr txBox="1"/>
          <p:nvPr/>
        </p:nvSpPr>
        <p:spPr>
          <a:xfrm>
            <a:off x="7125003" y="2971800"/>
            <a:ext cx="3047999" cy="584775"/>
          </a:xfrm>
          <a:prstGeom prst="rect">
            <a:avLst/>
          </a:prstGeom>
          <a:noFill/>
        </p:spPr>
        <p:txBody>
          <a:bodyPr wrap="square" rtlCol="0">
            <a:spAutoFit/>
            <a:scene3d>
              <a:camera prst="orthographicFront"/>
              <a:lightRig rig="threePt" dir="t"/>
            </a:scene3d>
            <a:sp3d contourW="12700"/>
          </a:bodyPr>
          <a:lstStyle/>
          <a:p>
            <a:pPr algn="dist"/>
            <a:r>
              <a:rPr lang="en-US" altLang="zh-CN"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PART 02</a:t>
            </a:r>
            <a:endPar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endParaRPr>
          </a:p>
        </p:txBody>
      </p:sp>
      <p:sp>
        <p:nvSpPr>
          <p:cNvPr id="9" name="文本框 8">
            <a:extLst>
              <a:ext uri="{FF2B5EF4-FFF2-40B4-BE49-F238E27FC236}">
                <a16:creationId xmlns:a16="http://schemas.microsoft.com/office/drawing/2014/main" id="{F9904EB0-E714-4972-BA0A-EB5FF6B83CB7}"/>
              </a:ext>
            </a:extLst>
          </p:cNvPr>
          <p:cNvSpPr txBox="1"/>
          <p:nvPr/>
        </p:nvSpPr>
        <p:spPr bwMode="auto">
          <a:xfrm>
            <a:off x="7118146" y="4352441"/>
            <a:ext cx="3499053" cy="338554"/>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600" dirty="0">
                <a:solidFill>
                  <a:schemeClr val="bg1"/>
                </a:solidFill>
                <a:latin typeface="Humanst521 BT" panose="020B0602020204020204" pitchFamily="34" charset="0"/>
              </a:rPr>
              <a:t>INDONESIA PROJECT INTRODUCTION</a:t>
            </a:r>
          </a:p>
        </p:txBody>
      </p:sp>
    </p:spTree>
    <p:extLst>
      <p:ext uri="{BB962C8B-B14F-4D97-AF65-F5344CB8AC3E}">
        <p14:creationId xmlns:p14="http://schemas.microsoft.com/office/powerpoint/2010/main" val="6117291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BB88F38D-E03F-448F-9CBB-81B05F94F17B}"/>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0FEEC0A6-5480-4401-A888-D11E10539500}"/>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任意多边形: 形状 3">
            <a:extLst>
              <a:ext uri="{FF2B5EF4-FFF2-40B4-BE49-F238E27FC236}">
                <a16:creationId xmlns:a16="http://schemas.microsoft.com/office/drawing/2014/main" id="{65918680-4D61-4FDC-B447-6F5B2D701E67}"/>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4" name="组合 63">
            <a:extLst>
              <a:ext uri="{FF2B5EF4-FFF2-40B4-BE49-F238E27FC236}">
                <a16:creationId xmlns:a16="http://schemas.microsoft.com/office/drawing/2014/main" id="{A6F1A04D-8B4C-40C7-8295-BB01A37E34A2}"/>
              </a:ext>
            </a:extLst>
          </p:cNvPr>
          <p:cNvGrpSpPr/>
          <p:nvPr/>
        </p:nvGrpSpPr>
        <p:grpSpPr>
          <a:xfrm>
            <a:off x="1523609" y="1670572"/>
            <a:ext cx="9800866" cy="4465897"/>
            <a:chOff x="1523609" y="1670572"/>
            <a:chExt cx="9800866" cy="4465897"/>
          </a:xfrm>
        </p:grpSpPr>
        <p:pic>
          <p:nvPicPr>
            <p:cNvPr id="7" name="图片 6">
              <a:extLst>
                <a:ext uri="{FF2B5EF4-FFF2-40B4-BE49-F238E27FC236}">
                  <a16:creationId xmlns:a16="http://schemas.microsoft.com/office/drawing/2014/main" id="{C9828526-A7B3-4751-A26B-EC931B86C63D}"/>
                </a:ext>
              </a:extLst>
            </p:cNvPr>
            <p:cNvPicPr>
              <a:picLocks noChangeAspect="1"/>
            </p:cNvPicPr>
            <p:nvPr/>
          </p:nvPicPr>
          <p:blipFill rotWithShape="1">
            <a:blip r:embed="rId3"/>
            <a:srcRect t="70733"/>
            <a:stretch/>
          </p:blipFill>
          <p:spPr>
            <a:xfrm>
              <a:off x="4642872" y="2487393"/>
              <a:ext cx="2923264" cy="670894"/>
            </a:xfrm>
            <a:prstGeom prst="rect">
              <a:avLst/>
            </a:prstGeom>
          </p:spPr>
        </p:pic>
        <p:sp>
          <p:nvSpPr>
            <p:cNvPr id="8" name="矩形 7">
              <a:extLst>
                <a:ext uri="{FF2B5EF4-FFF2-40B4-BE49-F238E27FC236}">
                  <a16:creationId xmlns:a16="http://schemas.microsoft.com/office/drawing/2014/main" id="{DA419D3D-8C8E-4209-87DF-9E48330532D9}"/>
                </a:ext>
              </a:extLst>
            </p:cNvPr>
            <p:cNvSpPr/>
            <p:nvPr/>
          </p:nvSpPr>
          <p:spPr>
            <a:xfrm>
              <a:off x="4633590" y="2122793"/>
              <a:ext cx="2932546" cy="55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B5DFC3B-F8D3-4CB7-BEEC-3D02A1C4D161}"/>
                </a:ext>
              </a:extLst>
            </p:cNvPr>
            <p:cNvSpPr/>
            <p:nvPr/>
          </p:nvSpPr>
          <p:spPr>
            <a:xfrm>
              <a:off x="4633590" y="1670572"/>
              <a:ext cx="2932546" cy="447705"/>
            </a:xfrm>
            <a:prstGeom prst="rect">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文本框 10">
              <a:extLst>
                <a:ext uri="{FF2B5EF4-FFF2-40B4-BE49-F238E27FC236}">
                  <a16:creationId xmlns:a16="http://schemas.microsoft.com/office/drawing/2014/main" id="{139931FB-2977-4A72-97C7-E95F0718C4BA}"/>
                </a:ext>
              </a:extLst>
            </p:cNvPr>
            <p:cNvSpPr txBox="1"/>
            <p:nvPr/>
          </p:nvSpPr>
          <p:spPr bwMode="auto">
            <a:xfrm>
              <a:off x="5087906" y="1690746"/>
              <a:ext cx="2164193"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bg1"/>
                  </a:solidFill>
                  <a:latin typeface="印品黑体" panose="00000500000000000000" pitchFamily="2" charset="-122"/>
                  <a:ea typeface="印品黑体" panose="00000500000000000000" pitchFamily="2" charset="-122"/>
                </a:rPr>
                <a:t>金湾国际资源</a:t>
              </a:r>
            </a:p>
          </p:txBody>
        </p:sp>
        <p:sp>
          <p:nvSpPr>
            <p:cNvPr id="12" name="文本框 11">
              <a:extLst>
                <a:ext uri="{FF2B5EF4-FFF2-40B4-BE49-F238E27FC236}">
                  <a16:creationId xmlns:a16="http://schemas.microsoft.com/office/drawing/2014/main" id="{4173F158-0F29-4A13-AAC9-2886C6F7524A}"/>
                </a:ext>
              </a:extLst>
            </p:cNvPr>
            <p:cNvSpPr txBox="1"/>
            <p:nvPr/>
          </p:nvSpPr>
          <p:spPr bwMode="auto">
            <a:xfrm>
              <a:off x="4957074" y="2121885"/>
              <a:ext cx="2618343" cy="738664"/>
            </a:xfrm>
            <a:prstGeom prst="rect">
              <a:avLst/>
            </a:prstGeom>
            <a:noFill/>
          </p:spPr>
          <p:txBody>
            <a:bodyPr wrap="square">
              <a:spAutoFit/>
              <a:scene3d>
                <a:camera prst="orthographicFront"/>
                <a:lightRig rig="threePt" dir="t"/>
              </a:scene3d>
              <a:sp3d contourW="12700"/>
            </a:bodyPr>
            <a:lstStyle/>
            <a:p>
              <a:pPr algn="ctr">
                <a:defRPr/>
              </a:pPr>
              <a:r>
                <a:rPr lang="en-US" altLang="zh-CN" sz="1400" i="1" dirty="0">
                  <a:solidFill>
                    <a:schemeClr val="bg1">
                      <a:lumMod val="65000"/>
                    </a:schemeClr>
                  </a:solidFill>
                  <a:latin typeface="Humanst521 BT" panose="020B0602020204020204" pitchFamily="34" charset="0"/>
                </a:rPr>
                <a:t>GOLDEN BAY INTERNATIONAL RESOURCES LIMITED</a:t>
              </a:r>
            </a:p>
            <a:p>
              <a:pPr algn="ctr" eaLnBrk="1" fontAlgn="auto" hangingPunct="1">
                <a:spcBef>
                  <a:spcPts val="0"/>
                </a:spcBef>
                <a:spcAft>
                  <a:spcPts val="0"/>
                </a:spcAft>
                <a:defRPr/>
              </a:pPr>
              <a:endParaRPr lang="en-US" altLang="zh-CN" sz="1400" dirty="0">
                <a:solidFill>
                  <a:schemeClr val="tx1">
                    <a:lumMod val="65000"/>
                    <a:lumOff val="35000"/>
                  </a:schemeClr>
                </a:solidFill>
                <a:latin typeface="Humanst521 BT" panose="020B0602020204020204" pitchFamily="34" charset="0"/>
              </a:endParaRPr>
            </a:p>
          </p:txBody>
        </p:sp>
        <p:pic>
          <p:nvPicPr>
            <p:cNvPr id="15" name="图片 14">
              <a:extLst>
                <a:ext uri="{FF2B5EF4-FFF2-40B4-BE49-F238E27FC236}">
                  <a16:creationId xmlns:a16="http://schemas.microsoft.com/office/drawing/2014/main" id="{42C7EF32-4FAA-49BE-AB84-409B2B71446F}"/>
                </a:ext>
              </a:extLst>
            </p:cNvPr>
            <p:cNvPicPr>
              <a:picLocks noChangeAspect="1"/>
            </p:cNvPicPr>
            <p:nvPr/>
          </p:nvPicPr>
          <p:blipFill rotWithShape="1">
            <a:blip r:embed="rId3"/>
            <a:srcRect t="70733"/>
            <a:stretch/>
          </p:blipFill>
          <p:spPr>
            <a:xfrm>
              <a:off x="1532361" y="5465575"/>
              <a:ext cx="2589524" cy="670894"/>
            </a:xfrm>
            <a:prstGeom prst="rect">
              <a:avLst/>
            </a:prstGeom>
          </p:spPr>
        </p:pic>
        <p:sp>
          <p:nvSpPr>
            <p:cNvPr id="16" name="矩形 15">
              <a:extLst>
                <a:ext uri="{FF2B5EF4-FFF2-40B4-BE49-F238E27FC236}">
                  <a16:creationId xmlns:a16="http://schemas.microsoft.com/office/drawing/2014/main" id="{BD989A79-6B7E-4936-842D-93E0199F5FA7}"/>
                </a:ext>
              </a:extLst>
            </p:cNvPr>
            <p:cNvSpPr/>
            <p:nvPr/>
          </p:nvSpPr>
          <p:spPr>
            <a:xfrm>
              <a:off x="1523609" y="5100975"/>
              <a:ext cx="2597746" cy="55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DBD85ADD-2601-4EAE-B193-8F40DDB989CF}"/>
                </a:ext>
              </a:extLst>
            </p:cNvPr>
            <p:cNvSpPr/>
            <p:nvPr/>
          </p:nvSpPr>
          <p:spPr>
            <a:xfrm>
              <a:off x="1523609" y="4648754"/>
              <a:ext cx="2597746" cy="44770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17">
              <a:extLst>
                <a:ext uri="{FF2B5EF4-FFF2-40B4-BE49-F238E27FC236}">
                  <a16:creationId xmlns:a16="http://schemas.microsoft.com/office/drawing/2014/main" id="{6A4C08B4-FDC6-41D0-87A5-7C7C985AE141}"/>
                </a:ext>
              </a:extLst>
            </p:cNvPr>
            <p:cNvSpPr txBox="1"/>
            <p:nvPr/>
          </p:nvSpPr>
          <p:spPr bwMode="auto">
            <a:xfrm>
              <a:off x="1605680" y="4667227"/>
              <a:ext cx="2507949"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bg1"/>
                  </a:solidFill>
                  <a:latin typeface="印品黑体" panose="00000500000000000000" pitchFamily="2" charset="-122"/>
                  <a:ea typeface="印品黑体" panose="00000500000000000000" pitchFamily="2" charset="-122"/>
                </a:rPr>
                <a:t>西加里曼丹吉打邦县</a:t>
              </a:r>
            </a:p>
          </p:txBody>
        </p:sp>
        <p:sp>
          <p:nvSpPr>
            <p:cNvPr id="19" name="文本框 18">
              <a:extLst>
                <a:ext uri="{FF2B5EF4-FFF2-40B4-BE49-F238E27FC236}">
                  <a16:creationId xmlns:a16="http://schemas.microsoft.com/office/drawing/2014/main" id="{2D82FF92-8A2A-4246-8AA3-F670EA5E18A1}"/>
                </a:ext>
              </a:extLst>
            </p:cNvPr>
            <p:cNvSpPr txBox="1"/>
            <p:nvPr/>
          </p:nvSpPr>
          <p:spPr bwMode="auto">
            <a:xfrm>
              <a:off x="1679694" y="5100067"/>
              <a:ext cx="2295024" cy="307777"/>
            </a:xfrm>
            <a:prstGeom prst="rect">
              <a:avLst/>
            </a:prstGeom>
            <a:noFill/>
          </p:spPr>
          <p:txBody>
            <a:bodyPr wrap="square">
              <a:spAutoFit/>
              <a:scene3d>
                <a:camera prst="orthographicFront"/>
                <a:lightRig rig="threePt" dir="t"/>
              </a:scene3d>
              <a:sp3d contourW="12700"/>
            </a:bodyPr>
            <a:lstStyle/>
            <a:p>
              <a:pPr algn="ctr" eaLnBrk="1" fontAlgn="auto" hangingPunct="1">
                <a:spcBef>
                  <a:spcPts val="0"/>
                </a:spcBef>
                <a:spcAft>
                  <a:spcPts val="0"/>
                </a:spcAft>
                <a:defRPr/>
              </a:pPr>
              <a:r>
                <a:rPr lang="en-US" altLang="zh-CN" sz="1400" dirty="0">
                  <a:solidFill>
                    <a:schemeClr val="tx1">
                      <a:lumMod val="65000"/>
                      <a:lumOff val="35000"/>
                    </a:schemeClr>
                  </a:solidFill>
                  <a:latin typeface="Humanst521 BT" panose="020B0602020204020204" pitchFamily="34" charset="0"/>
                </a:rPr>
                <a:t>West Kalimantan Ketapang </a:t>
              </a:r>
            </a:p>
          </p:txBody>
        </p:sp>
        <p:pic>
          <p:nvPicPr>
            <p:cNvPr id="21" name="图片 20">
              <a:extLst>
                <a:ext uri="{FF2B5EF4-FFF2-40B4-BE49-F238E27FC236}">
                  <a16:creationId xmlns:a16="http://schemas.microsoft.com/office/drawing/2014/main" id="{377F6132-23ED-41BF-AB66-721624F42BB9}"/>
                </a:ext>
              </a:extLst>
            </p:cNvPr>
            <p:cNvPicPr>
              <a:picLocks noChangeAspect="1"/>
            </p:cNvPicPr>
            <p:nvPr/>
          </p:nvPicPr>
          <p:blipFill rotWithShape="1">
            <a:blip r:embed="rId3"/>
            <a:srcRect t="70733"/>
            <a:stretch/>
          </p:blipFill>
          <p:spPr>
            <a:xfrm>
              <a:off x="4809742" y="5465575"/>
              <a:ext cx="2589524" cy="670894"/>
            </a:xfrm>
            <a:prstGeom prst="rect">
              <a:avLst/>
            </a:prstGeom>
          </p:spPr>
        </p:pic>
        <p:sp>
          <p:nvSpPr>
            <p:cNvPr id="22" name="矩形 21">
              <a:extLst>
                <a:ext uri="{FF2B5EF4-FFF2-40B4-BE49-F238E27FC236}">
                  <a16:creationId xmlns:a16="http://schemas.microsoft.com/office/drawing/2014/main" id="{27AAAEA1-82B5-439C-A6FC-39BC332B372F}"/>
                </a:ext>
              </a:extLst>
            </p:cNvPr>
            <p:cNvSpPr/>
            <p:nvPr/>
          </p:nvSpPr>
          <p:spPr>
            <a:xfrm>
              <a:off x="4800990" y="5100975"/>
              <a:ext cx="2597746" cy="55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1D948B2F-3333-4BC6-B419-BC6887B386A2}"/>
                </a:ext>
              </a:extLst>
            </p:cNvPr>
            <p:cNvSpPr/>
            <p:nvPr/>
          </p:nvSpPr>
          <p:spPr>
            <a:xfrm>
              <a:off x="4800990" y="4648754"/>
              <a:ext cx="2597746" cy="44770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文本框 23">
              <a:extLst>
                <a:ext uri="{FF2B5EF4-FFF2-40B4-BE49-F238E27FC236}">
                  <a16:creationId xmlns:a16="http://schemas.microsoft.com/office/drawing/2014/main" id="{B0F0D241-84BA-4F4A-9657-9A6B9716AE85}"/>
                </a:ext>
              </a:extLst>
            </p:cNvPr>
            <p:cNvSpPr txBox="1"/>
            <p:nvPr/>
          </p:nvSpPr>
          <p:spPr bwMode="auto">
            <a:xfrm>
              <a:off x="5185192" y="4673400"/>
              <a:ext cx="1838623"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bg1"/>
                  </a:solidFill>
                  <a:latin typeface="印品黑体" panose="00000500000000000000" pitchFamily="2" charset="-122"/>
                  <a:ea typeface="印品黑体" panose="00000500000000000000" pitchFamily="2" charset="-122"/>
                </a:rPr>
                <a:t>浮吊运输公司</a:t>
              </a:r>
            </a:p>
          </p:txBody>
        </p:sp>
        <p:sp>
          <p:nvSpPr>
            <p:cNvPr id="25" name="文本框 24">
              <a:extLst>
                <a:ext uri="{FF2B5EF4-FFF2-40B4-BE49-F238E27FC236}">
                  <a16:creationId xmlns:a16="http://schemas.microsoft.com/office/drawing/2014/main" id="{4F99B4D9-9864-4AD9-8E18-7D8A45EC3C00}"/>
                </a:ext>
              </a:extLst>
            </p:cNvPr>
            <p:cNvSpPr txBox="1"/>
            <p:nvPr/>
          </p:nvSpPr>
          <p:spPr bwMode="auto">
            <a:xfrm>
              <a:off x="4957075" y="5100067"/>
              <a:ext cx="2295024" cy="307777"/>
            </a:xfrm>
            <a:prstGeom prst="rect">
              <a:avLst/>
            </a:prstGeom>
            <a:noFill/>
          </p:spPr>
          <p:txBody>
            <a:bodyPr wrap="square">
              <a:spAutoFit/>
              <a:scene3d>
                <a:camera prst="orthographicFront"/>
                <a:lightRig rig="threePt" dir="t"/>
              </a:scene3d>
              <a:sp3d contourW="12700"/>
            </a:bodyPr>
            <a:lstStyle/>
            <a:p>
              <a:pPr algn="ctr" eaLnBrk="1" fontAlgn="auto" hangingPunct="1">
                <a:spcBef>
                  <a:spcPts val="0"/>
                </a:spcBef>
                <a:spcAft>
                  <a:spcPts val="0"/>
                </a:spcAft>
                <a:defRPr/>
              </a:pPr>
              <a:r>
                <a:rPr lang="en-US" altLang="zh-CN" sz="1400" dirty="0">
                  <a:solidFill>
                    <a:schemeClr val="tx1">
                      <a:lumMod val="65000"/>
                      <a:lumOff val="35000"/>
                    </a:schemeClr>
                  </a:solidFill>
                  <a:latin typeface="Humanst521 BT" panose="020B0602020204020204" pitchFamily="34" charset="0"/>
                </a:rPr>
                <a:t>PT PRIMA KARYA </a:t>
              </a:r>
            </a:p>
          </p:txBody>
        </p:sp>
        <p:pic>
          <p:nvPicPr>
            <p:cNvPr id="27" name="图片 26">
              <a:extLst>
                <a:ext uri="{FF2B5EF4-FFF2-40B4-BE49-F238E27FC236}">
                  <a16:creationId xmlns:a16="http://schemas.microsoft.com/office/drawing/2014/main" id="{C682DFE9-EF3A-4B2B-9F7E-496647167350}"/>
                </a:ext>
              </a:extLst>
            </p:cNvPr>
            <p:cNvPicPr>
              <a:picLocks noChangeAspect="1"/>
            </p:cNvPicPr>
            <p:nvPr/>
          </p:nvPicPr>
          <p:blipFill rotWithShape="1">
            <a:blip r:embed="rId3"/>
            <a:srcRect t="70733"/>
            <a:stretch/>
          </p:blipFill>
          <p:spPr>
            <a:xfrm>
              <a:off x="8094849" y="5465575"/>
              <a:ext cx="2589524" cy="670894"/>
            </a:xfrm>
            <a:prstGeom prst="rect">
              <a:avLst/>
            </a:prstGeom>
          </p:spPr>
        </p:pic>
        <p:sp>
          <p:nvSpPr>
            <p:cNvPr id="28" name="矩形 27">
              <a:extLst>
                <a:ext uri="{FF2B5EF4-FFF2-40B4-BE49-F238E27FC236}">
                  <a16:creationId xmlns:a16="http://schemas.microsoft.com/office/drawing/2014/main" id="{F698868A-EAD5-4704-8787-DA2E9E69127A}"/>
                </a:ext>
              </a:extLst>
            </p:cNvPr>
            <p:cNvSpPr/>
            <p:nvPr/>
          </p:nvSpPr>
          <p:spPr>
            <a:xfrm>
              <a:off x="8086097" y="5100975"/>
              <a:ext cx="3238378" cy="55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DFB339AF-C52D-466D-AB03-6EC020E15B10}"/>
                </a:ext>
              </a:extLst>
            </p:cNvPr>
            <p:cNvSpPr/>
            <p:nvPr/>
          </p:nvSpPr>
          <p:spPr>
            <a:xfrm>
              <a:off x="8086096" y="4648754"/>
              <a:ext cx="3238379" cy="44770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1" name="文本框 30">
              <a:extLst>
                <a:ext uri="{FF2B5EF4-FFF2-40B4-BE49-F238E27FC236}">
                  <a16:creationId xmlns:a16="http://schemas.microsoft.com/office/drawing/2014/main" id="{CFE8CCB4-D597-4EFF-9F98-7DBD47045347}"/>
                </a:ext>
              </a:extLst>
            </p:cNvPr>
            <p:cNvSpPr txBox="1"/>
            <p:nvPr/>
          </p:nvSpPr>
          <p:spPr bwMode="auto">
            <a:xfrm>
              <a:off x="8242181" y="5100067"/>
              <a:ext cx="2946893" cy="307777"/>
            </a:xfrm>
            <a:prstGeom prst="rect">
              <a:avLst/>
            </a:prstGeom>
            <a:noFill/>
          </p:spPr>
          <p:txBody>
            <a:bodyPr wrap="square">
              <a:spAutoFit/>
              <a:scene3d>
                <a:camera prst="orthographicFront"/>
                <a:lightRig rig="threePt" dir="t"/>
              </a:scene3d>
              <a:sp3d contourW="12700"/>
            </a:bodyPr>
            <a:lstStyle/>
            <a:p>
              <a:pPr algn="ctr" eaLnBrk="1" fontAlgn="auto" hangingPunct="1">
                <a:spcBef>
                  <a:spcPts val="0"/>
                </a:spcBef>
                <a:spcAft>
                  <a:spcPts val="0"/>
                </a:spcAft>
                <a:defRPr/>
              </a:pPr>
              <a:r>
                <a:rPr lang="en-US" altLang="zh-CN" sz="1400" dirty="0">
                  <a:solidFill>
                    <a:schemeClr val="tx1">
                      <a:lumMod val="65000"/>
                      <a:lumOff val="35000"/>
                    </a:schemeClr>
                  </a:solidFill>
                  <a:latin typeface="Humanst521 BT" panose="020B0602020204020204" pitchFamily="34" charset="0"/>
                </a:rPr>
                <a:t>West Kalimantan Pontianak </a:t>
              </a:r>
              <a:r>
                <a:rPr lang="en-US" altLang="zh-CN" sz="1400" dirty="0" err="1">
                  <a:solidFill>
                    <a:schemeClr val="tx1">
                      <a:lumMod val="65000"/>
                      <a:lumOff val="35000"/>
                    </a:schemeClr>
                  </a:solidFill>
                  <a:latin typeface="Humanst521 BT" panose="020B0602020204020204" pitchFamily="34" charset="0"/>
                </a:rPr>
                <a:t>Tayan</a:t>
              </a:r>
              <a:endParaRPr lang="en-US" altLang="zh-CN" sz="1400" dirty="0">
                <a:solidFill>
                  <a:schemeClr val="tx1">
                    <a:lumMod val="65000"/>
                    <a:lumOff val="35000"/>
                  </a:schemeClr>
                </a:solidFill>
                <a:latin typeface="Humanst521 BT" panose="020B0602020204020204" pitchFamily="34" charset="0"/>
              </a:endParaRPr>
            </a:p>
          </p:txBody>
        </p:sp>
        <p:pic>
          <p:nvPicPr>
            <p:cNvPr id="33" name="图片 32">
              <a:extLst>
                <a:ext uri="{FF2B5EF4-FFF2-40B4-BE49-F238E27FC236}">
                  <a16:creationId xmlns:a16="http://schemas.microsoft.com/office/drawing/2014/main" id="{2B9CD32C-4CC2-4D70-BB82-CE2536CC99D2}"/>
                </a:ext>
              </a:extLst>
            </p:cNvPr>
            <p:cNvPicPr>
              <a:picLocks noChangeAspect="1"/>
            </p:cNvPicPr>
            <p:nvPr/>
          </p:nvPicPr>
          <p:blipFill rotWithShape="1">
            <a:blip r:embed="rId3"/>
            <a:srcRect t="70733"/>
            <a:stretch/>
          </p:blipFill>
          <p:spPr>
            <a:xfrm>
              <a:off x="3171052" y="3976484"/>
              <a:ext cx="2589524" cy="670894"/>
            </a:xfrm>
            <a:prstGeom prst="rect">
              <a:avLst/>
            </a:prstGeom>
          </p:spPr>
        </p:pic>
        <p:sp>
          <p:nvSpPr>
            <p:cNvPr id="34" name="矩形 33">
              <a:extLst>
                <a:ext uri="{FF2B5EF4-FFF2-40B4-BE49-F238E27FC236}">
                  <a16:creationId xmlns:a16="http://schemas.microsoft.com/office/drawing/2014/main" id="{E423D617-B50A-4CC1-87D4-EA7AE335E9D9}"/>
                </a:ext>
              </a:extLst>
            </p:cNvPr>
            <p:cNvSpPr/>
            <p:nvPr/>
          </p:nvSpPr>
          <p:spPr>
            <a:xfrm>
              <a:off x="2962368" y="3596249"/>
              <a:ext cx="2597746" cy="55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627241DC-7C93-4DEE-B06D-561227A78CD9}"/>
                </a:ext>
              </a:extLst>
            </p:cNvPr>
            <p:cNvSpPr/>
            <p:nvPr/>
          </p:nvSpPr>
          <p:spPr>
            <a:xfrm>
              <a:off x="2967091" y="3168812"/>
              <a:ext cx="2597746" cy="447705"/>
            </a:xfrm>
            <a:prstGeom prst="rect">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6" name="文本框 35">
              <a:extLst>
                <a:ext uri="{FF2B5EF4-FFF2-40B4-BE49-F238E27FC236}">
                  <a16:creationId xmlns:a16="http://schemas.microsoft.com/office/drawing/2014/main" id="{867981CB-4295-4A74-9E1E-ABD115502A8A}"/>
                </a:ext>
              </a:extLst>
            </p:cNvPr>
            <p:cNvSpPr txBox="1"/>
            <p:nvPr/>
          </p:nvSpPr>
          <p:spPr bwMode="auto">
            <a:xfrm>
              <a:off x="3517772" y="3213632"/>
              <a:ext cx="1771908"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bg1"/>
                  </a:solidFill>
                  <a:latin typeface="印品黑体" panose="00000500000000000000" pitchFamily="2" charset="-122"/>
                  <a:ea typeface="印品黑体" panose="00000500000000000000" pitchFamily="2" charset="-122"/>
                </a:rPr>
                <a:t>印尼拉曼矿山</a:t>
              </a:r>
            </a:p>
          </p:txBody>
        </p:sp>
        <p:sp>
          <p:nvSpPr>
            <p:cNvPr id="37" name="文本框 36">
              <a:extLst>
                <a:ext uri="{FF2B5EF4-FFF2-40B4-BE49-F238E27FC236}">
                  <a16:creationId xmlns:a16="http://schemas.microsoft.com/office/drawing/2014/main" id="{9FB61393-2C2C-41C7-93E5-1B6BE79B9B4A}"/>
                </a:ext>
              </a:extLst>
            </p:cNvPr>
            <p:cNvSpPr txBox="1"/>
            <p:nvPr/>
          </p:nvSpPr>
          <p:spPr bwMode="auto">
            <a:xfrm>
              <a:off x="3118453" y="3595341"/>
              <a:ext cx="2295024" cy="307777"/>
            </a:xfrm>
            <a:prstGeom prst="rect">
              <a:avLst/>
            </a:prstGeom>
            <a:noFill/>
          </p:spPr>
          <p:txBody>
            <a:bodyPr wrap="square">
              <a:spAutoFit/>
              <a:scene3d>
                <a:camera prst="orthographicFront"/>
                <a:lightRig rig="threePt" dir="t"/>
              </a:scene3d>
              <a:sp3d contourW="12700"/>
            </a:bodyPr>
            <a:lstStyle/>
            <a:p>
              <a:pPr algn="ctr" eaLnBrk="1" fontAlgn="auto" hangingPunct="1">
                <a:spcBef>
                  <a:spcPts val="0"/>
                </a:spcBef>
                <a:spcAft>
                  <a:spcPts val="0"/>
                </a:spcAft>
                <a:defRPr/>
              </a:pPr>
              <a:r>
                <a:rPr lang="en-US" altLang="zh-CN" sz="1400" dirty="0">
                  <a:solidFill>
                    <a:schemeClr val="tx1">
                      <a:lumMod val="65000"/>
                      <a:lumOff val="35000"/>
                    </a:schemeClr>
                  </a:solidFill>
                  <a:latin typeface="Humanst521 BT" panose="020B0602020204020204" pitchFamily="34" charset="0"/>
                </a:rPr>
                <a:t>INDONESIA LAMAN MINING</a:t>
              </a:r>
            </a:p>
          </p:txBody>
        </p:sp>
        <p:pic>
          <p:nvPicPr>
            <p:cNvPr id="39" name="图片 38">
              <a:extLst>
                <a:ext uri="{FF2B5EF4-FFF2-40B4-BE49-F238E27FC236}">
                  <a16:creationId xmlns:a16="http://schemas.microsoft.com/office/drawing/2014/main" id="{16B7B9EA-D4CF-4CBD-93EA-2505A3655BC0}"/>
                </a:ext>
              </a:extLst>
            </p:cNvPr>
            <p:cNvPicPr>
              <a:picLocks noChangeAspect="1"/>
            </p:cNvPicPr>
            <p:nvPr/>
          </p:nvPicPr>
          <p:blipFill rotWithShape="1">
            <a:blip r:embed="rId3"/>
            <a:srcRect t="70733"/>
            <a:stretch/>
          </p:blipFill>
          <p:spPr>
            <a:xfrm>
              <a:off x="6452296" y="3976484"/>
              <a:ext cx="2589524" cy="670894"/>
            </a:xfrm>
            <a:prstGeom prst="rect">
              <a:avLst/>
            </a:prstGeom>
          </p:spPr>
        </p:pic>
        <p:sp>
          <p:nvSpPr>
            <p:cNvPr id="40" name="矩形 39">
              <a:extLst>
                <a:ext uri="{FF2B5EF4-FFF2-40B4-BE49-F238E27FC236}">
                  <a16:creationId xmlns:a16="http://schemas.microsoft.com/office/drawing/2014/main" id="{DBA27217-3CD1-49B2-927A-0CEE96157EC7}"/>
                </a:ext>
              </a:extLst>
            </p:cNvPr>
            <p:cNvSpPr/>
            <p:nvPr/>
          </p:nvSpPr>
          <p:spPr>
            <a:xfrm>
              <a:off x="6443544" y="3611884"/>
              <a:ext cx="2597746" cy="55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FEAE7A66-8A3F-4087-9F60-DEC6535CEEE0}"/>
                </a:ext>
              </a:extLst>
            </p:cNvPr>
            <p:cNvSpPr/>
            <p:nvPr/>
          </p:nvSpPr>
          <p:spPr>
            <a:xfrm>
              <a:off x="6443544" y="3159663"/>
              <a:ext cx="2597746" cy="447705"/>
            </a:xfrm>
            <a:prstGeom prst="rect">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2" name="文本框 41">
              <a:extLst>
                <a:ext uri="{FF2B5EF4-FFF2-40B4-BE49-F238E27FC236}">
                  <a16:creationId xmlns:a16="http://schemas.microsoft.com/office/drawing/2014/main" id="{4BEDB317-50D6-479F-9853-82F93BFCA3D1}"/>
                </a:ext>
              </a:extLst>
            </p:cNvPr>
            <p:cNvSpPr txBox="1"/>
            <p:nvPr/>
          </p:nvSpPr>
          <p:spPr bwMode="auto">
            <a:xfrm>
              <a:off x="6786234" y="3195231"/>
              <a:ext cx="1979064"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bg1"/>
                  </a:solidFill>
                  <a:latin typeface="印品黑体" panose="00000500000000000000" pitchFamily="2" charset="-122"/>
                  <a:ea typeface="印品黑体" panose="00000500000000000000" pitchFamily="2" charset="-122"/>
                </a:rPr>
                <a:t>印尼</a:t>
              </a:r>
              <a:r>
                <a:rPr lang="en-US" altLang="zh-CN" sz="2000" dirty="0">
                  <a:solidFill>
                    <a:schemeClr val="bg1"/>
                  </a:solidFill>
                  <a:latin typeface="印品黑体" panose="00000500000000000000" pitchFamily="2" charset="-122"/>
                  <a:ea typeface="印品黑体" panose="00000500000000000000" pitchFamily="2" charset="-122"/>
                </a:rPr>
                <a:t>QAM</a:t>
              </a:r>
              <a:r>
                <a:rPr lang="zh-CN" altLang="en-US" sz="2000" dirty="0">
                  <a:solidFill>
                    <a:schemeClr val="bg1"/>
                  </a:solidFill>
                  <a:latin typeface="印品黑体" panose="00000500000000000000" pitchFamily="2" charset="-122"/>
                  <a:ea typeface="印品黑体" panose="00000500000000000000" pitchFamily="2" charset="-122"/>
                </a:rPr>
                <a:t>矿山</a:t>
              </a:r>
              <a:r>
                <a:rPr lang="en-US" altLang="zh-CN" sz="2000" dirty="0">
                  <a:solidFill>
                    <a:schemeClr val="bg1"/>
                  </a:solidFill>
                  <a:latin typeface="印品黑体" panose="00000500000000000000" pitchFamily="2" charset="-122"/>
                  <a:ea typeface="印品黑体" panose="00000500000000000000" pitchFamily="2" charset="-122"/>
                </a:rPr>
                <a:t> </a:t>
              </a:r>
              <a:endParaRPr lang="zh-CN" altLang="en-US" sz="2000" dirty="0">
                <a:solidFill>
                  <a:schemeClr val="bg1"/>
                </a:solidFill>
                <a:latin typeface="印品黑体" panose="00000500000000000000" pitchFamily="2" charset="-122"/>
                <a:ea typeface="印品黑体" panose="00000500000000000000" pitchFamily="2" charset="-122"/>
              </a:endParaRPr>
            </a:p>
          </p:txBody>
        </p:sp>
        <p:sp>
          <p:nvSpPr>
            <p:cNvPr id="43" name="文本框 42">
              <a:extLst>
                <a:ext uri="{FF2B5EF4-FFF2-40B4-BE49-F238E27FC236}">
                  <a16:creationId xmlns:a16="http://schemas.microsoft.com/office/drawing/2014/main" id="{DBE0D25B-E80D-4D6C-83B9-A3BCBAEDBAE7}"/>
                </a:ext>
              </a:extLst>
            </p:cNvPr>
            <p:cNvSpPr txBox="1"/>
            <p:nvPr/>
          </p:nvSpPr>
          <p:spPr bwMode="auto">
            <a:xfrm>
              <a:off x="6599629" y="3610976"/>
              <a:ext cx="2295024" cy="307777"/>
            </a:xfrm>
            <a:prstGeom prst="rect">
              <a:avLst/>
            </a:prstGeom>
            <a:noFill/>
          </p:spPr>
          <p:txBody>
            <a:bodyPr wrap="square">
              <a:spAutoFit/>
              <a:scene3d>
                <a:camera prst="orthographicFront"/>
                <a:lightRig rig="threePt" dir="t"/>
              </a:scene3d>
              <a:sp3d contourW="12700"/>
            </a:bodyPr>
            <a:lstStyle/>
            <a:p>
              <a:pPr algn="ctr" eaLnBrk="1" fontAlgn="auto" hangingPunct="1">
                <a:spcBef>
                  <a:spcPts val="0"/>
                </a:spcBef>
                <a:spcAft>
                  <a:spcPts val="0"/>
                </a:spcAft>
                <a:defRPr/>
              </a:pPr>
              <a:r>
                <a:rPr lang="en-US" altLang="zh-CN" sz="1400" dirty="0">
                  <a:solidFill>
                    <a:schemeClr val="tx1">
                      <a:lumMod val="65000"/>
                      <a:lumOff val="35000"/>
                    </a:schemeClr>
                  </a:solidFill>
                  <a:latin typeface="Humanst521 BT" panose="020B0602020204020204" pitchFamily="34" charset="0"/>
                </a:rPr>
                <a:t>INDONESIA QAM MINING</a:t>
              </a:r>
            </a:p>
          </p:txBody>
        </p:sp>
        <p:cxnSp>
          <p:nvCxnSpPr>
            <p:cNvPr id="46" name="连接符: 肘形 45">
              <a:extLst>
                <a:ext uri="{FF2B5EF4-FFF2-40B4-BE49-F238E27FC236}">
                  <a16:creationId xmlns:a16="http://schemas.microsoft.com/office/drawing/2014/main" id="{6B8A2E88-B70D-4E3D-BED0-5BB0CD3419A8}"/>
                </a:ext>
              </a:extLst>
            </p:cNvPr>
            <p:cNvCxnSpPr>
              <a:stCxn id="8" idx="2"/>
              <a:endCxn id="35" idx="0"/>
            </p:cNvCxnSpPr>
            <p:nvPr/>
          </p:nvCxnSpPr>
          <p:spPr>
            <a:xfrm rot="5400000">
              <a:off x="4939533" y="2008481"/>
              <a:ext cx="486763" cy="1833899"/>
            </a:xfrm>
            <a:prstGeom prst="bentConnector3">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连接符: 肘形 47">
              <a:extLst>
                <a:ext uri="{FF2B5EF4-FFF2-40B4-BE49-F238E27FC236}">
                  <a16:creationId xmlns:a16="http://schemas.microsoft.com/office/drawing/2014/main" id="{A38EBE6C-B48A-479E-82B6-FB297D6745C2}"/>
                </a:ext>
              </a:extLst>
            </p:cNvPr>
            <p:cNvCxnSpPr>
              <a:cxnSpLocks/>
              <a:stCxn id="8" idx="2"/>
              <a:endCxn id="41" idx="0"/>
            </p:cNvCxnSpPr>
            <p:nvPr/>
          </p:nvCxnSpPr>
          <p:spPr>
            <a:xfrm rot="16200000" flipH="1">
              <a:off x="6682333" y="2099579"/>
              <a:ext cx="477614" cy="1642554"/>
            </a:xfrm>
            <a:prstGeom prst="bentConnector3">
              <a:avLst>
                <a:gd name="adj1" fmla="val 50000"/>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连接符: 肘形 50">
              <a:extLst>
                <a:ext uri="{FF2B5EF4-FFF2-40B4-BE49-F238E27FC236}">
                  <a16:creationId xmlns:a16="http://schemas.microsoft.com/office/drawing/2014/main" id="{39DDEF31-2B5F-4244-B4AB-8BC36A6879A4}"/>
                </a:ext>
              </a:extLst>
            </p:cNvPr>
            <p:cNvCxnSpPr>
              <a:cxnSpLocks/>
              <a:stCxn id="34" idx="2"/>
              <a:endCxn id="17" idx="0"/>
            </p:cNvCxnSpPr>
            <p:nvPr/>
          </p:nvCxnSpPr>
          <p:spPr>
            <a:xfrm rot="5400000">
              <a:off x="3295238" y="3682750"/>
              <a:ext cx="493249" cy="1438759"/>
            </a:xfrm>
            <a:prstGeom prst="bentConnector3">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连接符: 肘形 52">
              <a:extLst>
                <a:ext uri="{FF2B5EF4-FFF2-40B4-BE49-F238E27FC236}">
                  <a16:creationId xmlns:a16="http://schemas.microsoft.com/office/drawing/2014/main" id="{022B564B-5D61-4C03-B0DE-F6AD34F5599B}"/>
                </a:ext>
              </a:extLst>
            </p:cNvPr>
            <p:cNvCxnSpPr>
              <a:cxnSpLocks/>
              <a:stCxn id="34" idx="2"/>
              <a:endCxn id="23" idx="0"/>
            </p:cNvCxnSpPr>
            <p:nvPr/>
          </p:nvCxnSpPr>
          <p:spPr>
            <a:xfrm rot="16200000" flipH="1">
              <a:off x="4933928" y="3482818"/>
              <a:ext cx="493249" cy="1838622"/>
            </a:xfrm>
            <a:prstGeom prst="bentConnector3">
              <a:avLst>
                <a:gd name="adj1" fmla="val 50000"/>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连接符: 肘形 58">
              <a:extLst>
                <a:ext uri="{FF2B5EF4-FFF2-40B4-BE49-F238E27FC236}">
                  <a16:creationId xmlns:a16="http://schemas.microsoft.com/office/drawing/2014/main" id="{8A150092-B246-419C-9739-24013F22A429}"/>
                </a:ext>
              </a:extLst>
            </p:cNvPr>
            <p:cNvCxnSpPr>
              <a:cxnSpLocks/>
            </p:cNvCxnSpPr>
            <p:nvPr/>
          </p:nvCxnSpPr>
          <p:spPr>
            <a:xfrm rot="5400000">
              <a:off x="6676782" y="3590603"/>
              <a:ext cx="477614" cy="1638691"/>
            </a:xfrm>
            <a:prstGeom prst="bentConnector3">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连接符: 肘形 59">
              <a:extLst>
                <a:ext uri="{FF2B5EF4-FFF2-40B4-BE49-F238E27FC236}">
                  <a16:creationId xmlns:a16="http://schemas.microsoft.com/office/drawing/2014/main" id="{C9BAF048-D63B-445D-8EE1-A816BBC637BC}"/>
                </a:ext>
              </a:extLst>
            </p:cNvPr>
            <p:cNvCxnSpPr>
              <a:cxnSpLocks/>
            </p:cNvCxnSpPr>
            <p:nvPr/>
          </p:nvCxnSpPr>
          <p:spPr>
            <a:xfrm rot="16200000" flipH="1">
              <a:off x="8315472" y="3590603"/>
              <a:ext cx="477614" cy="1638690"/>
            </a:xfrm>
            <a:prstGeom prst="bentConnector3">
              <a:avLst>
                <a:gd name="adj1" fmla="val 50000"/>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4" name="文本框 43">
            <a:extLst>
              <a:ext uri="{FF2B5EF4-FFF2-40B4-BE49-F238E27FC236}">
                <a16:creationId xmlns:a16="http://schemas.microsoft.com/office/drawing/2014/main" id="{C069B13F-178E-4279-B519-E1D3446A32B0}"/>
              </a:ext>
            </a:extLst>
          </p:cNvPr>
          <p:cNvSpPr txBox="1"/>
          <p:nvPr/>
        </p:nvSpPr>
        <p:spPr>
          <a:xfrm>
            <a:off x="642395" y="431225"/>
            <a:ext cx="2809205" cy="584775"/>
          </a:xfrm>
          <a:prstGeom prst="rect">
            <a:avLst/>
          </a:prstGeom>
          <a:noFill/>
        </p:spPr>
        <p:txBody>
          <a:bodyPr wrap="square" rtlCol="0">
            <a:spAutoFit/>
            <a:scene3d>
              <a:camera prst="orthographicFront"/>
              <a:lightRig rig="threePt" dir="t"/>
            </a:scene3d>
            <a:sp3d contourW="12700"/>
          </a:bodyPr>
          <a:lstStyle/>
          <a:p>
            <a:pPr algn="dist"/>
            <a:r>
              <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金湾国际资源</a:t>
            </a:r>
          </a:p>
        </p:txBody>
      </p:sp>
      <p:sp>
        <p:nvSpPr>
          <p:cNvPr id="45" name="文本框 44">
            <a:extLst>
              <a:ext uri="{FF2B5EF4-FFF2-40B4-BE49-F238E27FC236}">
                <a16:creationId xmlns:a16="http://schemas.microsoft.com/office/drawing/2014/main" id="{596F4DC0-49D2-4E8F-8F5A-2CA7EDD0C4AD}"/>
              </a:ext>
            </a:extLst>
          </p:cNvPr>
          <p:cNvSpPr txBox="1"/>
          <p:nvPr/>
        </p:nvSpPr>
        <p:spPr bwMode="auto">
          <a:xfrm>
            <a:off x="4676146" y="571958"/>
            <a:ext cx="4047230" cy="276999"/>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i="1" dirty="0">
                <a:solidFill>
                  <a:schemeClr val="bg1">
                    <a:lumMod val="65000"/>
                  </a:schemeClr>
                </a:solidFill>
                <a:latin typeface="Humanst521 BT" panose="020B0602020204020204" pitchFamily="34" charset="0"/>
              </a:rPr>
              <a:t>GOLDEN BAY INTERNATIONAL RESOURCES LIMITED</a:t>
            </a:r>
          </a:p>
        </p:txBody>
      </p:sp>
      <p:cxnSp>
        <p:nvCxnSpPr>
          <p:cNvPr id="69" name="连接符: 肘形 68">
            <a:extLst>
              <a:ext uri="{FF2B5EF4-FFF2-40B4-BE49-F238E27FC236}">
                <a16:creationId xmlns:a16="http://schemas.microsoft.com/office/drawing/2014/main" id="{64833A86-1E05-4A9E-BAC9-430FF188300D}"/>
              </a:ext>
            </a:extLst>
          </p:cNvPr>
          <p:cNvCxnSpPr>
            <a:cxnSpLocks/>
          </p:cNvCxnSpPr>
          <p:nvPr/>
        </p:nvCxnSpPr>
        <p:spPr>
          <a:xfrm rot="16200000" flipH="1">
            <a:off x="6010614" y="2771298"/>
            <a:ext cx="178503" cy="2"/>
          </a:xfrm>
          <a:prstGeom prst="bentConnector3">
            <a:avLst>
              <a:gd name="adj1" fmla="val 50000"/>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A9442A6F-D805-42E2-82E6-ED1D5E5D478D}"/>
              </a:ext>
            </a:extLst>
          </p:cNvPr>
          <p:cNvSpPr txBox="1"/>
          <p:nvPr/>
        </p:nvSpPr>
        <p:spPr bwMode="auto">
          <a:xfrm>
            <a:off x="8221494" y="4649473"/>
            <a:ext cx="2967581" cy="400110"/>
          </a:xfrm>
          <a:prstGeom prst="rect">
            <a:avLst/>
          </a:prstGeom>
          <a:noFill/>
        </p:spPr>
        <p:txBody>
          <a:bodyPr wrap="square">
            <a:spAutoFit/>
            <a:scene3d>
              <a:camera prst="orthographicFront"/>
              <a:lightRig rig="threePt" dir="t"/>
            </a:scene3d>
            <a:sp3d contourW="12700"/>
          </a:bodyPr>
          <a:lstStyle/>
          <a:p>
            <a:pPr algn="dist" eaLnBrk="1" fontAlgn="auto" hangingPunct="1">
              <a:spcBef>
                <a:spcPts val="0"/>
              </a:spcBef>
              <a:spcAft>
                <a:spcPts val="0"/>
              </a:spcAft>
              <a:defRPr/>
            </a:pPr>
            <a:r>
              <a:rPr lang="zh-CN" altLang="en-US" sz="2000" dirty="0">
                <a:solidFill>
                  <a:schemeClr val="bg1"/>
                </a:solidFill>
                <a:latin typeface="印品黑体" panose="00000500000000000000" pitchFamily="2" charset="-122"/>
                <a:ea typeface="印品黑体" panose="00000500000000000000" pitchFamily="2" charset="-122"/>
              </a:rPr>
              <a:t>西加里曼丹坤甸大雁县</a:t>
            </a:r>
          </a:p>
        </p:txBody>
      </p:sp>
    </p:spTree>
    <p:extLst>
      <p:ext uri="{BB962C8B-B14F-4D97-AF65-F5344CB8AC3E}">
        <p14:creationId xmlns:p14="http://schemas.microsoft.com/office/powerpoint/2010/main" val="41804623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550D2075-A9BD-40FA-BB3E-C5B63CE597B6}"/>
              </a:ext>
            </a:extLst>
          </p:cNvPr>
          <p:cNvSpPr/>
          <p:nvPr/>
        </p:nvSpPr>
        <p:spPr>
          <a:xfrm flipV="1">
            <a:off x="25400" y="467344"/>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87A90B12-EE6B-4C40-BFD2-2AD8B4F3DF24}"/>
              </a:ext>
            </a:extLst>
          </p:cNvPr>
          <p:cNvSpPr/>
          <p:nvPr/>
        </p:nvSpPr>
        <p:spPr>
          <a:xfrm flipH="1">
            <a:off x="9840686" y="6179331"/>
            <a:ext cx="2351314" cy="312636"/>
          </a:xfrm>
          <a:custGeom>
            <a:avLst/>
            <a:gdLst>
              <a:gd name="connsiteX0" fmla="*/ 3776077 w 4225926"/>
              <a:gd name="connsiteY0" fmla="*/ 0 h 561888"/>
              <a:gd name="connsiteX1" fmla="*/ 2707915 w 4225926"/>
              <a:gd name="connsiteY1" fmla="*/ 0 h 561888"/>
              <a:gd name="connsiteX2" fmla="*/ 2330904 w 4225926"/>
              <a:gd name="connsiteY2" fmla="*/ 0 h 561888"/>
              <a:gd name="connsiteX3" fmla="*/ 1445172 w 4225926"/>
              <a:gd name="connsiteY3" fmla="*/ 0 h 561888"/>
              <a:gd name="connsiteX4" fmla="*/ 1262743 w 4225926"/>
              <a:gd name="connsiteY4" fmla="*/ 0 h 561888"/>
              <a:gd name="connsiteX5" fmla="*/ 0 w 4225926"/>
              <a:gd name="connsiteY5" fmla="*/ 0 h 561888"/>
              <a:gd name="connsiteX6" fmla="*/ 0 w 4225926"/>
              <a:gd name="connsiteY6" fmla="*/ 561888 h 561888"/>
              <a:gd name="connsiteX7" fmla="*/ 1262743 w 4225926"/>
              <a:gd name="connsiteY7" fmla="*/ 561888 h 561888"/>
              <a:gd name="connsiteX8" fmla="*/ 1895022 w 4225926"/>
              <a:gd name="connsiteY8" fmla="*/ 561888 h 561888"/>
              <a:gd name="connsiteX9" fmla="*/ 2330904 w 4225926"/>
              <a:gd name="connsiteY9" fmla="*/ 561888 h 561888"/>
              <a:gd name="connsiteX10" fmla="*/ 3157765 w 4225926"/>
              <a:gd name="connsiteY10" fmla="*/ 561888 h 561888"/>
              <a:gd name="connsiteX11" fmla="*/ 4225926 w 4225926"/>
              <a:gd name="connsiteY11" fmla="*/ 561888 h 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5926" h="561888">
                <a:moveTo>
                  <a:pt x="3776077" y="0"/>
                </a:moveTo>
                <a:lnTo>
                  <a:pt x="2707915" y="0"/>
                </a:lnTo>
                <a:lnTo>
                  <a:pt x="2330904" y="0"/>
                </a:lnTo>
                <a:lnTo>
                  <a:pt x="1445172" y="0"/>
                </a:lnTo>
                <a:lnTo>
                  <a:pt x="1262743" y="0"/>
                </a:lnTo>
                <a:lnTo>
                  <a:pt x="0" y="0"/>
                </a:lnTo>
                <a:lnTo>
                  <a:pt x="0" y="561888"/>
                </a:lnTo>
                <a:lnTo>
                  <a:pt x="1262743" y="561888"/>
                </a:lnTo>
                <a:lnTo>
                  <a:pt x="1895022" y="561888"/>
                </a:lnTo>
                <a:lnTo>
                  <a:pt x="2330904" y="561888"/>
                </a:lnTo>
                <a:lnTo>
                  <a:pt x="3157765" y="561888"/>
                </a:lnTo>
                <a:lnTo>
                  <a:pt x="4225926" y="561888"/>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任意多边形: 形状 3">
            <a:extLst>
              <a:ext uri="{FF2B5EF4-FFF2-40B4-BE49-F238E27FC236}">
                <a16:creationId xmlns:a16="http://schemas.microsoft.com/office/drawing/2014/main" id="{64B0C454-CD19-46C5-96C1-4EB2DAA40777}"/>
              </a:ext>
            </a:extLst>
          </p:cNvPr>
          <p:cNvSpPr/>
          <p:nvPr/>
        </p:nvSpPr>
        <p:spPr>
          <a:xfrm flipV="1">
            <a:off x="-24729" y="345106"/>
            <a:ext cx="4428455" cy="670894"/>
          </a:xfrm>
          <a:custGeom>
            <a:avLst/>
            <a:gdLst>
              <a:gd name="connsiteX0" fmla="*/ 0 w 4428455"/>
              <a:gd name="connsiteY0" fmla="*/ 670894 h 670894"/>
              <a:gd name="connsiteX1" fmla="*/ 890420 w 4428455"/>
              <a:gd name="connsiteY1" fmla="*/ 670894 h 670894"/>
              <a:gd name="connsiteX2" fmla="*/ 1645360 w 4428455"/>
              <a:gd name="connsiteY2" fmla="*/ 670894 h 670894"/>
              <a:gd name="connsiteX3" fmla="*/ 2165802 w 4428455"/>
              <a:gd name="connsiteY3" fmla="*/ 670894 h 670894"/>
              <a:gd name="connsiteX4" fmla="*/ 3153073 w 4428455"/>
              <a:gd name="connsiteY4" fmla="*/ 670894 h 670894"/>
              <a:gd name="connsiteX5" fmla="*/ 4428455 w 4428455"/>
              <a:gd name="connsiteY5" fmla="*/ 670894 h 670894"/>
              <a:gd name="connsiteX6" fmla="*/ 3891336 w 4428455"/>
              <a:gd name="connsiteY6" fmla="*/ 0 h 670894"/>
              <a:gd name="connsiteX7" fmla="*/ 2615953 w 4428455"/>
              <a:gd name="connsiteY7" fmla="*/ 0 h 670894"/>
              <a:gd name="connsiteX8" fmla="*/ 2165802 w 4428455"/>
              <a:gd name="connsiteY8" fmla="*/ 0 h 670894"/>
              <a:gd name="connsiteX9" fmla="*/ 1108240 w 4428455"/>
              <a:gd name="connsiteY9" fmla="*/ 0 h 670894"/>
              <a:gd name="connsiteX10" fmla="*/ 890420 w 4428455"/>
              <a:gd name="connsiteY10" fmla="*/ 0 h 670894"/>
              <a:gd name="connsiteX11" fmla="*/ 0 w 4428455"/>
              <a:gd name="connsiteY11" fmla="*/ 0 h 67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455" h="670894">
                <a:moveTo>
                  <a:pt x="0" y="670894"/>
                </a:moveTo>
                <a:lnTo>
                  <a:pt x="890420" y="670894"/>
                </a:lnTo>
                <a:lnTo>
                  <a:pt x="1645360" y="670894"/>
                </a:lnTo>
                <a:lnTo>
                  <a:pt x="2165802" y="670894"/>
                </a:lnTo>
                <a:lnTo>
                  <a:pt x="3153073" y="670894"/>
                </a:lnTo>
                <a:lnTo>
                  <a:pt x="4428455" y="670894"/>
                </a:lnTo>
                <a:lnTo>
                  <a:pt x="3891336" y="0"/>
                </a:lnTo>
                <a:lnTo>
                  <a:pt x="2615953" y="0"/>
                </a:lnTo>
                <a:lnTo>
                  <a:pt x="2165802" y="0"/>
                </a:lnTo>
                <a:lnTo>
                  <a:pt x="1108240" y="0"/>
                </a:lnTo>
                <a:lnTo>
                  <a:pt x="890420" y="0"/>
                </a:lnTo>
                <a:lnTo>
                  <a:pt x="0" y="0"/>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452428D2-B8F9-4E5A-B089-9AD77E961F17}"/>
              </a:ext>
            </a:extLst>
          </p:cNvPr>
          <p:cNvSpPr txBox="1"/>
          <p:nvPr/>
        </p:nvSpPr>
        <p:spPr>
          <a:xfrm>
            <a:off x="784895" y="388166"/>
            <a:ext cx="2809205" cy="584775"/>
          </a:xfrm>
          <a:prstGeom prst="rect">
            <a:avLst/>
          </a:prstGeom>
          <a:noFill/>
        </p:spPr>
        <p:txBody>
          <a:bodyPr wrap="square" rtlCol="0">
            <a:spAutoFit/>
            <a:scene3d>
              <a:camera prst="orthographicFront"/>
              <a:lightRig rig="threePt" dir="t"/>
            </a:scene3d>
            <a:sp3d contourW="12700"/>
          </a:bodyPr>
          <a:lstStyle/>
          <a:p>
            <a:pPr algn="dist"/>
            <a:r>
              <a:rPr lang="zh-CN" altLang="en-US" sz="3200" dirty="0">
                <a:solidFill>
                  <a:schemeClr val="bg1"/>
                </a:solidFill>
                <a:effectLst>
                  <a:outerShdw blurRad="114300" dist="38100" dir="5400000" algn="t" rotWithShape="0">
                    <a:prstClr val="black">
                      <a:alpha val="66000"/>
                    </a:prstClr>
                  </a:outerShdw>
                </a:effectLst>
                <a:latin typeface="印品黑体" panose="00000500000000000000" pitchFamily="2" charset="-122"/>
                <a:ea typeface="印品黑体" panose="00000500000000000000" pitchFamily="2" charset="-122"/>
              </a:rPr>
              <a:t>金湾国际资源</a:t>
            </a:r>
          </a:p>
        </p:txBody>
      </p:sp>
      <p:grpSp>
        <p:nvGrpSpPr>
          <p:cNvPr id="31" name="Group 10">
            <a:extLst>
              <a:ext uri="{FF2B5EF4-FFF2-40B4-BE49-F238E27FC236}">
                <a16:creationId xmlns:a16="http://schemas.microsoft.com/office/drawing/2014/main" id="{A6D7E2BD-94EE-463B-9AAC-C620D60EA05F}"/>
              </a:ext>
            </a:extLst>
          </p:cNvPr>
          <p:cNvGrpSpPr/>
          <p:nvPr/>
        </p:nvGrpSpPr>
        <p:grpSpPr>
          <a:xfrm>
            <a:off x="1151724" y="2147958"/>
            <a:ext cx="607803" cy="705053"/>
            <a:chOff x="6236773" y="1891795"/>
            <a:chExt cx="889762" cy="1032124"/>
          </a:xfrm>
        </p:grpSpPr>
        <p:sp>
          <p:nvSpPr>
            <p:cNvPr id="32" name="六边形 31">
              <a:extLst>
                <a:ext uri="{FF2B5EF4-FFF2-40B4-BE49-F238E27FC236}">
                  <a16:creationId xmlns:a16="http://schemas.microsoft.com/office/drawing/2014/main" id="{77FC0270-BE5B-468D-9D85-6499D5A0599F}"/>
                </a:ext>
              </a:extLst>
            </p:cNvPr>
            <p:cNvSpPr/>
            <p:nvPr/>
          </p:nvSpPr>
          <p:spPr>
            <a:xfrm rot="5400000">
              <a:off x="6165592" y="1962976"/>
              <a:ext cx="1032124" cy="889762"/>
            </a:xfrm>
            <a:prstGeom prst="hexagon">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Oval 12">
              <a:extLst>
                <a:ext uri="{FF2B5EF4-FFF2-40B4-BE49-F238E27FC236}">
                  <a16:creationId xmlns:a16="http://schemas.microsoft.com/office/drawing/2014/main" id="{5A196B34-7BCA-4DBC-971A-EF41CAB0400D}"/>
                </a:ext>
              </a:extLst>
            </p:cNvPr>
            <p:cNvSpPr/>
            <p:nvPr/>
          </p:nvSpPr>
          <p:spPr>
            <a:xfrm>
              <a:off x="6462579" y="2191201"/>
              <a:ext cx="438150" cy="433311"/>
            </a:xfrm>
            <a:custGeom>
              <a:avLst/>
              <a:gdLst>
                <a:gd name="connsiteX0" fmla="*/ 466437 w 600511"/>
                <a:gd name="connsiteY0" fmla="*/ 421770 h 593879"/>
                <a:gd name="connsiteX1" fmla="*/ 504684 w 600511"/>
                <a:gd name="connsiteY1" fmla="*/ 459981 h 593879"/>
                <a:gd name="connsiteX2" fmla="*/ 466437 w 600511"/>
                <a:gd name="connsiteY2" fmla="*/ 498192 h 593879"/>
                <a:gd name="connsiteX3" fmla="*/ 428190 w 600511"/>
                <a:gd name="connsiteY3" fmla="*/ 459981 h 593879"/>
                <a:gd name="connsiteX4" fmla="*/ 466437 w 600511"/>
                <a:gd name="connsiteY4" fmla="*/ 421770 h 593879"/>
                <a:gd name="connsiteX5" fmla="*/ 453390 w 600511"/>
                <a:gd name="connsiteY5" fmla="*/ 375066 h 593879"/>
                <a:gd name="connsiteX6" fmla="*/ 421127 w 600511"/>
                <a:gd name="connsiteY6" fmla="*/ 386990 h 593879"/>
                <a:gd name="connsiteX7" fmla="*/ 418868 w 600511"/>
                <a:gd name="connsiteY7" fmla="*/ 392146 h 593879"/>
                <a:gd name="connsiteX8" fmla="*/ 424031 w 600511"/>
                <a:gd name="connsiteY8" fmla="*/ 406325 h 593879"/>
                <a:gd name="connsiteX9" fmla="*/ 423385 w 600511"/>
                <a:gd name="connsiteY9" fmla="*/ 411481 h 593879"/>
                <a:gd name="connsiteX10" fmla="*/ 416287 w 600511"/>
                <a:gd name="connsiteY10" fmla="*/ 413737 h 593879"/>
                <a:gd name="connsiteX11" fmla="*/ 402414 w 600511"/>
                <a:gd name="connsiteY11" fmla="*/ 407292 h 593879"/>
                <a:gd name="connsiteX12" fmla="*/ 397252 w 600511"/>
                <a:gd name="connsiteY12" fmla="*/ 409226 h 593879"/>
                <a:gd name="connsiteX13" fmla="*/ 383056 w 600511"/>
                <a:gd name="connsiteY13" fmla="*/ 440485 h 593879"/>
                <a:gd name="connsiteX14" fmla="*/ 384669 w 600511"/>
                <a:gd name="connsiteY14" fmla="*/ 445318 h 593879"/>
                <a:gd name="connsiteX15" fmla="*/ 398542 w 600511"/>
                <a:gd name="connsiteY15" fmla="*/ 451764 h 593879"/>
                <a:gd name="connsiteX16" fmla="*/ 401769 w 600511"/>
                <a:gd name="connsiteY16" fmla="*/ 455953 h 593879"/>
                <a:gd name="connsiteX17" fmla="*/ 398220 w 600511"/>
                <a:gd name="connsiteY17" fmla="*/ 462720 h 593879"/>
                <a:gd name="connsiteX18" fmla="*/ 384024 w 600511"/>
                <a:gd name="connsiteY18" fmla="*/ 467876 h 593879"/>
                <a:gd name="connsiteX19" fmla="*/ 381766 w 600511"/>
                <a:gd name="connsiteY19" fmla="*/ 472710 h 593879"/>
                <a:gd name="connsiteX20" fmla="*/ 393380 w 600511"/>
                <a:gd name="connsiteY20" fmla="*/ 504936 h 593879"/>
                <a:gd name="connsiteX21" fmla="*/ 398542 w 600511"/>
                <a:gd name="connsiteY21" fmla="*/ 507192 h 593879"/>
                <a:gd name="connsiteX22" fmla="*/ 412738 w 600511"/>
                <a:gd name="connsiteY22" fmla="*/ 502036 h 593879"/>
                <a:gd name="connsiteX23" fmla="*/ 417900 w 600511"/>
                <a:gd name="connsiteY23" fmla="*/ 502680 h 593879"/>
                <a:gd name="connsiteX24" fmla="*/ 420159 w 600511"/>
                <a:gd name="connsiteY24" fmla="*/ 510092 h 593879"/>
                <a:gd name="connsiteX25" fmla="*/ 413706 w 600511"/>
                <a:gd name="connsiteY25" fmla="*/ 523949 h 593879"/>
                <a:gd name="connsiteX26" fmla="*/ 415642 w 600511"/>
                <a:gd name="connsiteY26" fmla="*/ 528783 h 593879"/>
                <a:gd name="connsiteX27" fmla="*/ 446937 w 600511"/>
                <a:gd name="connsiteY27" fmla="*/ 543285 h 593879"/>
                <a:gd name="connsiteX28" fmla="*/ 451777 w 600511"/>
                <a:gd name="connsiteY28" fmla="*/ 541351 h 593879"/>
                <a:gd name="connsiteX29" fmla="*/ 458230 w 600511"/>
                <a:gd name="connsiteY29" fmla="*/ 527494 h 593879"/>
                <a:gd name="connsiteX30" fmla="*/ 462424 w 600511"/>
                <a:gd name="connsiteY30" fmla="*/ 524272 h 593879"/>
                <a:gd name="connsiteX31" fmla="*/ 469199 w 600511"/>
                <a:gd name="connsiteY31" fmla="*/ 528139 h 593879"/>
                <a:gd name="connsiteX32" fmla="*/ 474361 w 600511"/>
                <a:gd name="connsiteY32" fmla="*/ 542318 h 593879"/>
                <a:gd name="connsiteX33" fmla="*/ 479201 w 600511"/>
                <a:gd name="connsiteY33" fmla="*/ 544574 h 593879"/>
                <a:gd name="connsiteX34" fmla="*/ 511464 w 600511"/>
                <a:gd name="connsiteY34" fmla="*/ 532650 h 593879"/>
                <a:gd name="connsiteX35" fmla="*/ 513723 w 600511"/>
                <a:gd name="connsiteY35" fmla="*/ 527816 h 593879"/>
                <a:gd name="connsiteX36" fmla="*/ 508560 w 600511"/>
                <a:gd name="connsiteY36" fmla="*/ 513315 h 593879"/>
                <a:gd name="connsiteX37" fmla="*/ 509206 w 600511"/>
                <a:gd name="connsiteY37" fmla="*/ 508159 h 593879"/>
                <a:gd name="connsiteX38" fmla="*/ 516626 w 600511"/>
                <a:gd name="connsiteY38" fmla="*/ 506225 h 593879"/>
                <a:gd name="connsiteX39" fmla="*/ 530500 w 600511"/>
                <a:gd name="connsiteY39" fmla="*/ 512348 h 593879"/>
                <a:gd name="connsiteX40" fmla="*/ 535339 w 600511"/>
                <a:gd name="connsiteY40" fmla="*/ 510737 h 593879"/>
                <a:gd name="connsiteX41" fmla="*/ 549858 w 600511"/>
                <a:gd name="connsiteY41" fmla="*/ 479478 h 593879"/>
                <a:gd name="connsiteX42" fmla="*/ 547922 w 600511"/>
                <a:gd name="connsiteY42" fmla="*/ 474322 h 593879"/>
                <a:gd name="connsiteX43" fmla="*/ 534049 w 600511"/>
                <a:gd name="connsiteY43" fmla="*/ 467876 h 593879"/>
                <a:gd name="connsiteX44" fmla="*/ 531145 w 600511"/>
                <a:gd name="connsiteY44" fmla="*/ 461109 h 593879"/>
                <a:gd name="connsiteX45" fmla="*/ 534694 w 600511"/>
                <a:gd name="connsiteY45" fmla="*/ 457242 h 593879"/>
                <a:gd name="connsiteX46" fmla="*/ 548890 w 600511"/>
                <a:gd name="connsiteY46" fmla="*/ 451764 h 593879"/>
                <a:gd name="connsiteX47" fmla="*/ 551148 w 600511"/>
                <a:gd name="connsiteY47" fmla="*/ 446930 h 593879"/>
                <a:gd name="connsiteX48" fmla="*/ 539211 w 600511"/>
                <a:gd name="connsiteY48" fmla="*/ 414704 h 593879"/>
                <a:gd name="connsiteX49" fmla="*/ 534371 w 600511"/>
                <a:gd name="connsiteY49" fmla="*/ 412448 h 593879"/>
                <a:gd name="connsiteX50" fmla="*/ 520175 w 600511"/>
                <a:gd name="connsiteY50" fmla="*/ 417604 h 593879"/>
                <a:gd name="connsiteX51" fmla="*/ 514691 w 600511"/>
                <a:gd name="connsiteY51" fmla="*/ 416960 h 593879"/>
                <a:gd name="connsiteX52" fmla="*/ 512755 w 600511"/>
                <a:gd name="connsiteY52" fmla="*/ 409548 h 593879"/>
                <a:gd name="connsiteX53" fmla="*/ 518885 w 600511"/>
                <a:gd name="connsiteY53" fmla="*/ 396013 h 593879"/>
                <a:gd name="connsiteX54" fmla="*/ 516949 w 600511"/>
                <a:gd name="connsiteY54" fmla="*/ 390857 h 593879"/>
                <a:gd name="connsiteX55" fmla="*/ 485976 w 600511"/>
                <a:gd name="connsiteY55" fmla="*/ 376355 h 593879"/>
                <a:gd name="connsiteX56" fmla="*/ 480814 w 600511"/>
                <a:gd name="connsiteY56" fmla="*/ 378289 h 593879"/>
                <a:gd name="connsiteX57" fmla="*/ 474361 w 600511"/>
                <a:gd name="connsiteY57" fmla="*/ 392146 h 593879"/>
                <a:gd name="connsiteX58" fmla="*/ 470167 w 600511"/>
                <a:gd name="connsiteY58" fmla="*/ 395368 h 593879"/>
                <a:gd name="connsiteX59" fmla="*/ 463714 w 600511"/>
                <a:gd name="connsiteY59" fmla="*/ 391824 h 593879"/>
                <a:gd name="connsiteX60" fmla="*/ 458230 w 600511"/>
                <a:gd name="connsiteY60" fmla="*/ 377322 h 593879"/>
                <a:gd name="connsiteX61" fmla="*/ 453390 w 600511"/>
                <a:gd name="connsiteY61" fmla="*/ 375066 h 593879"/>
                <a:gd name="connsiteX62" fmla="*/ 0 w 600511"/>
                <a:gd name="connsiteY62" fmla="*/ 372515 h 593879"/>
                <a:gd name="connsiteX63" fmla="*/ 233292 w 600511"/>
                <a:gd name="connsiteY63" fmla="*/ 465626 h 593879"/>
                <a:gd name="connsiteX64" fmla="*/ 305248 w 600511"/>
                <a:gd name="connsiteY64" fmla="*/ 461116 h 593879"/>
                <a:gd name="connsiteX65" fmla="*/ 332998 w 600511"/>
                <a:gd name="connsiteY65" fmla="*/ 549716 h 593879"/>
                <a:gd name="connsiteX66" fmla="*/ 233292 w 600511"/>
                <a:gd name="connsiteY66" fmla="*/ 558737 h 593879"/>
                <a:gd name="connsiteX67" fmla="*/ 0 w 600511"/>
                <a:gd name="connsiteY67" fmla="*/ 465626 h 593879"/>
                <a:gd name="connsiteX68" fmla="*/ 466295 w 600511"/>
                <a:gd name="connsiteY68" fmla="*/ 326083 h 593879"/>
                <a:gd name="connsiteX69" fmla="*/ 600511 w 600511"/>
                <a:gd name="connsiteY69" fmla="*/ 459820 h 593879"/>
                <a:gd name="connsiteX70" fmla="*/ 466295 w 600511"/>
                <a:gd name="connsiteY70" fmla="*/ 593879 h 593879"/>
                <a:gd name="connsiteX71" fmla="*/ 332080 w 600511"/>
                <a:gd name="connsiteY71" fmla="*/ 459820 h 593879"/>
                <a:gd name="connsiteX72" fmla="*/ 466295 w 600511"/>
                <a:gd name="connsiteY72" fmla="*/ 326083 h 593879"/>
                <a:gd name="connsiteX73" fmla="*/ 0 w 600511"/>
                <a:gd name="connsiteY73" fmla="*/ 232654 h 593879"/>
                <a:gd name="connsiteX74" fmla="*/ 233309 w 600511"/>
                <a:gd name="connsiteY74" fmla="*/ 326103 h 593879"/>
                <a:gd name="connsiteX75" fmla="*/ 466296 w 600511"/>
                <a:gd name="connsiteY75" fmla="*/ 232654 h 593879"/>
                <a:gd name="connsiteX76" fmla="*/ 466296 w 600511"/>
                <a:gd name="connsiteY76" fmla="*/ 299035 h 593879"/>
                <a:gd name="connsiteX77" fmla="*/ 312370 w 600511"/>
                <a:gd name="connsiteY77" fmla="*/ 413429 h 593879"/>
                <a:gd name="connsiteX78" fmla="*/ 233309 w 600511"/>
                <a:gd name="connsiteY78" fmla="*/ 419229 h 593879"/>
                <a:gd name="connsiteX79" fmla="*/ 0 w 600511"/>
                <a:gd name="connsiteY79" fmla="*/ 326103 h 593879"/>
                <a:gd name="connsiteX80" fmla="*/ 233309 w 600511"/>
                <a:gd name="connsiteY80" fmla="*/ 23200 h 593879"/>
                <a:gd name="connsiteX81" fmla="*/ 23234 w 600511"/>
                <a:gd name="connsiteY81" fmla="*/ 93123 h 593879"/>
                <a:gd name="connsiteX82" fmla="*/ 233309 w 600511"/>
                <a:gd name="connsiteY82" fmla="*/ 163046 h 593879"/>
                <a:gd name="connsiteX83" fmla="*/ 443062 w 600511"/>
                <a:gd name="connsiteY83" fmla="*/ 93123 h 593879"/>
                <a:gd name="connsiteX84" fmla="*/ 233309 w 600511"/>
                <a:gd name="connsiteY84" fmla="*/ 23200 h 593879"/>
                <a:gd name="connsiteX85" fmla="*/ 233309 w 600511"/>
                <a:gd name="connsiteY85" fmla="*/ 0 h 593879"/>
                <a:gd name="connsiteX86" fmla="*/ 466296 w 600511"/>
                <a:gd name="connsiteY86" fmla="*/ 93123 h 593879"/>
                <a:gd name="connsiteX87" fmla="*/ 466296 w 600511"/>
                <a:gd name="connsiteY87" fmla="*/ 186246 h 593879"/>
                <a:gd name="connsiteX88" fmla="*/ 233309 w 600511"/>
                <a:gd name="connsiteY88" fmla="*/ 279369 h 593879"/>
                <a:gd name="connsiteX89" fmla="*/ 0 w 600511"/>
                <a:gd name="connsiteY89" fmla="*/ 186246 h 593879"/>
                <a:gd name="connsiteX90" fmla="*/ 0 w 600511"/>
                <a:gd name="connsiteY90" fmla="*/ 93123 h 593879"/>
                <a:gd name="connsiteX91" fmla="*/ 233309 w 600511"/>
                <a:gd name="connsiteY91" fmla="*/ 0 h 59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0511" h="593879">
                  <a:moveTo>
                    <a:pt x="466437" y="421770"/>
                  </a:moveTo>
                  <a:cubicBezTo>
                    <a:pt x="487560" y="421770"/>
                    <a:pt x="504684" y="438878"/>
                    <a:pt x="504684" y="459981"/>
                  </a:cubicBezTo>
                  <a:cubicBezTo>
                    <a:pt x="504684" y="481084"/>
                    <a:pt x="487560" y="498192"/>
                    <a:pt x="466437" y="498192"/>
                  </a:cubicBezTo>
                  <a:cubicBezTo>
                    <a:pt x="445314" y="498192"/>
                    <a:pt x="428190" y="481084"/>
                    <a:pt x="428190" y="459981"/>
                  </a:cubicBezTo>
                  <a:cubicBezTo>
                    <a:pt x="428190" y="438878"/>
                    <a:pt x="445314" y="421770"/>
                    <a:pt x="466437" y="421770"/>
                  </a:cubicBezTo>
                  <a:close/>
                  <a:moveTo>
                    <a:pt x="453390" y="375066"/>
                  </a:moveTo>
                  <a:lnTo>
                    <a:pt x="421127" y="386990"/>
                  </a:lnTo>
                  <a:cubicBezTo>
                    <a:pt x="419191" y="387957"/>
                    <a:pt x="418223" y="389890"/>
                    <a:pt x="418868" y="392146"/>
                  </a:cubicBezTo>
                  <a:lnTo>
                    <a:pt x="424031" y="406325"/>
                  </a:lnTo>
                  <a:cubicBezTo>
                    <a:pt x="424998" y="408259"/>
                    <a:pt x="424676" y="410515"/>
                    <a:pt x="423385" y="411481"/>
                  </a:cubicBezTo>
                  <a:cubicBezTo>
                    <a:pt x="422417" y="412448"/>
                    <a:pt x="418223" y="414382"/>
                    <a:pt x="416287" y="413737"/>
                  </a:cubicBezTo>
                  <a:lnTo>
                    <a:pt x="402414" y="407292"/>
                  </a:lnTo>
                  <a:cubicBezTo>
                    <a:pt x="400478" y="406325"/>
                    <a:pt x="398220" y="407292"/>
                    <a:pt x="397252" y="409226"/>
                  </a:cubicBezTo>
                  <a:lnTo>
                    <a:pt x="383056" y="440485"/>
                  </a:lnTo>
                  <a:cubicBezTo>
                    <a:pt x="382088" y="442096"/>
                    <a:pt x="383056" y="444674"/>
                    <a:pt x="384669" y="445318"/>
                  </a:cubicBezTo>
                  <a:lnTo>
                    <a:pt x="398542" y="451764"/>
                  </a:lnTo>
                  <a:cubicBezTo>
                    <a:pt x="400478" y="452730"/>
                    <a:pt x="402091" y="454664"/>
                    <a:pt x="401769" y="455953"/>
                  </a:cubicBezTo>
                  <a:cubicBezTo>
                    <a:pt x="401769" y="457564"/>
                    <a:pt x="400156" y="462076"/>
                    <a:pt x="398220" y="462720"/>
                  </a:cubicBezTo>
                  <a:lnTo>
                    <a:pt x="384024" y="467876"/>
                  </a:lnTo>
                  <a:cubicBezTo>
                    <a:pt x="382088" y="468521"/>
                    <a:pt x="381120" y="470777"/>
                    <a:pt x="381766" y="472710"/>
                  </a:cubicBezTo>
                  <a:lnTo>
                    <a:pt x="393380" y="504936"/>
                  </a:lnTo>
                  <a:cubicBezTo>
                    <a:pt x="394348" y="506870"/>
                    <a:pt x="396607" y="507836"/>
                    <a:pt x="398542" y="507192"/>
                  </a:cubicBezTo>
                  <a:lnTo>
                    <a:pt x="412738" y="502036"/>
                  </a:lnTo>
                  <a:cubicBezTo>
                    <a:pt x="414674" y="501391"/>
                    <a:pt x="417255" y="501713"/>
                    <a:pt x="417900" y="502680"/>
                  </a:cubicBezTo>
                  <a:cubicBezTo>
                    <a:pt x="418868" y="503969"/>
                    <a:pt x="421127" y="508159"/>
                    <a:pt x="420159" y="510092"/>
                  </a:cubicBezTo>
                  <a:lnTo>
                    <a:pt x="413706" y="523949"/>
                  </a:lnTo>
                  <a:cubicBezTo>
                    <a:pt x="412738" y="525561"/>
                    <a:pt x="413706" y="527816"/>
                    <a:pt x="415642" y="528783"/>
                  </a:cubicBezTo>
                  <a:lnTo>
                    <a:pt x="446937" y="543285"/>
                  </a:lnTo>
                  <a:cubicBezTo>
                    <a:pt x="448873" y="544251"/>
                    <a:pt x="451132" y="543285"/>
                    <a:pt x="451777" y="541351"/>
                  </a:cubicBezTo>
                  <a:lnTo>
                    <a:pt x="458230" y="527494"/>
                  </a:lnTo>
                  <a:cubicBezTo>
                    <a:pt x="459198" y="525561"/>
                    <a:pt x="461133" y="524272"/>
                    <a:pt x="462424" y="524272"/>
                  </a:cubicBezTo>
                  <a:cubicBezTo>
                    <a:pt x="464037" y="524272"/>
                    <a:pt x="468554" y="525883"/>
                    <a:pt x="469199" y="528139"/>
                  </a:cubicBezTo>
                  <a:lnTo>
                    <a:pt x="474361" y="542318"/>
                  </a:lnTo>
                  <a:cubicBezTo>
                    <a:pt x="475007" y="544251"/>
                    <a:pt x="477265" y="545218"/>
                    <a:pt x="479201" y="544574"/>
                  </a:cubicBezTo>
                  <a:lnTo>
                    <a:pt x="511464" y="532650"/>
                  </a:lnTo>
                  <a:cubicBezTo>
                    <a:pt x="513400" y="532006"/>
                    <a:pt x="514368" y="529750"/>
                    <a:pt x="513723" y="527816"/>
                  </a:cubicBezTo>
                  <a:lnTo>
                    <a:pt x="508560" y="513315"/>
                  </a:lnTo>
                  <a:cubicBezTo>
                    <a:pt x="507915" y="511381"/>
                    <a:pt x="508238" y="509125"/>
                    <a:pt x="509206" y="508159"/>
                  </a:cubicBezTo>
                  <a:cubicBezTo>
                    <a:pt x="510496" y="507192"/>
                    <a:pt x="514691" y="505258"/>
                    <a:pt x="516626" y="506225"/>
                  </a:cubicBezTo>
                  <a:lnTo>
                    <a:pt x="530500" y="512348"/>
                  </a:lnTo>
                  <a:cubicBezTo>
                    <a:pt x="532435" y="513315"/>
                    <a:pt x="534694" y="512348"/>
                    <a:pt x="535339" y="510737"/>
                  </a:cubicBezTo>
                  <a:lnTo>
                    <a:pt x="549858" y="479478"/>
                  </a:lnTo>
                  <a:cubicBezTo>
                    <a:pt x="550825" y="477544"/>
                    <a:pt x="549858" y="475288"/>
                    <a:pt x="547922" y="474322"/>
                  </a:cubicBezTo>
                  <a:lnTo>
                    <a:pt x="534049" y="467876"/>
                  </a:lnTo>
                  <a:cubicBezTo>
                    <a:pt x="532113" y="467232"/>
                    <a:pt x="531145" y="462398"/>
                    <a:pt x="531145" y="461109"/>
                  </a:cubicBezTo>
                  <a:cubicBezTo>
                    <a:pt x="531145" y="459498"/>
                    <a:pt x="532435" y="457886"/>
                    <a:pt x="534694" y="457242"/>
                  </a:cubicBezTo>
                  <a:lnTo>
                    <a:pt x="548890" y="451764"/>
                  </a:lnTo>
                  <a:cubicBezTo>
                    <a:pt x="550825" y="451119"/>
                    <a:pt x="551793" y="448863"/>
                    <a:pt x="551148" y="446930"/>
                  </a:cubicBezTo>
                  <a:lnTo>
                    <a:pt x="539211" y="414704"/>
                  </a:lnTo>
                  <a:cubicBezTo>
                    <a:pt x="538565" y="412770"/>
                    <a:pt x="536307" y="411804"/>
                    <a:pt x="534371" y="412448"/>
                  </a:cubicBezTo>
                  <a:lnTo>
                    <a:pt x="520175" y="417604"/>
                  </a:lnTo>
                  <a:cubicBezTo>
                    <a:pt x="517917" y="418571"/>
                    <a:pt x="515658" y="418249"/>
                    <a:pt x="514691" y="416960"/>
                  </a:cubicBezTo>
                  <a:cubicBezTo>
                    <a:pt x="513723" y="415993"/>
                    <a:pt x="511787" y="411481"/>
                    <a:pt x="512755" y="409548"/>
                  </a:cubicBezTo>
                  <a:lnTo>
                    <a:pt x="518885" y="396013"/>
                  </a:lnTo>
                  <a:cubicBezTo>
                    <a:pt x="519853" y="394079"/>
                    <a:pt x="518885" y="391824"/>
                    <a:pt x="516949" y="390857"/>
                  </a:cubicBezTo>
                  <a:lnTo>
                    <a:pt x="485976" y="376355"/>
                  </a:lnTo>
                  <a:cubicBezTo>
                    <a:pt x="484040" y="375711"/>
                    <a:pt x="481782" y="376355"/>
                    <a:pt x="480814" y="378289"/>
                  </a:cubicBezTo>
                  <a:lnTo>
                    <a:pt x="474361" y="392146"/>
                  </a:lnTo>
                  <a:cubicBezTo>
                    <a:pt x="473716" y="394079"/>
                    <a:pt x="471780" y="395691"/>
                    <a:pt x="470167" y="395368"/>
                  </a:cubicBezTo>
                  <a:cubicBezTo>
                    <a:pt x="468877" y="395368"/>
                    <a:pt x="464360" y="393757"/>
                    <a:pt x="463714" y="391824"/>
                  </a:cubicBezTo>
                  <a:lnTo>
                    <a:pt x="458230" y="377322"/>
                  </a:lnTo>
                  <a:cubicBezTo>
                    <a:pt x="457584" y="375389"/>
                    <a:pt x="455326" y="374422"/>
                    <a:pt x="453390" y="375066"/>
                  </a:cubicBezTo>
                  <a:close/>
                  <a:moveTo>
                    <a:pt x="0" y="372515"/>
                  </a:moveTo>
                  <a:cubicBezTo>
                    <a:pt x="0" y="424064"/>
                    <a:pt x="104223" y="465626"/>
                    <a:pt x="233292" y="465626"/>
                  </a:cubicBezTo>
                  <a:cubicBezTo>
                    <a:pt x="258461" y="465626"/>
                    <a:pt x="282661" y="464015"/>
                    <a:pt x="305248" y="461116"/>
                  </a:cubicBezTo>
                  <a:cubicBezTo>
                    <a:pt x="305571" y="493978"/>
                    <a:pt x="315574" y="524264"/>
                    <a:pt x="332998" y="549716"/>
                  </a:cubicBezTo>
                  <a:cubicBezTo>
                    <a:pt x="302667" y="555515"/>
                    <a:pt x="268786" y="558737"/>
                    <a:pt x="233292" y="558737"/>
                  </a:cubicBezTo>
                  <a:cubicBezTo>
                    <a:pt x="104546" y="558737"/>
                    <a:pt x="0" y="517175"/>
                    <a:pt x="0" y="465626"/>
                  </a:cubicBezTo>
                  <a:close/>
                  <a:moveTo>
                    <a:pt x="466295" y="326083"/>
                  </a:moveTo>
                  <a:cubicBezTo>
                    <a:pt x="540501" y="326083"/>
                    <a:pt x="600511" y="386023"/>
                    <a:pt x="600511" y="459820"/>
                  </a:cubicBezTo>
                  <a:cubicBezTo>
                    <a:pt x="600511" y="533939"/>
                    <a:pt x="540501" y="593879"/>
                    <a:pt x="466295" y="593879"/>
                  </a:cubicBezTo>
                  <a:cubicBezTo>
                    <a:pt x="392412" y="593879"/>
                    <a:pt x="332080" y="533939"/>
                    <a:pt x="332080" y="459820"/>
                  </a:cubicBezTo>
                  <a:cubicBezTo>
                    <a:pt x="332080" y="386023"/>
                    <a:pt x="392412" y="326083"/>
                    <a:pt x="466295" y="326083"/>
                  </a:cubicBezTo>
                  <a:close/>
                  <a:moveTo>
                    <a:pt x="0" y="232654"/>
                  </a:moveTo>
                  <a:cubicBezTo>
                    <a:pt x="0" y="284212"/>
                    <a:pt x="104554" y="326103"/>
                    <a:pt x="233309" y="326103"/>
                  </a:cubicBezTo>
                  <a:cubicBezTo>
                    <a:pt x="362065" y="326103"/>
                    <a:pt x="466296" y="284212"/>
                    <a:pt x="466296" y="232654"/>
                  </a:cubicBezTo>
                  <a:lnTo>
                    <a:pt x="466296" y="299035"/>
                  </a:lnTo>
                  <a:cubicBezTo>
                    <a:pt x="393689" y="299035"/>
                    <a:pt x="332377" y="347370"/>
                    <a:pt x="312370" y="413429"/>
                  </a:cubicBezTo>
                  <a:cubicBezTo>
                    <a:pt x="287522" y="416973"/>
                    <a:pt x="261061" y="419229"/>
                    <a:pt x="233309" y="419229"/>
                  </a:cubicBezTo>
                  <a:cubicBezTo>
                    <a:pt x="104231" y="419229"/>
                    <a:pt x="0" y="377338"/>
                    <a:pt x="0" y="326103"/>
                  </a:cubicBezTo>
                  <a:close/>
                  <a:moveTo>
                    <a:pt x="233309" y="23200"/>
                  </a:moveTo>
                  <a:cubicBezTo>
                    <a:pt x="105199" y="23200"/>
                    <a:pt x="23234" y="64445"/>
                    <a:pt x="23234" y="93123"/>
                  </a:cubicBezTo>
                  <a:cubicBezTo>
                    <a:pt x="23234" y="121479"/>
                    <a:pt x="105199" y="163046"/>
                    <a:pt x="233309" y="163046"/>
                  </a:cubicBezTo>
                  <a:cubicBezTo>
                    <a:pt x="361420" y="163046"/>
                    <a:pt x="443062" y="121479"/>
                    <a:pt x="443062" y="93123"/>
                  </a:cubicBezTo>
                  <a:cubicBezTo>
                    <a:pt x="443062" y="64445"/>
                    <a:pt x="361420" y="23200"/>
                    <a:pt x="233309" y="23200"/>
                  </a:cubicBezTo>
                  <a:close/>
                  <a:moveTo>
                    <a:pt x="233309" y="0"/>
                  </a:moveTo>
                  <a:cubicBezTo>
                    <a:pt x="362065" y="0"/>
                    <a:pt x="466296" y="41567"/>
                    <a:pt x="466296" y="93123"/>
                  </a:cubicBezTo>
                  <a:lnTo>
                    <a:pt x="466296" y="186246"/>
                  </a:lnTo>
                  <a:cubicBezTo>
                    <a:pt x="466296" y="237802"/>
                    <a:pt x="362065" y="279369"/>
                    <a:pt x="233309" y="279369"/>
                  </a:cubicBezTo>
                  <a:cubicBezTo>
                    <a:pt x="104231" y="279369"/>
                    <a:pt x="0" y="237802"/>
                    <a:pt x="0" y="186246"/>
                  </a:cubicBezTo>
                  <a:lnTo>
                    <a:pt x="0" y="93123"/>
                  </a:lnTo>
                  <a:cubicBezTo>
                    <a:pt x="0" y="41567"/>
                    <a:pt x="104554" y="0"/>
                    <a:pt x="2333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23" name="文本框 22">
            <a:extLst>
              <a:ext uri="{FF2B5EF4-FFF2-40B4-BE49-F238E27FC236}">
                <a16:creationId xmlns:a16="http://schemas.microsoft.com/office/drawing/2014/main" id="{D3D01F6C-EBE7-48A2-83A9-DAC2EE014A7C}"/>
              </a:ext>
            </a:extLst>
          </p:cNvPr>
          <p:cNvSpPr txBox="1"/>
          <p:nvPr/>
        </p:nvSpPr>
        <p:spPr bwMode="auto">
          <a:xfrm>
            <a:off x="2107786" y="2138995"/>
            <a:ext cx="2942703" cy="1815882"/>
          </a:xfrm>
          <a:prstGeom prst="rect">
            <a:avLst/>
          </a:prstGeom>
          <a:noFill/>
        </p:spPr>
        <p:txBody>
          <a:bodyPr wrap="square" spcCol="612000">
            <a:spAutoFit/>
            <a:scene3d>
              <a:camera prst="orthographicFront"/>
              <a:lightRig rig="threePt" dir="t"/>
            </a:scene3d>
            <a:sp3d contourW="12700"/>
          </a:bodyPr>
          <a:lstStyle/>
          <a:p>
            <a:r>
              <a:rPr lang="en-US" altLang="zh-SG" sz="1400" dirty="0">
                <a:latin typeface="+mn-ea"/>
              </a:rPr>
              <a:t>2017</a:t>
            </a:r>
            <a:r>
              <a:rPr lang="zh-CN" altLang="zh-SG" sz="1400" dirty="0">
                <a:latin typeface="+mn-ea"/>
              </a:rPr>
              <a:t>年印尼铝土矿实行建厂配额出口政策以来我司与当地公司拉曼矿业</a:t>
            </a:r>
            <a:r>
              <a:rPr lang="zh-CN" altLang="en-US" sz="1400" dirty="0">
                <a:latin typeface="+mn-ea"/>
              </a:rPr>
              <a:t>及</a:t>
            </a:r>
            <a:r>
              <a:rPr lang="en-US" altLang="zh-CN" sz="1400" dirty="0">
                <a:latin typeface="+mn-ea"/>
              </a:rPr>
              <a:t>QAM</a:t>
            </a:r>
            <a:r>
              <a:rPr lang="zh-CN" altLang="en-US" sz="1400" dirty="0">
                <a:latin typeface="+mn-ea"/>
              </a:rPr>
              <a:t>矿业三同</a:t>
            </a:r>
            <a:r>
              <a:rPr lang="zh-CN" altLang="zh-SG" sz="1400" dirty="0">
                <a:latin typeface="+mn-ea"/>
              </a:rPr>
              <a:t>合作， 共同进行矿山</a:t>
            </a:r>
            <a:r>
              <a:rPr lang="zh-CN" altLang="en-US" sz="1400" dirty="0">
                <a:latin typeface="+mn-ea"/>
              </a:rPr>
              <a:t>投资及开采</a:t>
            </a:r>
            <a:r>
              <a:rPr lang="zh-CN" altLang="zh-SG" sz="1400" dirty="0">
                <a:latin typeface="+mn-ea"/>
              </a:rPr>
              <a:t>，共同投资申请出口配额和进行氧化铝厂项目启动。 全部矿石由我司进行销售洽谈和合同执行。目前主要是销往山东</a:t>
            </a:r>
            <a:r>
              <a:rPr lang="zh-CN" altLang="en-US" sz="1400" dirty="0">
                <a:latin typeface="+mn-ea"/>
              </a:rPr>
              <a:t>山西</a:t>
            </a:r>
            <a:r>
              <a:rPr lang="zh-CN" altLang="zh-SG" sz="1400" dirty="0">
                <a:latin typeface="+mn-ea"/>
              </a:rPr>
              <a:t>地区</a:t>
            </a:r>
            <a:r>
              <a:rPr lang="zh-CN" altLang="zh-SG" sz="1400" b="1" dirty="0">
                <a:latin typeface="+mn-ea"/>
              </a:rPr>
              <a:t>。 </a:t>
            </a:r>
            <a:endParaRPr lang="zh-CN" altLang="zh-SG" sz="1400" dirty="0">
              <a:latin typeface="+mn-ea"/>
            </a:endParaRPr>
          </a:p>
        </p:txBody>
      </p:sp>
      <p:sp>
        <p:nvSpPr>
          <p:cNvPr id="30" name="文本框 29">
            <a:extLst>
              <a:ext uri="{FF2B5EF4-FFF2-40B4-BE49-F238E27FC236}">
                <a16:creationId xmlns:a16="http://schemas.microsoft.com/office/drawing/2014/main" id="{24A59BD5-7BAC-4A26-9F00-15BC566E21F8}"/>
              </a:ext>
            </a:extLst>
          </p:cNvPr>
          <p:cNvSpPr txBox="1"/>
          <p:nvPr/>
        </p:nvSpPr>
        <p:spPr bwMode="auto">
          <a:xfrm>
            <a:off x="4676146" y="571958"/>
            <a:ext cx="3352286" cy="276999"/>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1200" i="1" dirty="0">
                <a:solidFill>
                  <a:schemeClr val="bg1">
                    <a:lumMod val="65000"/>
                  </a:schemeClr>
                </a:solidFill>
                <a:latin typeface="Humanst521 BT" panose="020B0602020204020204" pitchFamily="34" charset="0"/>
              </a:rPr>
              <a:t>GOLDEN BAY INTERNATIONAL RESOURCES LIMITED</a:t>
            </a:r>
          </a:p>
        </p:txBody>
      </p:sp>
      <p:pic>
        <p:nvPicPr>
          <p:cNvPr id="13" name="图片 12" descr="图形用户界面, 网站&#10;&#10;描述已自动生成">
            <a:extLst>
              <a:ext uri="{FF2B5EF4-FFF2-40B4-BE49-F238E27FC236}">
                <a16:creationId xmlns:a16="http://schemas.microsoft.com/office/drawing/2014/main" id="{9E357AF8-9230-4950-9789-EB7843460028}"/>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t="43494" b="33026"/>
          <a:stretch/>
        </p:blipFill>
        <p:spPr>
          <a:xfrm>
            <a:off x="8877733" y="1905225"/>
            <a:ext cx="2863163" cy="1703189"/>
          </a:xfrm>
          <a:prstGeom prst="rect">
            <a:avLst/>
          </a:prstGeom>
          <a:effectLst>
            <a:outerShdw blurRad="63500" sx="102000" sy="102000" algn="ctr" rotWithShape="0">
              <a:prstClr val="black">
                <a:alpha val="40000"/>
              </a:prstClr>
            </a:outerShdw>
          </a:effectLst>
        </p:spPr>
      </p:pic>
      <p:sp>
        <p:nvSpPr>
          <p:cNvPr id="26" name="矩形 25">
            <a:extLst>
              <a:ext uri="{FF2B5EF4-FFF2-40B4-BE49-F238E27FC236}">
                <a16:creationId xmlns:a16="http://schemas.microsoft.com/office/drawing/2014/main" id="{5205B9D3-9C30-4DFD-A6AA-4D368FD7F663}"/>
              </a:ext>
            </a:extLst>
          </p:cNvPr>
          <p:cNvSpPr/>
          <p:nvPr/>
        </p:nvSpPr>
        <p:spPr>
          <a:xfrm>
            <a:off x="8877733" y="3211933"/>
            <a:ext cx="396482" cy="396482"/>
          </a:xfrm>
          <a:prstGeom prst="rect">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图片包含 户外, 男人, 站, 一群&#10;&#10;描述已自动生成">
            <a:extLst>
              <a:ext uri="{FF2B5EF4-FFF2-40B4-BE49-F238E27FC236}">
                <a16:creationId xmlns:a16="http://schemas.microsoft.com/office/drawing/2014/main" id="{E9E2443F-903C-4C1C-8EB8-76F9E9EF51AA}"/>
              </a:ext>
            </a:extLst>
          </p:cNvPr>
          <p:cNvPicPr preferRelativeResize="0">
            <a:picLocks/>
          </p:cNvPicPr>
          <p:nvPr/>
        </p:nvPicPr>
        <p:blipFill rotWithShape="1">
          <a:blip r:embed="rId4" cstate="print">
            <a:extLst>
              <a:ext uri="{28A0092B-C50C-407E-A947-70E740481C1C}">
                <a14:useLocalDpi xmlns:a14="http://schemas.microsoft.com/office/drawing/2010/main" val="0"/>
              </a:ext>
            </a:extLst>
          </a:blip>
          <a:srcRect t="13354" b="6456"/>
          <a:stretch/>
        </p:blipFill>
        <p:spPr>
          <a:xfrm>
            <a:off x="8877733" y="3922773"/>
            <a:ext cx="2863163" cy="1703188"/>
          </a:xfrm>
          <a:prstGeom prst="rect">
            <a:avLst/>
          </a:prstGeom>
          <a:effectLst>
            <a:outerShdw blurRad="63500" sx="102000" sy="102000" algn="ctr" rotWithShape="0">
              <a:prstClr val="black">
                <a:alpha val="40000"/>
              </a:prstClr>
            </a:outerShdw>
          </a:effectLst>
        </p:spPr>
      </p:pic>
      <p:sp>
        <p:nvSpPr>
          <p:cNvPr id="27" name="矩形 26">
            <a:extLst>
              <a:ext uri="{FF2B5EF4-FFF2-40B4-BE49-F238E27FC236}">
                <a16:creationId xmlns:a16="http://schemas.microsoft.com/office/drawing/2014/main" id="{FF9D5D65-6998-4566-93A4-5D8FA6C788DE}"/>
              </a:ext>
            </a:extLst>
          </p:cNvPr>
          <p:cNvSpPr/>
          <p:nvPr/>
        </p:nvSpPr>
        <p:spPr>
          <a:xfrm>
            <a:off x="8877733" y="3922774"/>
            <a:ext cx="396482" cy="396482"/>
          </a:xfrm>
          <a:prstGeom prst="rect">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一群人站在草地上&#10;&#10;描述已自动生成">
            <a:extLst>
              <a:ext uri="{FF2B5EF4-FFF2-40B4-BE49-F238E27FC236}">
                <a16:creationId xmlns:a16="http://schemas.microsoft.com/office/drawing/2014/main" id="{FDFAA6B7-B7F8-4B60-AD71-A7D78AE316AE}"/>
              </a:ext>
            </a:extLst>
          </p:cNvPr>
          <p:cNvPicPr>
            <a:picLocks/>
          </p:cNvPicPr>
          <p:nvPr/>
        </p:nvPicPr>
        <p:blipFill rotWithShape="1">
          <a:blip r:embed="rId5" cstate="print">
            <a:extLst>
              <a:ext uri="{28A0092B-C50C-407E-A947-70E740481C1C}">
                <a14:useLocalDpi xmlns:a14="http://schemas.microsoft.com/office/drawing/2010/main" val="0"/>
              </a:ext>
            </a:extLst>
          </a:blip>
          <a:srcRect l="3344" r="11246"/>
          <a:stretch/>
        </p:blipFill>
        <p:spPr>
          <a:xfrm>
            <a:off x="5656110" y="3922773"/>
            <a:ext cx="2955873" cy="1703188"/>
          </a:xfrm>
          <a:prstGeom prst="rect">
            <a:avLst/>
          </a:prstGeom>
          <a:effectLst>
            <a:outerShdw blurRad="63500" sx="102000" sy="102000" algn="ctr" rotWithShape="0">
              <a:prstClr val="black">
                <a:alpha val="40000"/>
              </a:prstClr>
            </a:outerShdw>
          </a:effectLst>
        </p:spPr>
      </p:pic>
      <p:sp>
        <p:nvSpPr>
          <p:cNvPr id="28" name="矩形 27">
            <a:extLst>
              <a:ext uri="{FF2B5EF4-FFF2-40B4-BE49-F238E27FC236}">
                <a16:creationId xmlns:a16="http://schemas.microsoft.com/office/drawing/2014/main" id="{4EF62A26-DA77-4308-A78D-841F2676A729}"/>
              </a:ext>
            </a:extLst>
          </p:cNvPr>
          <p:cNvSpPr/>
          <p:nvPr/>
        </p:nvSpPr>
        <p:spPr>
          <a:xfrm>
            <a:off x="8215501" y="3922774"/>
            <a:ext cx="396482" cy="396482"/>
          </a:xfrm>
          <a:prstGeom prst="rect">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一群人在餐厅里吃东西&#10;&#10;描述已自动生成">
            <a:extLst>
              <a:ext uri="{FF2B5EF4-FFF2-40B4-BE49-F238E27FC236}">
                <a16:creationId xmlns:a16="http://schemas.microsoft.com/office/drawing/2014/main" id="{080DA5AD-0823-4B4C-BB19-5B80A23415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80" t="4429" b="20160"/>
          <a:stretch/>
        </p:blipFill>
        <p:spPr>
          <a:xfrm>
            <a:off x="5669281" y="1905224"/>
            <a:ext cx="2942702" cy="1703190"/>
          </a:xfrm>
          <a:prstGeom prst="rect">
            <a:avLst/>
          </a:prstGeom>
          <a:effectLst>
            <a:outerShdw blurRad="63500" sx="102000" sy="102000" algn="ctr" rotWithShape="0">
              <a:prstClr val="black">
                <a:alpha val="40000"/>
              </a:prstClr>
            </a:outerShdw>
          </a:effectLst>
        </p:spPr>
      </p:pic>
      <p:sp>
        <p:nvSpPr>
          <p:cNvPr id="29" name="矩形 28">
            <a:extLst>
              <a:ext uri="{FF2B5EF4-FFF2-40B4-BE49-F238E27FC236}">
                <a16:creationId xmlns:a16="http://schemas.microsoft.com/office/drawing/2014/main" id="{81DB1650-5768-4C35-95E5-E05B76726EB2}"/>
              </a:ext>
            </a:extLst>
          </p:cNvPr>
          <p:cNvSpPr/>
          <p:nvPr/>
        </p:nvSpPr>
        <p:spPr>
          <a:xfrm>
            <a:off x="8215501" y="3211933"/>
            <a:ext cx="396482" cy="396482"/>
          </a:xfrm>
          <a:prstGeom prst="rect">
            <a:avLst/>
          </a:pr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842415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animBg="1"/>
      <p:bldP spid="27"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l="-60425" r="-13984"/>
          </a:stretch>
        </a:blipFill>
        <a:ln>
          <a:noFill/>
        </a:ln>
        <a:effectLst>
          <a:outerShdw blurRad="215900" dist="38100" dir="5400000" algn="t" rotWithShape="0">
            <a:prstClr val="black">
              <a:alpha val="80000"/>
            </a:prst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1281</TotalTime>
  <Words>1399</Words>
  <Application>Microsoft Office PowerPoint</Application>
  <PresentationFormat>宽屏</PresentationFormat>
  <Paragraphs>211</Paragraphs>
  <Slides>19</Slides>
  <Notes>19</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19</vt:i4>
      </vt:variant>
    </vt:vector>
  </HeadingPairs>
  <TitlesOfParts>
    <vt:vector size="29" baseType="lpstr">
      <vt:lpstr>Arial Unicode MS</vt:lpstr>
      <vt:lpstr>Humanst521 BT</vt:lpstr>
      <vt:lpstr>RH Futura Book</vt:lpstr>
      <vt:lpstr>等线</vt:lpstr>
      <vt:lpstr>黑体</vt:lpstr>
      <vt:lpstr>微软雅黑</vt:lpstr>
      <vt:lpstr>印品黑体</vt:lpstr>
      <vt:lpstr>Arial</vt:lpstr>
      <vt:lpstr>Times New Roman</vt:lpstr>
      <vt:lpstr>包图主题2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Gao friday</cp:lastModifiedBy>
  <cp:revision>77</cp:revision>
  <dcterms:created xsi:type="dcterms:W3CDTF">2017-08-18T03:02:00Z</dcterms:created>
  <dcterms:modified xsi:type="dcterms:W3CDTF">2021-05-14T05:36:47Z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