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75" r:id="rId4"/>
    <p:sldId id="276" r:id="rId5"/>
    <p:sldId id="277" r:id="rId6"/>
    <p:sldId id="263" r:id="rId7"/>
    <p:sldId id="278" r:id="rId8"/>
    <p:sldId id="262" r:id="rId9"/>
    <p:sldId id="279" r:id="rId10"/>
    <p:sldId id="265" r:id="rId11"/>
    <p:sldId id="266" r:id="rId12"/>
    <p:sldId id="267" r:id="rId13"/>
    <p:sldId id="280" r:id="rId14"/>
    <p:sldId id="281" r:id="rId15"/>
    <p:sldId id="282" r:id="rId16"/>
    <p:sldId id="271" r:id="rId17"/>
    <p:sldId id="272" r:id="rId18"/>
    <p:sldId id="273" r:id="rId19"/>
    <p:sldId id="274" r:id="rId20"/>
  </p:sldIdLst>
  <p:sldSz cx="12192000" cy="6858000"/>
  <p:notesSz cx="12192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25" y="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50" b="1" i="0">
                <a:solidFill>
                  <a:srgbClr val="F16221"/>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50" b="1" i="0">
                <a:solidFill>
                  <a:srgbClr val="F16221"/>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50" b="1" i="0">
                <a:solidFill>
                  <a:srgbClr val="F16221"/>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15823" y="278130"/>
            <a:ext cx="11160353" cy="854710"/>
          </a:xfrm>
          <a:prstGeom prst="rect">
            <a:avLst/>
          </a:prstGeom>
        </p:spPr>
        <p:txBody>
          <a:bodyPr wrap="square" lIns="0" tIns="0" rIns="0" bIns="0">
            <a:spAutoFit/>
          </a:bodyPr>
          <a:lstStyle>
            <a:lvl1pPr>
              <a:defRPr sz="3550" b="1" i="0">
                <a:solidFill>
                  <a:srgbClr val="F16221"/>
                </a:solidFill>
                <a:latin typeface="Century Gothic"/>
                <a:cs typeface="Century Gothic"/>
              </a:defRPr>
            </a:lvl1pPr>
          </a:lstStyle>
          <a:p>
            <a:endParaRPr/>
          </a:p>
        </p:txBody>
      </p:sp>
      <p:sp>
        <p:nvSpPr>
          <p:cNvPr id="3" name="Holder 3"/>
          <p:cNvSpPr>
            <a:spLocks noGrp="1"/>
          </p:cNvSpPr>
          <p:nvPr>
            <p:ph type="body" idx="1"/>
          </p:nvPr>
        </p:nvSpPr>
        <p:spPr>
          <a:xfrm>
            <a:off x="641400" y="1680844"/>
            <a:ext cx="10909198" cy="436118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5/15/2023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28.jp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3.jpg"/><Relationship Id="rId13" Type="http://schemas.openxmlformats.org/officeDocument/2006/relationships/image" Target="../media/image48.jpg"/><Relationship Id="rId18" Type="http://schemas.openxmlformats.org/officeDocument/2006/relationships/image" Target="../media/image53.jpg"/><Relationship Id="rId3" Type="http://schemas.openxmlformats.org/officeDocument/2006/relationships/image" Target="../media/image38.jpg"/><Relationship Id="rId7" Type="http://schemas.openxmlformats.org/officeDocument/2006/relationships/image" Target="../media/image42.jpg"/><Relationship Id="rId12" Type="http://schemas.openxmlformats.org/officeDocument/2006/relationships/image" Target="../media/image47.jpg"/><Relationship Id="rId17" Type="http://schemas.openxmlformats.org/officeDocument/2006/relationships/image" Target="../media/image52.jpg"/><Relationship Id="rId2" Type="http://schemas.openxmlformats.org/officeDocument/2006/relationships/image" Target="../media/image12.jpg"/><Relationship Id="rId16" Type="http://schemas.openxmlformats.org/officeDocument/2006/relationships/image" Target="../media/image51.jpg"/><Relationship Id="rId1" Type="http://schemas.openxmlformats.org/officeDocument/2006/relationships/slideLayout" Target="../slideLayouts/slideLayout2.xml"/><Relationship Id="rId6" Type="http://schemas.openxmlformats.org/officeDocument/2006/relationships/image" Target="../media/image41.jpg"/><Relationship Id="rId11" Type="http://schemas.openxmlformats.org/officeDocument/2006/relationships/image" Target="../media/image46.jpg"/><Relationship Id="rId5" Type="http://schemas.openxmlformats.org/officeDocument/2006/relationships/image" Target="../media/image40.jpg"/><Relationship Id="rId15" Type="http://schemas.openxmlformats.org/officeDocument/2006/relationships/image" Target="../media/image50.jpg"/><Relationship Id="rId10" Type="http://schemas.openxmlformats.org/officeDocument/2006/relationships/image" Target="../media/image45.jpg"/><Relationship Id="rId19" Type="http://schemas.openxmlformats.org/officeDocument/2006/relationships/image" Target="../media/image54.jpg"/><Relationship Id="rId4" Type="http://schemas.openxmlformats.org/officeDocument/2006/relationships/image" Target="../media/image39.jpg"/><Relationship Id="rId9" Type="http://schemas.openxmlformats.org/officeDocument/2006/relationships/image" Target="../media/image44.jpg"/><Relationship Id="rId14" Type="http://schemas.openxmlformats.org/officeDocument/2006/relationships/image" Target="../media/image49.jpg"/></Relationships>
</file>

<file path=ppt/slides/_rels/slide1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5.xml"/><Relationship Id="rId6" Type="http://schemas.openxmlformats.org/officeDocument/2006/relationships/image" Target="../media/image58.jpg"/><Relationship Id="rId5" Type="http://schemas.openxmlformats.org/officeDocument/2006/relationships/image" Target="../media/image2.png"/><Relationship Id="rId4" Type="http://schemas.openxmlformats.org/officeDocument/2006/relationships/image" Target="../media/image57.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2.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56191" cy="6857996"/>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5410200" y="0"/>
            <a:ext cx="6590029" cy="6858000"/>
          </a:xfrm>
          <a:custGeom>
            <a:avLst/>
            <a:gdLst/>
            <a:ahLst/>
            <a:cxnLst/>
            <a:rect l="l" t="t" r="r" b="b"/>
            <a:pathLst>
              <a:path w="5081270" h="6858000">
                <a:moveTo>
                  <a:pt x="3532505" y="0"/>
                </a:moveTo>
                <a:lnTo>
                  <a:pt x="1548511" y="0"/>
                </a:lnTo>
                <a:lnTo>
                  <a:pt x="0" y="6857999"/>
                </a:lnTo>
                <a:lnTo>
                  <a:pt x="5081016" y="6857999"/>
                </a:lnTo>
                <a:lnTo>
                  <a:pt x="3532505" y="0"/>
                </a:lnTo>
                <a:close/>
              </a:path>
            </a:pathLst>
          </a:custGeom>
          <a:solidFill>
            <a:srgbClr val="DCD6C1"/>
          </a:solidFill>
        </p:spPr>
        <p:txBody>
          <a:bodyPr wrap="square" lIns="0" tIns="0" rIns="0" bIns="0" rtlCol="0"/>
          <a:lstStyle/>
          <a:p>
            <a:endParaRPr/>
          </a:p>
        </p:txBody>
      </p:sp>
      <p:sp>
        <p:nvSpPr>
          <p:cNvPr id="4" name="object 4"/>
          <p:cNvSpPr/>
          <p:nvPr/>
        </p:nvSpPr>
        <p:spPr>
          <a:xfrm>
            <a:off x="9601200" y="0"/>
            <a:ext cx="2591308" cy="6858000"/>
          </a:xfrm>
          <a:custGeom>
            <a:avLst/>
            <a:gdLst/>
            <a:ahLst/>
            <a:cxnLst/>
            <a:rect l="l" t="t" r="r" b="b"/>
            <a:pathLst>
              <a:path w="2115820" h="6858000">
                <a:moveTo>
                  <a:pt x="0" y="6857998"/>
                </a:moveTo>
                <a:lnTo>
                  <a:pt x="2115311" y="6857998"/>
                </a:lnTo>
                <a:lnTo>
                  <a:pt x="2115311" y="0"/>
                </a:lnTo>
                <a:lnTo>
                  <a:pt x="0" y="0"/>
                </a:lnTo>
                <a:lnTo>
                  <a:pt x="0" y="6857998"/>
                </a:lnTo>
                <a:close/>
              </a:path>
            </a:pathLst>
          </a:custGeom>
          <a:solidFill>
            <a:srgbClr val="DBD5BE"/>
          </a:solidFill>
        </p:spPr>
        <p:txBody>
          <a:bodyPr wrap="square" lIns="0" tIns="0" rIns="0" bIns="0" rtlCol="0"/>
          <a:lstStyle/>
          <a:p>
            <a:endParaRPr/>
          </a:p>
        </p:txBody>
      </p:sp>
      <p:sp>
        <p:nvSpPr>
          <p:cNvPr id="5" name="object 5"/>
          <p:cNvSpPr/>
          <p:nvPr/>
        </p:nvSpPr>
        <p:spPr>
          <a:xfrm>
            <a:off x="8458200" y="533400"/>
            <a:ext cx="1717548" cy="183642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6886161" y="2866297"/>
            <a:ext cx="4924839" cy="2031710"/>
          </a:xfrm>
          <a:prstGeom prst="rect">
            <a:avLst/>
          </a:prstGeom>
        </p:spPr>
        <p:txBody>
          <a:bodyPr vert="horz" wrap="square" lIns="0" tIns="12065" rIns="0" bIns="0" rtlCol="0">
            <a:spAutoFit/>
          </a:bodyPr>
          <a:lstStyle/>
          <a:p>
            <a:pPr>
              <a:spcBef>
                <a:spcPct val="20000"/>
              </a:spcBef>
              <a:buFont typeface="Arial" panose="020B0604020202020204" pitchFamily="34" charset="0"/>
              <a:buNone/>
            </a:pPr>
            <a:r>
              <a:rPr lang="zh-CN" altLang="en-US" sz="3200" b="1" dirty="0">
                <a:solidFill>
                  <a:schemeClr val="accent6">
                    <a:lumMod val="50000"/>
                  </a:schemeClr>
                </a:solidFill>
                <a:latin typeface="Arial" panose="020B0604020202020204" pitchFamily="34" charset="0"/>
                <a:ea typeface="微软雅黑" panose="020B0503020204020204" pitchFamily="34" charset="-122"/>
              </a:rPr>
              <a:t>澳大利亚铝土矿开发及出口</a:t>
            </a:r>
            <a:endParaRPr lang="en-US" altLang="zh-CN" sz="3200" b="1" dirty="0">
              <a:solidFill>
                <a:schemeClr val="accent6">
                  <a:lumMod val="50000"/>
                </a:schemeClr>
              </a:solidFill>
              <a:latin typeface="Arial" panose="020B0604020202020204" pitchFamily="34" charset="0"/>
              <a:ea typeface="微软雅黑" panose="020B0503020204020204" pitchFamily="34" charset="-122"/>
            </a:endParaRPr>
          </a:p>
          <a:p>
            <a:pPr>
              <a:spcBef>
                <a:spcPct val="20000"/>
              </a:spcBef>
              <a:buFont typeface="Arial" panose="020B0604020202020204" pitchFamily="34" charset="0"/>
              <a:buNone/>
            </a:pPr>
            <a:r>
              <a:rPr lang="en-US" altLang="zh-CN" sz="3200" b="1" dirty="0">
                <a:solidFill>
                  <a:schemeClr val="accent6">
                    <a:lumMod val="50000"/>
                  </a:schemeClr>
                </a:solidFill>
                <a:latin typeface="Arial" panose="020B0604020202020204" pitchFamily="34" charset="0"/>
                <a:ea typeface="微软雅黑" panose="020B0503020204020204" pitchFamily="34" charset="-122"/>
                <a:sym typeface="Calibri" panose="020F0502020204030204" pitchFamily="34" charset="0"/>
              </a:rPr>
              <a:t>Australian Bauxite Development and Export</a:t>
            </a:r>
          </a:p>
          <a:p>
            <a:pPr marL="12700">
              <a:lnSpc>
                <a:spcPct val="100000"/>
              </a:lnSpc>
              <a:spcBef>
                <a:spcPts val="95"/>
              </a:spcBef>
            </a:pPr>
            <a:endParaRPr sz="2800" dirty="0">
              <a:latin typeface="Century Gothic"/>
              <a:cs typeface="Century Gothic"/>
            </a:endParaRPr>
          </a:p>
        </p:txBody>
      </p:sp>
      <p:sp>
        <p:nvSpPr>
          <p:cNvPr id="8" name="矩形 259">
            <a:extLst>
              <a:ext uri="{FF2B5EF4-FFF2-40B4-BE49-F238E27FC236}">
                <a16:creationId xmlns:a16="http://schemas.microsoft.com/office/drawing/2014/main" id="{171FFD36-5627-9C18-42A1-3B9BAD481281}"/>
              </a:ext>
            </a:extLst>
          </p:cNvPr>
          <p:cNvSpPr>
            <a:spLocks noChangeArrowheads="1"/>
          </p:cNvSpPr>
          <p:nvPr/>
        </p:nvSpPr>
        <p:spPr bwMode="auto">
          <a:xfrm>
            <a:off x="6527621" y="5800835"/>
            <a:ext cx="5472608" cy="246221"/>
          </a:xfrm>
          <a:prstGeom prst="rect">
            <a:avLst/>
          </a:prstGeom>
          <a:noFill/>
          <a:ln w="9525">
            <a:noFill/>
            <a:miter lim="800000"/>
          </a:ln>
        </p:spPr>
        <p:txBody>
          <a:bodyPr wrap="square" lIns="0" tIns="0" rIns="0" bIns="0">
            <a:spAutoFit/>
          </a:bodyPr>
          <a:lstStyle/>
          <a:p>
            <a:pPr>
              <a:spcBef>
                <a:spcPct val="20000"/>
              </a:spcBef>
              <a:buFont typeface="Arial" panose="020B0604020202020204" pitchFamily="34" charset="0"/>
              <a:buNone/>
            </a:pPr>
            <a:r>
              <a:rPr lang="en-US" altLang="zh-CN" sz="1600" b="1" dirty="0">
                <a:latin typeface="微软雅黑" panose="020B0503020204020204" pitchFamily="34" charset="-122"/>
                <a:ea typeface="微软雅黑" panose="020B0503020204020204" pitchFamily="34" charset="-122"/>
                <a:sym typeface="Calibri" panose="020F0502020204030204" pitchFamily="34" charset="0"/>
              </a:rPr>
              <a:t>2023.05.19, Asian Metal Conference, Xiamen, China</a:t>
            </a:r>
            <a:endParaRPr lang="zh-CN" altLang="en-US" sz="1600" b="1"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9" name="矩形 259">
            <a:extLst>
              <a:ext uri="{FF2B5EF4-FFF2-40B4-BE49-F238E27FC236}">
                <a16:creationId xmlns:a16="http://schemas.microsoft.com/office/drawing/2014/main" id="{2C2DF9AF-36B6-F9C4-E9FF-153BCD39E1FA}"/>
              </a:ext>
            </a:extLst>
          </p:cNvPr>
          <p:cNvSpPr>
            <a:spLocks noChangeArrowheads="1"/>
          </p:cNvSpPr>
          <p:nvPr/>
        </p:nvSpPr>
        <p:spPr bwMode="auto">
          <a:xfrm>
            <a:off x="6278655" y="4928340"/>
            <a:ext cx="5817713" cy="307777"/>
          </a:xfrm>
          <a:prstGeom prst="rect">
            <a:avLst/>
          </a:prstGeom>
          <a:noFill/>
          <a:ln w="9525">
            <a:noFill/>
            <a:miter lim="800000"/>
          </a:ln>
        </p:spPr>
        <p:txBody>
          <a:bodyPr wrap="square" lIns="0" tIns="0" rIns="0" bIns="0">
            <a:spAutoFit/>
          </a:bodyPr>
          <a:lstStyle/>
          <a:p>
            <a:pPr>
              <a:spcBef>
                <a:spcPct val="20000"/>
              </a:spcBef>
              <a:buFont typeface="Arial" panose="020B0604020202020204" pitchFamily="34" charset="0"/>
              <a:buNone/>
            </a:pPr>
            <a:r>
              <a:rPr lang="zh-CN" altLang="en-US" sz="2000" dirty="0">
                <a:latin typeface="Arial" panose="020B0604020202020204" pitchFamily="34" charset="0"/>
                <a:ea typeface="微软雅黑" panose="020B0503020204020204" pitchFamily="34" charset="-122"/>
                <a:sym typeface="Calibri" panose="020F0502020204030204" pitchFamily="34" charset="0"/>
              </a:rPr>
              <a:t>大会特邀演讲嘉宾 </a:t>
            </a:r>
            <a:r>
              <a:rPr lang="en-HK" altLang="zh-CN" sz="2000" dirty="0">
                <a:latin typeface="Arial" panose="020B0604020202020204" pitchFamily="34" charset="0"/>
                <a:ea typeface="微软雅黑" panose="020B0503020204020204" pitchFamily="34" charset="-122"/>
                <a:sym typeface="Calibri" panose="020F0502020204030204" pitchFamily="34" charset="0"/>
              </a:rPr>
              <a:t>- Speaker- CEO </a:t>
            </a:r>
            <a:r>
              <a:rPr lang="en-US" altLang="zh-CN" sz="2000" dirty="0">
                <a:latin typeface="Arial" panose="020B0604020202020204" pitchFamily="34" charset="0"/>
                <a:ea typeface="微软雅黑" panose="020B0503020204020204" pitchFamily="34" charset="-122"/>
                <a:sym typeface="Calibri" panose="020F0502020204030204" pitchFamily="34" charset="0"/>
              </a:rPr>
              <a:t>Simon </a:t>
            </a:r>
            <a:r>
              <a:rPr lang="en-US" altLang="zh-CN" sz="2000" dirty="0" err="1">
                <a:latin typeface="Arial" panose="020B0604020202020204" pitchFamily="34" charset="0"/>
                <a:ea typeface="微软雅黑" panose="020B0503020204020204" pitchFamily="34" charset="-122"/>
                <a:sym typeface="Calibri" panose="020F0502020204030204" pitchFamily="34" charset="0"/>
              </a:rPr>
              <a:t>Wensley</a:t>
            </a:r>
            <a:endParaRPr lang="en-US" altLang="zh-CN" sz="2000" dirty="0">
              <a:latin typeface="Arial" panose="020B0604020202020204" pitchFamily="34" charset="0"/>
              <a:ea typeface="微软雅黑" panose="020B0503020204020204" pitchFamily="34" charset="-122"/>
              <a:sym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192550" y="2608033"/>
            <a:ext cx="3947795" cy="1591654"/>
          </a:xfrm>
          <a:prstGeom prst="rect">
            <a:avLst/>
          </a:prstGeom>
        </p:spPr>
        <p:txBody>
          <a:bodyPr vert="horz" wrap="square" lIns="0" tIns="13335" rIns="0" bIns="0" rtlCol="0">
            <a:spAutoFit/>
          </a:bodyPr>
          <a:lstStyle/>
          <a:p>
            <a:pPr marL="299085" marR="5080" indent="-286385" algn="just">
              <a:lnSpc>
                <a:spcPct val="150400"/>
              </a:lnSpc>
              <a:spcBef>
                <a:spcPts val="105"/>
              </a:spcBef>
              <a:buFont typeface="Wingdings"/>
              <a:buChar char=""/>
              <a:tabLst>
                <a:tab pos="299720" algn="l"/>
              </a:tabLst>
            </a:pPr>
            <a:r>
              <a:rPr lang="en-US" altLang="zh-CN" sz="1400" dirty="0"/>
              <a:t>Domestic bauxite: high sulfur; while MMI bauxite has no sulfur content.</a:t>
            </a:r>
          </a:p>
          <a:p>
            <a:pPr marL="12700" marR="5080" algn="just">
              <a:lnSpc>
                <a:spcPct val="150400"/>
              </a:lnSpc>
              <a:spcBef>
                <a:spcPts val="105"/>
              </a:spcBef>
              <a:tabLst>
                <a:tab pos="299720" algn="l"/>
              </a:tabLst>
            </a:pPr>
            <a:r>
              <a:rPr lang="zh-CN" altLang="en-US" sz="1400" b="1" spc="15" dirty="0">
                <a:latin typeface="黑体"/>
                <a:cs typeface="黑体"/>
              </a:rPr>
              <a:t>国内</a:t>
            </a:r>
            <a:r>
              <a:rPr lang="zh-CN" altLang="en-US" sz="1400" b="1" spc="5" dirty="0">
                <a:latin typeface="黑体"/>
                <a:cs typeface="黑体"/>
              </a:rPr>
              <a:t>高硫矿</a:t>
            </a:r>
            <a:r>
              <a:rPr lang="zh-CN" altLang="en-US" sz="1400" b="1" spc="-5" dirty="0">
                <a:latin typeface="黑体"/>
                <a:cs typeface="黑体"/>
              </a:rPr>
              <a:t>特</a:t>
            </a:r>
            <a:r>
              <a:rPr lang="zh-CN" altLang="en-US" sz="1400" b="1" spc="5" dirty="0">
                <a:latin typeface="黑体"/>
                <a:cs typeface="黑体"/>
              </a:rPr>
              <a:t>点</a:t>
            </a:r>
            <a:r>
              <a:rPr lang="zh-CN" altLang="en-US" sz="1400" b="1" spc="-5" dirty="0">
                <a:latin typeface="黑体"/>
                <a:cs typeface="黑体"/>
              </a:rPr>
              <a:t>：</a:t>
            </a:r>
            <a:r>
              <a:rPr lang="zh-CN" altLang="en-US" sz="1400" b="1" spc="-405" dirty="0">
                <a:latin typeface="黑体"/>
                <a:cs typeface="黑体"/>
              </a:rPr>
              <a:t> </a:t>
            </a:r>
            <a:r>
              <a:rPr lang="zh-CN" altLang="en-US" sz="1400" b="1" spc="15" dirty="0">
                <a:latin typeface="黑体"/>
                <a:cs typeface="黑体"/>
              </a:rPr>
              <a:t>硅高</a:t>
            </a:r>
            <a:r>
              <a:rPr lang="zh-CN" altLang="en-US" sz="1400" b="1" spc="5" dirty="0">
                <a:latin typeface="黑体"/>
                <a:cs typeface="黑体"/>
              </a:rPr>
              <a:t>、硫</a:t>
            </a:r>
            <a:r>
              <a:rPr lang="zh-CN" altLang="en-US" sz="1400" b="1" spc="-5" dirty="0">
                <a:latin typeface="黑体"/>
                <a:cs typeface="黑体"/>
              </a:rPr>
              <a:t>高</a:t>
            </a:r>
            <a:r>
              <a:rPr lang="zh-CN" altLang="en-US" sz="1400" b="1" spc="5" dirty="0">
                <a:latin typeface="黑体"/>
                <a:cs typeface="黑体"/>
              </a:rPr>
              <a:t>、铝含</a:t>
            </a:r>
            <a:r>
              <a:rPr lang="zh-CN" altLang="en-US" sz="1400" b="1" spc="-5" dirty="0">
                <a:latin typeface="黑体"/>
                <a:cs typeface="黑体"/>
              </a:rPr>
              <a:t>量</a:t>
            </a:r>
            <a:r>
              <a:rPr lang="zh-CN" altLang="en-US" sz="1400" b="1" spc="5" dirty="0">
                <a:latin typeface="黑体"/>
                <a:cs typeface="黑体"/>
              </a:rPr>
              <a:t>也高</a:t>
            </a:r>
            <a:r>
              <a:rPr lang="zh-CN" altLang="en-US" sz="1400" b="1" spc="-5" dirty="0">
                <a:latin typeface="黑体"/>
                <a:cs typeface="黑体"/>
              </a:rPr>
              <a:t>。 </a:t>
            </a:r>
            <a:r>
              <a:rPr lang="zh-CN" altLang="en-US" sz="1400" b="1" spc="5" dirty="0">
                <a:latin typeface="黑体"/>
                <a:cs typeface="黑体"/>
              </a:rPr>
              <a:t>而梅特罗</a:t>
            </a:r>
            <a:r>
              <a:rPr lang="zh-CN" altLang="en-US" sz="1400" b="1" spc="-5" dirty="0">
                <a:latin typeface="黑体"/>
                <a:cs typeface="黑体"/>
              </a:rPr>
              <a:t>矿</a:t>
            </a:r>
            <a:r>
              <a:rPr lang="zh-CN" altLang="en-US" sz="1400" b="1" spc="5" dirty="0">
                <a:latin typeface="黑体"/>
                <a:cs typeface="黑体"/>
              </a:rPr>
              <a:t>则几</a:t>
            </a:r>
            <a:r>
              <a:rPr lang="zh-CN" altLang="en-US" sz="1400" b="1" dirty="0">
                <a:latin typeface="黑体"/>
                <a:cs typeface="黑体"/>
              </a:rPr>
              <a:t>乎</a:t>
            </a:r>
            <a:r>
              <a:rPr lang="zh-CN" altLang="en-US" sz="1400" b="1" spc="5" dirty="0">
                <a:latin typeface="黑体"/>
                <a:cs typeface="黑体"/>
              </a:rPr>
              <a:t>无硫。所</a:t>
            </a:r>
            <a:r>
              <a:rPr lang="zh-CN" altLang="en-US" sz="1400" b="1" spc="-5" dirty="0">
                <a:latin typeface="黑体"/>
                <a:cs typeface="黑体"/>
              </a:rPr>
              <a:t>以</a:t>
            </a:r>
            <a:r>
              <a:rPr lang="zh-CN" altLang="en-US" sz="1400" b="1" spc="5" dirty="0">
                <a:latin typeface="黑体"/>
                <a:cs typeface="黑体"/>
              </a:rPr>
              <a:t>在使</a:t>
            </a:r>
            <a:r>
              <a:rPr lang="zh-CN" altLang="en-US" sz="1400" b="1" spc="-5" dirty="0">
                <a:latin typeface="黑体"/>
                <a:cs typeface="黑体"/>
              </a:rPr>
              <a:t>用</a:t>
            </a:r>
            <a:r>
              <a:rPr lang="zh-CN" altLang="en-US" sz="1400" b="1" spc="5" dirty="0">
                <a:latin typeface="黑体"/>
                <a:cs typeface="黑体"/>
              </a:rPr>
              <a:t>过程中</a:t>
            </a:r>
            <a:r>
              <a:rPr lang="zh-CN" altLang="en-US" sz="1400" b="1" spc="-5" dirty="0">
                <a:latin typeface="黑体"/>
                <a:cs typeface="黑体"/>
              </a:rPr>
              <a:t>效 </a:t>
            </a:r>
            <a:r>
              <a:rPr lang="zh-CN" altLang="en-US" sz="1400" b="1" spc="5" dirty="0">
                <a:latin typeface="黑体"/>
                <a:cs typeface="黑体"/>
              </a:rPr>
              <a:t>果很显著。</a:t>
            </a:r>
            <a:endParaRPr lang="zh-CN" altLang="en-US" sz="1400" dirty="0">
              <a:latin typeface="黑体"/>
              <a:cs typeface="黑体"/>
            </a:endParaRPr>
          </a:p>
        </p:txBody>
      </p:sp>
      <p:sp>
        <p:nvSpPr>
          <p:cNvPr id="4" name="object 4"/>
          <p:cNvSpPr txBox="1"/>
          <p:nvPr/>
        </p:nvSpPr>
        <p:spPr>
          <a:xfrm>
            <a:off x="1040085" y="4199687"/>
            <a:ext cx="4252723" cy="1268489"/>
          </a:xfrm>
          <a:prstGeom prst="rect">
            <a:avLst/>
          </a:prstGeom>
        </p:spPr>
        <p:txBody>
          <a:bodyPr vert="horz" wrap="square" lIns="0" tIns="13335" rIns="0" bIns="0" rtlCol="0">
            <a:spAutoFit/>
          </a:bodyPr>
          <a:lstStyle/>
          <a:p>
            <a:pPr marL="299085" marR="5080" indent="-286385" algn="just">
              <a:lnSpc>
                <a:spcPct val="150400"/>
              </a:lnSpc>
              <a:spcBef>
                <a:spcPts val="105"/>
              </a:spcBef>
              <a:buFont typeface="Wingdings"/>
              <a:buChar char=""/>
              <a:tabLst>
                <a:tab pos="299720" algn="l"/>
              </a:tabLst>
            </a:pPr>
            <a:r>
              <a:rPr lang="en-US" sz="1400" dirty="0"/>
              <a:t>1:1 ratio blend to reduce the negative effect of sulfur.</a:t>
            </a:r>
          </a:p>
          <a:p>
            <a:pPr marL="12700" marR="5080" algn="just">
              <a:lnSpc>
                <a:spcPct val="150400"/>
              </a:lnSpc>
              <a:spcBef>
                <a:spcPts val="105"/>
              </a:spcBef>
              <a:tabLst>
                <a:tab pos="299720" algn="l"/>
              </a:tabLst>
            </a:pPr>
            <a:r>
              <a:rPr sz="1400" b="1" spc="15" dirty="0">
                <a:latin typeface="黑体"/>
                <a:cs typeface="黑体"/>
              </a:rPr>
              <a:t>以</a:t>
            </a:r>
            <a:r>
              <a:rPr sz="1400" b="1" spc="5" dirty="0">
                <a:latin typeface="Times New Roman"/>
                <a:cs typeface="Times New Roman"/>
              </a:rPr>
              <a:t>1</a:t>
            </a:r>
            <a:r>
              <a:rPr sz="1400" b="1" spc="15" dirty="0">
                <a:latin typeface="黑体"/>
                <a:cs typeface="黑体"/>
              </a:rPr>
              <a:t>：</a:t>
            </a:r>
            <a:r>
              <a:rPr sz="1400" b="1" spc="-10" dirty="0">
                <a:latin typeface="Times New Roman"/>
                <a:cs typeface="Times New Roman"/>
              </a:rPr>
              <a:t>1</a:t>
            </a:r>
            <a:r>
              <a:rPr sz="1400" b="1" spc="5" dirty="0">
                <a:latin typeface="黑体"/>
                <a:cs typeface="黑体"/>
              </a:rPr>
              <a:t>配</a:t>
            </a:r>
            <a:r>
              <a:rPr sz="1400" b="1" spc="-5" dirty="0">
                <a:latin typeface="黑体"/>
                <a:cs typeface="黑体"/>
              </a:rPr>
              <a:t>比</a:t>
            </a:r>
            <a:r>
              <a:rPr sz="1400" b="1" spc="5" dirty="0">
                <a:latin typeface="黑体"/>
                <a:cs typeface="黑体"/>
              </a:rPr>
              <a:t>可基本</a:t>
            </a:r>
            <a:r>
              <a:rPr sz="1400" b="1" spc="-5" dirty="0">
                <a:latin typeface="黑体"/>
                <a:cs typeface="黑体"/>
              </a:rPr>
              <a:t>解</a:t>
            </a:r>
            <a:r>
              <a:rPr sz="1400" b="1" spc="5" dirty="0">
                <a:latin typeface="黑体"/>
                <a:cs typeface="黑体"/>
              </a:rPr>
              <a:t>决高</a:t>
            </a:r>
            <a:r>
              <a:rPr sz="1400" b="1" spc="-5" dirty="0">
                <a:latin typeface="黑体"/>
                <a:cs typeface="黑体"/>
              </a:rPr>
              <a:t>硫</a:t>
            </a:r>
            <a:r>
              <a:rPr sz="1400" b="1" spc="5" dirty="0">
                <a:latin typeface="黑体"/>
                <a:cs typeface="黑体"/>
              </a:rPr>
              <a:t>矿的危</a:t>
            </a:r>
            <a:r>
              <a:rPr sz="1400" b="1" spc="-5" dirty="0">
                <a:latin typeface="黑体"/>
                <a:cs typeface="黑体"/>
              </a:rPr>
              <a:t>害</a:t>
            </a:r>
            <a:r>
              <a:rPr sz="1400" b="1" spc="5" dirty="0">
                <a:latin typeface="黑体"/>
                <a:cs typeface="黑体"/>
              </a:rPr>
              <a:t>，也</a:t>
            </a:r>
            <a:r>
              <a:rPr sz="1400" b="1" spc="-5" dirty="0">
                <a:latin typeface="黑体"/>
                <a:cs typeface="黑体"/>
              </a:rPr>
              <a:t>不存 </a:t>
            </a:r>
            <a:r>
              <a:rPr sz="1400" b="1" spc="5" dirty="0">
                <a:latin typeface="黑体"/>
                <a:cs typeface="黑体"/>
              </a:rPr>
              <a:t>在有机物</a:t>
            </a:r>
            <a:r>
              <a:rPr sz="1400" b="1" spc="-5" dirty="0">
                <a:latin typeface="黑体"/>
                <a:cs typeface="黑体"/>
              </a:rPr>
              <a:t>的</a:t>
            </a:r>
            <a:r>
              <a:rPr sz="1400" b="1" spc="5" dirty="0">
                <a:latin typeface="黑体"/>
                <a:cs typeface="黑体"/>
              </a:rPr>
              <a:t>影响</a:t>
            </a:r>
            <a:r>
              <a:rPr sz="1400" b="1" spc="-5" dirty="0">
                <a:latin typeface="黑体"/>
                <a:cs typeface="黑体"/>
              </a:rPr>
              <a:t>。</a:t>
            </a:r>
            <a:r>
              <a:rPr sz="1400" b="1" spc="5" dirty="0">
                <a:latin typeface="黑体"/>
                <a:cs typeface="黑体"/>
              </a:rPr>
              <a:t>由于高硫</a:t>
            </a:r>
            <a:r>
              <a:rPr sz="1400" b="1" spc="-5" dirty="0">
                <a:latin typeface="黑体"/>
                <a:cs typeface="黑体"/>
              </a:rPr>
              <a:t>矿</a:t>
            </a:r>
            <a:r>
              <a:rPr sz="1400" b="1" spc="5" dirty="0">
                <a:latin typeface="黑体"/>
                <a:cs typeface="黑体"/>
              </a:rPr>
              <a:t>价格</a:t>
            </a:r>
            <a:r>
              <a:rPr sz="1400" b="1" spc="-5" dirty="0">
                <a:latin typeface="黑体"/>
                <a:cs typeface="黑体"/>
              </a:rPr>
              <a:t>很</a:t>
            </a:r>
            <a:r>
              <a:rPr sz="1400" b="1" spc="5" dirty="0">
                <a:latin typeface="黑体"/>
                <a:cs typeface="黑体"/>
              </a:rPr>
              <a:t>低，总</a:t>
            </a:r>
            <a:r>
              <a:rPr sz="1400" b="1" spc="-5" dirty="0">
                <a:latin typeface="黑体"/>
                <a:cs typeface="黑体"/>
              </a:rPr>
              <a:t>的 </a:t>
            </a:r>
            <a:r>
              <a:rPr sz="1400" b="1" spc="5" dirty="0">
                <a:latin typeface="黑体"/>
                <a:cs typeface="黑体"/>
              </a:rPr>
              <a:t>铝土矿成</a:t>
            </a:r>
            <a:r>
              <a:rPr sz="1400" b="1" spc="-5" dirty="0">
                <a:latin typeface="黑体"/>
                <a:cs typeface="黑体"/>
              </a:rPr>
              <a:t>本</a:t>
            </a:r>
            <a:r>
              <a:rPr sz="1400" b="1" spc="5" dirty="0">
                <a:latin typeface="黑体"/>
                <a:cs typeface="黑体"/>
              </a:rPr>
              <a:t>大幅</a:t>
            </a:r>
            <a:r>
              <a:rPr sz="1400" b="1" spc="-5" dirty="0">
                <a:latin typeface="黑体"/>
                <a:cs typeface="黑体"/>
              </a:rPr>
              <a:t>度</a:t>
            </a:r>
            <a:r>
              <a:rPr sz="1400" b="1" spc="5" dirty="0">
                <a:latin typeface="黑体"/>
                <a:cs typeface="黑体"/>
              </a:rPr>
              <a:t>下降，实</a:t>
            </a:r>
            <a:r>
              <a:rPr sz="1400" b="1" spc="-5" dirty="0">
                <a:latin typeface="黑体"/>
                <a:cs typeface="黑体"/>
              </a:rPr>
              <a:t>现</a:t>
            </a:r>
            <a:r>
              <a:rPr sz="1400" b="1" spc="5" dirty="0">
                <a:latin typeface="黑体"/>
                <a:cs typeface="黑体"/>
              </a:rPr>
              <a:t>了降</a:t>
            </a:r>
            <a:r>
              <a:rPr sz="1400" b="1" spc="-5" dirty="0">
                <a:latin typeface="黑体"/>
                <a:cs typeface="黑体"/>
              </a:rPr>
              <a:t>本</a:t>
            </a:r>
            <a:r>
              <a:rPr sz="1400" b="1" spc="5" dirty="0">
                <a:latin typeface="黑体"/>
                <a:cs typeface="黑体"/>
              </a:rPr>
              <a:t>增效</a:t>
            </a:r>
            <a:r>
              <a:rPr sz="1400" b="1" spc="-5" dirty="0">
                <a:latin typeface="黑体"/>
                <a:cs typeface="黑体"/>
              </a:rPr>
              <a:t>。</a:t>
            </a:r>
            <a:endParaRPr sz="1400" dirty="0">
              <a:latin typeface="黑体"/>
              <a:cs typeface="黑体"/>
            </a:endParaRPr>
          </a:p>
        </p:txBody>
      </p:sp>
      <p:sp>
        <p:nvSpPr>
          <p:cNvPr id="5" name="object 5"/>
          <p:cNvSpPr txBox="1"/>
          <p:nvPr/>
        </p:nvSpPr>
        <p:spPr>
          <a:xfrm>
            <a:off x="1040085" y="5560322"/>
            <a:ext cx="4734119" cy="671979"/>
          </a:xfrm>
          <a:prstGeom prst="rect">
            <a:avLst/>
          </a:prstGeom>
        </p:spPr>
        <p:txBody>
          <a:bodyPr vert="horz" wrap="square" lIns="0" tIns="12700" rIns="0" bIns="0" rtlCol="0">
            <a:spAutoFit/>
          </a:bodyPr>
          <a:lstStyle/>
          <a:p>
            <a:pPr marL="299085" indent="-286385">
              <a:lnSpc>
                <a:spcPct val="100000"/>
              </a:lnSpc>
              <a:spcBef>
                <a:spcPts val="100"/>
              </a:spcBef>
              <a:buFont typeface="Wingdings"/>
              <a:buChar char=""/>
              <a:tabLst>
                <a:tab pos="299085" algn="l"/>
                <a:tab pos="299720" algn="l"/>
              </a:tabLst>
            </a:pPr>
            <a:r>
              <a:rPr lang="en-US" sz="1400" dirty="0"/>
              <a:t>This method can be used in refineries using high sulfur bauxite.</a:t>
            </a:r>
          </a:p>
          <a:p>
            <a:pPr marL="12700">
              <a:lnSpc>
                <a:spcPct val="100000"/>
              </a:lnSpc>
              <a:spcBef>
                <a:spcPts val="100"/>
              </a:spcBef>
              <a:tabLst>
                <a:tab pos="299085" algn="l"/>
                <a:tab pos="299720" algn="l"/>
              </a:tabLst>
            </a:pPr>
            <a:r>
              <a:rPr sz="1400" b="1" spc="5" dirty="0" err="1">
                <a:latin typeface="黑体"/>
                <a:cs typeface="黑体"/>
              </a:rPr>
              <a:t>此技术可</a:t>
            </a:r>
            <a:r>
              <a:rPr sz="1400" b="1" spc="-5" dirty="0" err="1">
                <a:latin typeface="黑体"/>
                <a:cs typeface="黑体"/>
              </a:rPr>
              <a:t>在</a:t>
            </a:r>
            <a:r>
              <a:rPr sz="1400" b="1" spc="5" dirty="0" err="1">
                <a:latin typeface="黑体"/>
                <a:cs typeface="黑体"/>
              </a:rPr>
              <a:t>应用</a:t>
            </a:r>
            <a:r>
              <a:rPr sz="1400" b="1" spc="-5" dirty="0" err="1">
                <a:latin typeface="黑体"/>
                <a:cs typeface="黑体"/>
              </a:rPr>
              <a:t>高</a:t>
            </a:r>
            <a:r>
              <a:rPr sz="1400" b="1" spc="5" dirty="0" err="1">
                <a:latin typeface="黑体"/>
                <a:cs typeface="黑体"/>
              </a:rPr>
              <a:t>硫矿的氧</a:t>
            </a:r>
            <a:r>
              <a:rPr sz="1400" b="1" spc="-5" dirty="0" err="1">
                <a:latin typeface="黑体"/>
                <a:cs typeface="黑体"/>
              </a:rPr>
              <a:t>化</a:t>
            </a:r>
            <a:r>
              <a:rPr sz="1400" b="1" spc="5" dirty="0" err="1">
                <a:latin typeface="黑体"/>
                <a:cs typeface="黑体"/>
              </a:rPr>
              <a:t>铝厂</a:t>
            </a:r>
            <a:r>
              <a:rPr sz="1400" b="1" spc="-5" dirty="0" err="1">
                <a:latin typeface="黑体"/>
                <a:cs typeface="黑体"/>
              </a:rPr>
              <a:t>推</a:t>
            </a:r>
            <a:r>
              <a:rPr sz="1400" b="1" spc="5" dirty="0" err="1">
                <a:latin typeface="黑体"/>
                <a:cs typeface="黑体"/>
              </a:rPr>
              <a:t>广使用</a:t>
            </a:r>
            <a:r>
              <a:rPr sz="1400" b="1" spc="-5" dirty="0">
                <a:latin typeface="黑体"/>
                <a:cs typeface="黑体"/>
              </a:rPr>
              <a:t>。</a:t>
            </a:r>
            <a:endParaRPr sz="1400" dirty="0">
              <a:latin typeface="黑体"/>
              <a:cs typeface="黑体"/>
            </a:endParaRPr>
          </a:p>
        </p:txBody>
      </p:sp>
      <p:sp>
        <p:nvSpPr>
          <p:cNvPr id="6" name="object 6"/>
          <p:cNvSpPr txBox="1"/>
          <p:nvPr/>
        </p:nvSpPr>
        <p:spPr>
          <a:xfrm>
            <a:off x="5870727" y="2729008"/>
            <a:ext cx="4795520" cy="1591654"/>
          </a:xfrm>
          <a:prstGeom prst="rect">
            <a:avLst/>
          </a:prstGeom>
        </p:spPr>
        <p:txBody>
          <a:bodyPr vert="horz" wrap="square" lIns="0" tIns="13335" rIns="0" bIns="0" rtlCol="0">
            <a:spAutoFit/>
          </a:bodyPr>
          <a:lstStyle/>
          <a:p>
            <a:pPr marL="299085" marR="5080" indent="-286385" algn="just">
              <a:lnSpc>
                <a:spcPct val="150400"/>
              </a:lnSpc>
              <a:spcBef>
                <a:spcPts val="105"/>
              </a:spcBef>
              <a:buFont typeface="Wingdings"/>
              <a:buChar char=""/>
              <a:tabLst>
                <a:tab pos="299720" algn="l"/>
              </a:tabLst>
            </a:pPr>
            <a:r>
              <a:rPr lang="en-US" sz="1400" dirty="0"/>
              <a:t>This blend method can reduce ore costs and can greatly improve the digestion rate of Guinean bauxite.</a:t>
            </a:r>
          </a:p>
          <a:p>
            <a:pPr marL="12700" marR="5080" algn="just">
              <a:lnSpc>
                <a:spcPct val="150400"/>
              </a:lnSpc>
              <a:spcBef>
                <a:spcPts val="105"/>
              </a:spcBef>
              <a:tabLst>
                <a:tab pos="299720" algn="l"/>
              </a:tabLst>
            </a:pPr>
            <a:r>
              <a:rPr sz="1400" b="1" spc="5" dirty="0" err="1">
                <a:latin typeface="黑体"/>
                <a:cs typeface="黑体"/>
              </a:rPr>
              <a:t>由于梅特</a:t>
            </a:r>
            <a:r>
              <a:rPr sz="1400" b="1" spc="-5" dirty="0" err="1">
                <a:latin typeface="黑体"/>
                <a:cs typeface="黑体"/>
              </a:rPr>
              <a:t>罗</a:t>
            </a:r>
            <a:r>
              <a:rPr sz="1400" b="1" spc="5" dirty="0" err="1">
                <a:latin typeface="黑体"/>
                <a:cs typeface="黑体"/>
              </a:rPr>
              <a:t>矿比</a:t>
            </a:r>
            <a:r>
              <a:rPr sz="1400" b="1" spc="-5" dirty="0" err="1">
                <a:latin typeface="黑体"/>
                <a:cs typeface="黑体"/>
              </a:rPr>
              <a:t>其</a:t>
            </a:r>
            <a:r>
              <a:rPr sz="1400" b="1" spc="5" dirty="0" err="1">
                <a:latin typeface="黑体"/>
                <a:cs typeface="黑体"/>
              </a:rPr>
              <a:t>他进口矿</a:t>
            </a:r>
            <a:r>
              <a:rPr sz="1400" b="1" spc="-5" dirty="0" err="1">
                <a:latin typeface="黑体"/>
                <a:cs typeface="黑体"/>
              </a:rPr>
              <a:t>价</a:t>
            </a:r>
            <a:r>
              <a:rPr sz="1400" b="1" spc="5" dirty="0" err="1">
                <a:latin typeface="黑体"/>
                <a:cs typeface="黑体"/>
              </a:rPr>
              <a:t>格价</a:t>
            </a:r>
            <a:r>
              <a:rPr sz="1400" b="1" spc="-5" dirty="0" err="1">
                <a:latin typeface="黑体"/>
                <a:cs typeface="黑体"/>
              </a:rPr>
              <a:t>格</a:t>
            </a:r>
            <a:r>
              <a:rPr sz="1400" b="1" spc="5" dirty="0" err="1">
                <a:latin typeface="黑体"/>
                <a:cs typeface="黑体"/>
              </a:rPr>
              <a:t>大幅度降</a:t>
            </a:r>
            <a:r>
              <a:rPr sz="1400" b="1" spc="-5" dirty="0" err="1">
                <a:latin typeface="黑体"/>
                <a:cs typeface="黑体"/>
              </a:rPr>
              <a:t>低</a:t>
            </a:r>
            <a:r>
              <a:rPr sz="1400" b="1" spc="5" dirty="0" err="1">
                <a:latin typeface="黑体"/>
                <a:cs typeface="黑体"/>
              </a:rPr>
              <a:t>，这</a:t>
            </a:r>
            <a:r>
              <a:rPr sz="1400" b="1" spc="-5" dirty="0" err="1">
                <a:latin typeface="黑体"/>
                <a:cs typeface="黑体"/>
              </a:rPr>
              <a:t>种混</a:t>
            </a:r>
            <a:r>
              <a:rPr sz="1400" b="1" spc="-5" dirty="0">
                <a:latin typeface="黑体"/>
                <a:cs typeface="黑体"/>
              </a:rPr>
              <a:t> </a:t>
            </a:r>
            <a:r>
              <a:rPr sz="1400" b="1" spc="5" dirty="0">
                <a:latin typeface="黑体"/>
                <a:cs typeface="黑体"/>
              </a:rPr>
              <a:t>配方式比</a:t>
            </a:r>
            <a:r>
              <a:rPr sz="1400" b="1" spc="-5" dirty="0">
                <a:latin typeface="黑体"/>
                <a:cs typeface="黑体"/>
              </a:rPr>
              <a:t>仅</a:t>
            </a:r>
            <a:r>
              <a:rPr sz="1400" b="1" spc="5" dirty="0">
                <a:latin typeface="黑体"/>
                <a:cs typeface="黑体"/>
              </a:rPr>
              <a:t>使用</a:t>
            </a:r>
            <a:r>
              <a:rPr sz="1400" b="1" spc="-5" dirty="0">
                <a:latin typeface="黑体"/>
                <a:cs typeface="黑体"/>
              </a:rPr>
              <a:t>高</a:t>
            </a:r>
            <a:r>
              <a:rPr sz="1400" b="1" spc="5" dirty="0">
                <a:latin typeface="黑体"/>
                <a:cs typeface="黑体"/>
              </a:rPr>
              <a:t>价的其他</a:t>
            </a:r>
            <a:r>
              <a:rPr sz="1400" b="1" spc="-5" dirty="0">
                <a:latin typeface="黑体"/>
                <a:cs typeface="黑体"/>
              </a:rPr>
              <a:t>进</a:t>
            </a:r>
            <a:r>
              <a:rPr sz="1400" b="1" spc="5" dirty="0">
                <a:latin typeface="黑体"/>
                <a:cs typeface="黑体"/>
              </a:rPr>
              <a:t>口矿</a:t>
            </a:r>
            <a:r>
              <a:rPr sz="1400" b="1" spc="-5" dirty="0">
                <a:latin typeface="黑体"/>
                <a:cs typeface="黑体"/>
              </a:rPr>
              <a:t>明</a:t>
            </a:r>
            <a:r>
              <a:rPr sz="1400" b="1" spc="5" dirty="0">
                <a:latin typeface="黑体"/>
                <a:cs typeface="黑体"/>
              </a:rPr>
              <a:t>显降低了</a:t>
            </a:r>
            <a:r>
              <a:rPr sz="1400" b="1" spc="-5" dirty="0">
                <a:latin typeface="黑体"/>
                <a:cs typeface="黑体"/>
              </a:rPr>
              <a:t>矿</a:t>
            </a:r>
            <a:r>
              <a:rPr sz="1400" b="1" spc="5" dirty="0">
                <a:latin typeface="黑体"/>
                <a:cs typeface="黑体"/>
              </a:rPr>
              <a:t>石成</a:t>
            </a:r>
            <a:r>
              <a:rPr sz="1400" b="1" spc="-5" dirty="0">
                <a:latin typeface="黑体"/>
                <a:cs typeface="黑体"/>
              </a:rPr>
              <a:t>本，  </a:t>
            </a:r>
            <a:r>
              <a:rPr sz="1400" b="1" spc="5" dirty="0">
                <a:latin typeface="黑体"/>
                <a:cs typeface="黑体"/>
              </a:rPr>
              <a:t>同时又大</a:t>
            </a:r>
            <a:r>
              <a:rPr sz="1400" b="1" dirty="0">
                <a:latin typeface="黑体"/>
                <a:cs typeface="黑体"/>
              </a:rPr>
              <a:t>大</a:t>
            </a:r>
            <a:r>
              <a:rPr sz="1400" b="1" spc="5" dirty="0">
                <a:latin typeface="黑体"/>
                <a:cs typeface="黑体"/>
              </a:rPr>
              <a:t>提高</a:t>
            </a:r>
            <a:r>
              <a:rPr sz="1400" b="1" dirty="0">
                <a:latin typeface="黑体"/>
                <a:cs typeface="黑体"/>
              </a:rPr>
              <a:t>了</a:t>
            </a:r>
            <a:r>
              <a:rPr sz="1400" b="1" spc="5" dirty="0">
                <a:latin typeface="黑体"/>
                <a:cs typeface="黑体"/>
              </a:rPr>
              <a:t>几内亚矿</a:t>
            </a:r>
            <a:r>
              <a:rPr sz="1400" b="1" dirty="0">
                <a:latin typeface="黑体"/>
                <a:cs typeface="黑体"/>
              </a:rPr>
              <a:t>溶</a:t>
            </a:r>
            <a:r>
              <a:rPr sz="1400" b="1" spc="5" dirty="0">
                <a:latin typeface="黑体"/>
                <a:cs typeface="黑体"/>
              </a:rPr>
              <a:t>出率</a:t>
            </a:r>
            <a:r>
              <a:rPr sz="1400" b="1" dirty="0">
                <a:latin typeface="黑体"/>
                <a:cs typeface="黑体"/>
              </a:rPr>
              <a:t>。</a:t>
            </a:r>
            <a:endParaRPr sz="1400" dirty="0">
              <a:latin typeface="黑体"/>
              <a:cs typeface="黑体"/>
            </a:endParaRPr>
          </a:p>
        </p:txBody>
      </p:sp>
      <p:sp>
        <p:nvSpPr>
          <p:cNvPr id="7" name="object 7"/>
          <p:cNvSpPr txBox="1"/>
          <p:nvPr/>
        </p:nvSpPr>
        <p:spPr>
          <a:xfrm>
            <a:off x="5870727" y="4411780"/>
            <a:ext cx="4795520" cy="950709"/>
          </a:xfrm>
          <a:prstGeom prst="rect">
            <a:avLst/>
          </a:prstGeom>
        </p:spPr>
        <p:txBody>
          <a:bodyPr vert="horz" wrap="square" lIns="0" tIns="12700" rIns="0" bIns="0" rtlCol="0">
            <a:spAutoFit/>
          </a:bodyPr>
          <a:lstStyle/>
          <a:p>
            <a:pPr marL="299085" marR="5080" indent="-286385">
              <a:lnSpc>
                <a:spcPct val="150700"/>
              </a:lnSpc>
              <a:spcBef>
                <a:spcPts val="100"/>
              </a:spcBef>
              <a:buFont typeface="Wingdings"/>
              <a:buChar char=""/>
              <a:tabLst>
                <a:tab pos="299085" algn="l"/>
                <a:tab pos="299720" algn="l"/>
              </a:tabLst>
            </a:pPr>
            <a:r>
              <a:rPr lang="en-US" sz="1400" dirty="0"/>
              <a:t>Reduces bauxite and caustic soda consumption.</a:t>
            </a:r>
          </a:p>
          <a:p>
            <a:pPr marL="12700" marR="5080">
              <a:lnSpc>
                <a:spcPct val="150700"/>
              </a:lnSpc>
              <a:spcBef>
                <a:spcPts val="100"/>
              </a:spcBef>
              <a:tabLst>
                <a:tab pos="299085" algn="l"/>
                <a:tab pos="299720" algn="l"/>
              </a:tabLst>
            </a:pPr>
            <a:r>
              <a:rPr sz="1400" b="1" spc="5" dirty="0" err="1">
                <a:latin typeface="黑体"/>
                <a:cs typeface="黑体"/>
              </a:rPr>
              <a:t>由此明显</a:t>
            </a:r>
            <a:r>
              <a:rPr sz="1400" b="1" spc="-5" dirty="0" err="1">
                <a:latin typeface="黑体"/>
                <a:cs typeface="黑体"/>
              </a:rPr>
              <a:t>降</a:t>
            </a:r>
            <a:r>
              <a:rPr sz="1400" b="1" spc="5" dirty="0" err="1">
                <a:latin typeface="黑体"/>
                <a:cs typeface="黑体"/>
              </a:rPr>
              <a:t>低了</a:t>
            </a:r>
            <a:r>
              <a:rPr sz="1400" b="1" spc="-5" dirty="0" err="1">
                <a:latin typeface="黑体"/>
                <a:cs typeface="黑体"/>
              </a:rPr>
              <a:t>矿</a:t>
            </a:r>
            <a:r>
              <a:rPr sz="1400" b="1" spc="5" dirty="0" err="1">
                <a:latin typeface="黑体"/>
                <a:cs typeface="黑体"/>
              </a:rPr>
              <a:t>耗，碱耗</a:t>
            </a:r>
            <a:r>
              <a:rPr sz="1400" b="1" spc="-5" dirty="0" err="1">
                <a:latin typeface="黑体"/>
                <a:cs typeface="黑体"/>
              </a:rPr>
              <a:t>也</a:t>
            </a:r>
            <a:r>
              <a:rPr sz="1400" b="1" spc="5" dirty="0" err="1">
                <a:latin typeface="黑体"/>
                <a:cs typeface="黑体"/>
              </a:rPr>
              <a:t>在可</a:t>
            </a:r>
            <a:r>
              <a:rPr sz="1400" b="1" spc="-5" dirty="0" err="1">
                <a:latin typeface="黑体"/>
                <a:cs typeface="黑体"/>
              </a:rPr>
              <a:t>接</a:t>
            </a:r>
            <a:r>
              <a:rPr sz="1400" b="1" spc="5" dirty="0" err="1">
                <a:latin typeface="黑体"/>
                <a:cs typeface="黑体"/>
              </a:rPr>
              <a:t>受范围，</a:t>
            </a:r>
            <a:r>
              <a:rPr sz="1400" b="1" spc="-5" dirty="0" err="1">
                <a:latin typeface="黑体"/>
                <a:cs typeface="黑体"/>
              </a:rPr>
              <a:t>实</a:t>
            </a:r>
            <a:r>
              <a:rPr sz="1400" b="1" spc="5" dirty="0" err="1">
                <a:latin typeface="黑体"/>
                <a:cs typeface="黑体"/>
              </a:rPr>
              <a:t>现了</a:t>
            </a:r>
            <a:r>
              <a:rPr sz="1400" b="1" spc="-5" dirty="0" err="1">
                <a:latin typeface="黑体"/>
                <a:cs typeface="黑体"/>
              </a:rPr>
              <a:t>最大</a:t>
            </a:r>
            <a:r>
              <a:rPr sz="1400" b="1" spc="-5" dirty="0">
                <a:latin typeface="黑体"/>
                <a:cs typeface="黑体"/>
              </a:rPr>
              <a:t> </a:t>
            </a:r>
            <a:r>
              <a:rPr sz="1400" b="1" spc="5" dirty="0">
                <a:latin typeface="黑体"/>
                <a:cs typeface="黑体"/>
              </a:rPr>
              <a:t>限度的降</a:t>
            </a:r>
            <a:r>
              <a:rPr sz="1400" b="1" spc="-5" dirty="0">
                <a:latin typeface="黑体"/>
                <a:cs typeface="黑体"/>
              </a:rPr>
              <a:t>本</a:t>
            </a:r>
            <a:r>
              <a:rPr sz="1400" b="1" spc="5" dirty="0">
                <a:latin typeface="黑体"/>
                <a:cs typeface="黑体"/>
              </a:rPr>
              <a:t>增效</a:t>
            </a:r>
            <a:r>
              <a:rPr sz="1400" b="1" spc="-5" dirty="0">
                <a:latin typeface="黑体"/>
                <a:cs typeface="黑体"/>
              </a:rPr>
              <a:t>，</a:t>
            </a:r>
            <a:r>
              <a:rPr sz="1400" b="1" spc="5" dirty="0">
                <a:latin typeface="黑体"/>
                <a:cs typeface="黑体"/>
              </a:rPr>
              <a:t>提高了利</a:t>
            </a:r>
            <a:r>
              <a:rPr sz="1400" b="1" spc="-5" dirty="0">
                <a:latin typeface="黑体"/>
                <a:cs typeface="黑体"/>
              </a:rPr>
              <a:t>润</a:t>
            </a:r>
            <a:r>
              <a:rPr sz="1400" b="1" spc="5" dirty="0">
                <a:latin typeface="黑体"/>
                <a:cs typeface="黑体"/>
              </a:rPr>
              <a:t>空间</a:t>
            </a:r>
            <a:r>
              <a:rPr sz="1400" b="1" spc="-5" dirty="0">
                <a:latin typeface="黑体"/>
                <a:cs typeface="黑体"/>
              </a:rPr>
              <a:t>。</a:t>
            </a:r>
            <a:endParaRPr sz="1400" dirty="0">
              <a:latin typeface="黑体"/>
              <a:cs typeface="黑体"/>
            </a:endParaRPr>
          </a:p>
        </p:txBody>
      </p:sp>
      <p:sp>
        <p:nvSpPr>
          <p:cNvPr id="8" name="object 8"/>
          <p:cNvSpPr txBox="1"/>
          <p:nvPr/>
        </p:nvSpPr>
        <p:spPr>
          <a:xfrm>
            <a:off x="5939984" y="5560321"/>
            <a:ext cx="4079240" cy="671979"/>
          </a:xfrm>
          <a:prstGeom prst="rect">
            <a:avLst/>
          </a:prstGeom>
        </p:spPr>
        <p:txBody>
          <a:bodyPr vert="horz" wrap="square" lIns="0" tIns="12700" rIns="0" bIns="0" rtlCol="0">
            <a:spAutoFit/>
          </a:bodyPr>
          <a:lstStyle/>
          <a:p>
            <a:pPr marL="299085" indent="-286385">
              <a:lnSpc>
                <a:spcPct val="100000"/>
              </a:lnSpc>
              <a:spcBef>
                <a:spcPts val="100"/>
              </a:spcBef>
              <a:buFont typeface="Wingdings"/>
              <a:buChar char=""/>
              <a:tabLst>
                <a:tab pos="299085" algn="l"/>
                <a:tab pos="299720" algn="l"/>
              </a:tabLst>
            </a:pPr>
            <a:r>
              <a:rPr lang="en-US" sz="1400" dirty="0"/>
              <a:t>This method can used in refineries having multiple bauxite sources.</a:t>
            </a:r>
          </a:p>
          <a:p>
            <a:pPr marL="12700">
              <a:lnSpc>
                <a:spcPct val="100000"/>
              </a:lnSpc>
              <a:spcBef>
                <a:spcPts val="100"/>
              </a:spcBef>
              <a:tabLst>
                <a:tab pos="299085" algn="l"/>
                <a:tab pos="299720" algn="l"/>
              </a:tabLst>
            </a:pPr>
            <a:r>
              <a:rPr sz="1400" b="1" spc="5" dirty="0" err="1">
                <a:latin typeface="黑体"/>
                <a:cs typeface="黑体"/>
              </a:rPr>
              <a:t>此技术可</a:t>
            </a:r>
            <a:r>
              <a:rPr sz="1400" b="1" spc="-5" dirty="0" err="1">
                <a:latin typeface="黑体"/>
                <a:cs typeface="黑体"/>
              </a:rPr>
              <a:t>在</a:t>
            </a:r>
            <a:r>
              <a:rPr sz="1400" b="1" spc="5" dirty="0" err="1">
                <a:latin typeface="黑体"/>
                <a:cs typeface="黑体"/>
              </a:rPr>
              <a:t>采用</a:t>
            </a:r>
            <a:r>
              <a:rPr sz="1400" b="1" spc="-5" dirty="0" err="1">
                <a:latin typeface="黑体"/>
                <a:cs typeface="黑体"/>
              </a:rPr>
              <a:t>多</a:t>
            </a:r>
            <a:r>
              <a:rPr sz="1400" b="1" spc="5" dirty="0" err="1">
                <a:latin typeface="黑体"/>
                <a:cs typeface="黑体"/>
              </a:rPr>
              <a:t>种矿源的</a:t>
            </a:r>
            <a:r>
              <a:rPr sz="1400" b="1" spc="-5" dirty="0" err="1">
                <a:latin typeface="黑体"/>
                <a:cs typeface="黑体"/>
              </a:rPr>
              <a:t>氧</a:t>
            </a:r>
            <a:r>
              <a:rPr sz="1400" b="1" spc="5" dirty="0" err="1">
                <a:latin typeface="黑体"/>
                <a:cs typeface="黑体"/>
              </a:rPr>
              <a:t>化铝</a:t>
            </a:r>
            <a:r>
              <a:rPr sz="1400" b="1" spc="-5" dirty="0" err="1">
                <a:latin typeface="黑体"/>
                <a:cs typeface="黑体"/>
              </a:rPr>
              <a:t>厂</a:t>
            </a:r>
            <a:r>
              <a:rPr sz="1400" b="1" spc="5" dirty="0" err="1">
                <a:latin typeface="黑体"/>
                <a:cs typeface="黑体"/>
              </a:rPr>
              <a:t>推广使用</a:t>
            </a:r>
            <a:r>
              <a:rPr sz="1400" b="1" spc="-5" dirty="0">
                <a:latin typeface="黑体"/>
                <a:cs typeface="黑体"/>
              </a:rPr>
              <a:t>。</a:t>
            </a:r>
            <a:endParaRPr sz="1400" dirty="0">
              <a:latin typeface="黑体"/>
              <a:cs typeface="黑体"/>
            </a:endParaRPr>
          </a:p>
        </p:txBody>
      </p:sp>
      <p:sp>
        <p:nvSpPr>
          <p:cNvPr id="10" name="object 10"/>
          <p:cNvSpPr txBox="1"/>
          <p:nvPr/>
        </p:nvSpPr>
        <p:spPr>
          <a:xfrm>
            <a:off x="1192550" y="1029448"/>
            <a:ext cx="9501505" cy="1428596"/>
          </a:xfrm>
          <a:prstGeom prst="rect">
            <a:avLst/>
          </a:prstGeom>
        </p:spPr>
        <p:txBody>
          <a:bodyPr vert="horz" wrap="square" lIns="0" tIns="12700" rIns="0" bIns="0" rtlCol="0">
            <a:spAutoFit/>
          </a:bodyPr>
          <a:lstStyle/>
          <a:p>
            <a:pPr>
              <a:lnSpc>
                <a:spcPct val="100000"/>
              </a:lnSpc>
              <a:spcBef>
                <a:spcPts val="10"/>
              </a:spcBef>
            </a:pPr>
            <a:endParaRPr sz="2600" dirty="0">
              <a:latin typeface="Times New Roman"/>
              <a:cs typeface="Times New Roman"/>
            </a:endParaRPr>
          </a:p>
          <a:p>
            <a:pPr marL="654050">
              <a:lnSpc>
                <a:spcPct val="100000"/>
              </a:lnSpc>
              <a:tabLst>
                <a:tab pos="5636260" algn="l"/>
              </a:tabLst>
            </a:pPr>
            <a:r>
              <a:rPr lang="en-US" b="1" dirty="0">
                <a:solidFill>
                  <a:srgbClr val="F16321"/>
                </a:solidFill>
                <a:latin typeface="微软雅黑"/>
                <a:ea typeface="+mj-ea"/>
              </a:rPr>
              <a:t>Option 1</a:t>
            </a:r>
            <a:r>
              <a:rPr lang="en-US" sz="2800" b="1" dirty="0">
                <a:solidFill>
                  <a:srgbClr val="F16321"/>
                </a:solidFill>
                <a:latin typeface="微软雅黑"/>
                <a:ea typeface="+mj-ea"/>
              </a:rPr>
              <a:t> </a:t>
            </a:r>
            <a:r>
              <a:rPr sz="3000" b="1" spc="7" baseline="1388" dirty="0">
                <a:solidFill>
                  <a:srgbClr val="F16321"/>
                </a:solidFill>
                <a:latin typeface="宋体"/>
                <a:cs typeface="宋体"/>
              </a:rPr>
              <a:t>方案</a:t>
            </a:r>
            <a:r>
              <a:rPr sz="3000" b="1" spc="-7" baseline="1388" dirty="0">
                <a:solidFill>
                  <a:srgbClr val="F16321"/>
                </a:solidFill>
                <a:latin typeface="Calibri"/>
                <a:cs typeface="Calibri"/>
              </a:rPr>
              <a:t>1</a:t>
            </a:r>
            <a:r>
              <a:rPr sz="3000" b="1" spc="-7" baseline="1388" dirty="0">
                <a:solidFill>
                  <a:srgbClr val="F16321"/>
                </a:solidFill>
                <a:latin typeface="宋体"/>
                <a:cs typeface="宋体"/>
              </a:rPr>
              <a:t>：	</a:t>
            </a:r>
            <a:r>
              <a:rPr lang="en-US" b="1" dirty="0">
                <a:solidFill>
                  <a:srgbClr val="F16321"/>
                </a:solidFill>
                <a:latin typeface="微软雅黑"/>
                <a:ea typeface="+mj-ea"/>
              </a:rPr>
              <a:t>Option 2 </a:t>
            </a:r>
            <a:r>
              <a:rPr sz="2000" b="1" spc="5" dirty="0">
                <a:solidFill>
                  <a:srgbClr val="F16321"/>
                </a:solidFill>
                <a:latin typeface="宋体"/>
                <a:cs typeface="宋体"/>
              </a:rPr>
              <a:t>方案</a:t>
            </a:r>
            <a:r>
              <a:rPr sz="2000" b="1" spc="-5" dirty="0">
                <a:solidFill>
                  <a:srgbClr val="F16321"/>
                </a:solidFill>
                <a:latin typeface="Calibri"/>
                <a:cs typeface="Calibri"/>
              </a:rPr>
              <a:t>2</a:t>
            </a:r>
            <a:r>
              <a:rPr sz="2000" b="1" spc="-5" dirty="0">
                <a:solidFill>
                  <a:srgbClr val="F16321"/>
                </a:solidFill>
                <a:latin typeface="宋体"/>
                <a:cs typeface="宋体"/>
              </a:rPr>
              <a:t>：</a:t>
            </a:r>
            <a:endParaRPr sz="2000" dirty="0">
              <a:latin typeface="宋体"/>
              <a:cs typeface="宋体"/>
            </a:endParaRPr>
          </a:p>
          <a:p>
            <a:pPr>
              <a:lnSpc>
                <a:spcPct val="100000"/>
              </a:lnSpc>
              <a:spcBef>
                <a:spcPts val="30"/>
              </a:spcBef>
            </a:pPr>
            <a:endParaRPr sz="2200" dirty="0">
              <a:latin typeface="Times New Roman"/>
              <a:cs typeface="Times New Roman"/>
            </a:endParaRPr>
          </a:p>
          <a:p>
            <a:pPr marL="193040">
              <a:lnSpc>
                <a:spcPct val="100000"/>
              </a:lnSpc>
              <a:tabLst>
                <a:tab pos="4837430" algn="l"/>
              </a:tabLst>
            </a:pPr>
            <a:r>
              <a:rPr sz="1600" b="1" spc="5" dirty="0" err="1">
                <a:latin typeface="黑体"/>
                <a:cs typeface="黑体"/>
              </a:rPr>
              <a:t>高硫矿与梅</a:t>
            </a:r>
            <a:r>
              <a:rPr sz="1600" b="1" dirty="0" err="1">
                <a:latin typeface="黑体"/>
                <a:cs typeface="黑体"/>
              </a:rPr>
              <a:t>特</a:t>
            </a:r>
            <a:r>
              <a:rPr sz="1600" b="1" spc="5" dirty="0" err="1">
                <a:latin typeface="黑体"/>
                <a:cs typeface="黑体"/>
              </a:rPr>
              <a:t>罗</a:t>
            </a:r>
            <a:r>
              <a:rPr sz="1600" b="1" dirty="0" err="1">
                <a:latin typeface="黑体"/>
                <a:cs typeface="黑体"/>
              </a:rPr>
              <a:t>矿的</a:t>
            </a:r>
            <a:r>
              <a:rPr sz="1600" b="1" spc="5" dirty="0" err="1">
                <a:latin typeface="黑体"/>
                <a:cs typeface="黑体"/>
              </a:rPr>
              <a:t>混</a:t>
            </a:r>
            <a:r>
              <a:rPr sz="1600" b="1" dirty="0" err="1">
                <a:latin typeface="黑体"/>
                <a:cs typeface="黑体"/>
              </a:rPr>
              <a:t>配</a:t>
            </a:r>
            <a:r>
              <a:rPr sz="1600" b="1" spc="5" dirty="0" err="1">
                <a:latin typeface="黑体"/>
                <a:cs typeface="黑体"/>
              </a:rPr>
              <a:t>使</a:t>
            </a:r>
            <a:r>
              <a:rPr sz="1600" b="1" dirty="0" err="1">
                <a:latin typeface="黑体"/>
                <a:cs typeface="黑体"/>
              </a:rPr>
              <a:t>用</a:t>
            </a:r>
            <a:r>
              <a:rPr sz="1600" b="1" dirty="0">
                <a:latin typeface="黑体"/>
                <a:cs typeface="黑体"/>
              </a:rPr>
              <a:t>：	</a:t>
            </a:r>
            <a:r>
              <a:rPr sz="1600" b="1" spc="10" dirty="0">
                <a:latin typeface="黑体"/>
                <a:cs typeface="黑体"/>
              </a:rPr>
              <a:t>梅特罗矿</a:t>
            </a:r>
            <a:r>
              <a:rPr sz="1600" b="1" spc="-5" dirty="0">
                <a:latin typeface="Times New Roman"/>
                <a:cs typeface="Times New Roman"/>
              </a:rPr>
              <a:t>+</a:t>
            </a:r>
            <a:r>
              <a:rPr sz="1600" b="1" spc="5" dirty="0">
                <a:latin typeface="黑体"/>
                <a:cs typeface="黑体"/>
              </a:rPr>
              <a:t>牙</a:t>
            </a:r>
            <a:r>
              <a:rPr sz="1600" b="1" dirty="0">
                <a:latin typeface="黑体"/>
                <a:cs typeface="黑体"/>
              </a:rPr>
              <a:t>买</a:t>
            </a:r>
            <a:r>
              <a:rPr sz="1600" b="1" spc="5" dirty="0">
                <a:latin typeface="黑体"/>
                <a:cs typeface="黑体"/>
              </a:rPr>
              <a:t>加</a:t>
            </a:r>
            <a:r>
              <a:rPr sz="1600" b="1" dirty="0">
                <a:latin typeface="黑体"/>
                <a:cs typeface="黑体"/>
              </a:rPr>
              <a:t>矿</a:t>
            </a:r>
            <a:r>
              <a:rPr sz="1600" b="1" spc="-5" dirty="0">
                <a:latin typeface="Times New Roman"/>
                <a:cs typeface="Times New Roman"/>
              </a:rPr>
              <a:t>+</a:t>
            </a:r>
            <a:r>
              <a:rPr sz="1600" b="1" spc="5" dirty="0">
                <a:latin typeface="黑体"/>
                <a:cs typeface="黑体"/>
              </a:rPr>
              <a:t>印</a:t>
            </a:r>
            <a:r>
              <a:rPr sz="1600" b="1" dirty="0">
                <a:latin typeface="黑体"/>
                <a:cs typeface="黑体"/>
              </a:rPr>
              <a:t>尼矿</a:t>
            </a:r>
            <a:r>
              <a:rPr sz="1600" b="1" spc="-5" dirty="0">
                <a:latin typeface="Times New Roman"/>
                <a:cs typeface="Times New Roman"/>
              </a:rPr>
              <a:t>+</a:t>
            </a:r>
            <a:r>
              <a:rPr sz="1600" b="1" spc="10" dirty="0">
                <a:latin typeface="黑体"/>
                <a:cs typeface="黑体"/>
              </a:rPr>
              <a:t>本</a:t>
            </a:r>
            <a:r>
              <a:rPr sz="1600" b="1" dirty="0">
                <a:latin typeface="黑体"/>
                <a:cs typeface="黑体"/>
              </a:rPr>
              <a:t>地矿</a:t>
            </a:r>
            <a:r>
              <a:rPr sz="1600" b="1" dirty="0">
                <a:latin typeface="Times New Roman"/>
                <a:cs typeface="Times New Roman"/>
              </a:rPr>
              <a:t>—</a:t>
            </a:r>
            <a:r>
              <a:rPr sz="1600" b="1" dirty="0">
                <a:latin typeface="黑体"/>
                <a:cs typeface="黑体"/>
              </a:rPr>
              <a:t>（</a:t>
            </a:r>
            <a:r>
              <a:rPr sz="1600" b="1" spc="5" dirty="0">
                <a:latin typeface="黑体"/>
                <a:cs typeface="黑体"/>
              </a:rPr>
              <a:t>大</a:t>
            </a:r>
            <a:r>
              <a:rPr sz="1600" b="1" dirty="0">
                <a:latin typeface="黑体"/>
                <a:cs typeface="黑体"/>
              </a:rPr>
              <a:t>混使</a:t>
            </a:r>
            <a:r>
              <a:rPr sz="1600" b="1" spc="5" dirty="0">
                <a:latin typeface="黑体"/>
                <a:cs typeface="黑体"/>
              </a:rPr>
              <a:t>用</a:t>
            </a:r>
            <a:r>
              <a:rPr sz="1600" b="1" dirty="0">
                <a:latin typeface="黑体"/>
                <a:cs typeface="黑体"/>
              </a:rPr>
              <a:t>）</a:t>
            </a:r>
            <a:endParaRPr sz="1600" dirty="0">
              <a:latin typeface="黑体"/>
              <a:cs typeface="黑体"/>
            </a:endParaRPr>
          </a:p>
        </p:txBody>
      </p:sp>
      <p:sp>
        <p:nvSpPr>
          <p:cNvPr id="14" name="object 2">
            <a:extLst>
              <a:ext uri="{FF2B5EF4-FFF2-40B4-BE49-F238E27FC236}">
                <a16:creationId xmlns:a16="http://schemas.microsoft.com/office/drawing/2014/main" id="{452C19A5-4C3D-14BD-5485-F4B1495A579F}"/>
              </a:ext>
            </a:extLst>
          </p:cNvPr>
          <p:cNvSpPr txBox="1">
            <a:spLocks noGrp="1"/>
          </p:cNvSpPr>
          <p:nvPr>
            <p:ph type="title"/>
          </p:nvPr>
        </p:nvSpPr>
        <p:spPr>
          <a:xfrm>
            <a:off x="381000" y="219830"/>
            <a:ext cx="9753600" cy="873957"/>
          </a:xfrm>
          <a:prstGeom prst="rect">
            <a:avLst/>
          </a:prstGeom>
        </p:spPr>
        <p:txBody>
          <a:bodyPr vert="horz" wrap="square" lIns="0" tIns="12065" rIns="0" bIns="0" rtlCol="0">
            <a:spAutoFit/>
          </a:bodyPr>
          <a:lstStyle/>
          <a:p>
            <a:pPr marL="12700" marR="5080">
              <a:lnSpc>
                <a:spcPct val="100400"/>
              </a:lnSpc>
              <a:spcBef>
                <a:spcPts val="95"/>
              </a:spcBef>
            </a:pPr>
            <a:r>
              <a:rPr sz="2800" dirty="0">
                <a:solidFill>
                  <a:srgbClr val="F16321"/>
                </a:solidFill>
                <a:latin typeface="微软雅黑"/>
                <a:cs typeface="微软雅黑"/>
              </a:rPr>
              <a:t>Appl</a:t>
            </a:r>
            <a:r>
              <a:rPr sz="2800" dirty="0">
                <a:solidFill>
                  <a:srgbClr val="F16321"/>
                </a:solidFill>
                <a:latin typeface="微软雅黑"/>
              </a:rPr>
              <a:t>icati</a:t>
            </a:r>
            <a:r>
              <a:rPr sz="2800" dirty="0">
                <a:solidFill>
                  <a:srgbClr val="F16321"/>
                </a:solidFill>
                <a:latin typeface="微软雅黑"/>
                <a:cs typeface="微软雅黑"/>
              </a:rPr>
              <a:t>on  </a:t>
            </a:r>
            <a:r>
              <a:rPr sz="2800" spc="-20" dirty="0">
                <a:solidFill>
                  <a:srgbClr val="F16321"/>
                </a:solidFill>
                <a:latin typeface="微软雅黑"/>
                <a:cs typeface="微软雅黑"/>
              </a:rPr>
              <a:t>of </a:t>
            </a:r>
            <a:r>
              <a:rPr sz="2800" dirty="0">
                <a:solidFill>
                  <a:srgbClr val="F16321"/>
                </a:solidFill>
                <a:latin typeface="微软雅黑"/>
                <a:cs typeface="微软雅黑"/>
              </a:rPr>
              <a:t>Metro Bauxite in Chinese HT</a:t>
            </a:r>
            <a:r>
              <a:rPr sz="2800" spc="25" dirty="0">
                <a:solidFill>
                  <a:srgbClr val="F16321"/>
                </a:solidFill>
                <a:latin typeface="微软雅黑"/>
                <a:cs typeface="微软雅黑"/>
              </a:rPr>
              <a:t> </a:t>
            </a:r>
            <a:r>
              <a:rPr sz="2800" dirty="0">
                <a:solidFill>
                  <a:srgbClr val="F16321"/>
                </a:solidFill>
                <a:latin typeface="微软雅黑"/>
                <a:cs typeface="微软雅黑"/>
              </a:rPr>
              <a:t>plants</a:t>
            </a:r>
            <a:br>
              <a:rPr lang="en-US" sz="2800" dirty="0">
                <a:solidFill>
                  <a:srgbClr val="F16321"/>
                </a:solidFill>
                <a:latin typeface="微软雅黑"/>
                <a:cs typeface="微软雅黑"/>
              </a:rPr>
            </a:br>
            <a:r>
              <a:rPr lang="zh-CN" altLang="en-US" sz="2800" spc="5" dirty="0">
                <a:solidFill>
                  <a:srgbClr val="F16321"/>
                </a:solidFill>
                <a:latin typeface="微软雅黑"/>
                <a:cs typeface="微软雅黑"/>
              </a:rPr>
              <a:t>梅特</a:t>
            </a:r>
            <a:r>
              <a:rPr lang="zh-CN" altLang="en-US" sz="2800" dirty="0">
                <a:solidFill>
                  <a:srgbClr val="F16321"/>
                </a:solidFill>
                <a:latin typeface="微软雅黑"/>
                <a:cs typeface="微软雅黑"/>
              </a:rPr>
              <a:t>罗</a:t>
            </a:r>
            <a:r>
              <a:rPr lang="zh-CN" altLang="en-US" sz="2800" spc="5" dirty="0">
                <a:solidFill>
                  <a:srgbClr val="F16321"/>
                </a:solidFill>
                <a:latin typeface="微软雅黑"/>
                <a:cs typeface="微软雅黑"/>
              </a:rPr>
              <a:t>矿在多家中国氧化铝厂</a:t>
            </a:r>
            <a:r>
              <a:rPr lang="zh-CN" altLang="en-US" sz="2800" spc="10" dirty="0">
                <a:solidFill>
                  <a:srgbClr val="F16321"/>
                </a:solidFill>
                <a:latin typeface="微软雅黑"/>
                <a:cs typeface="微软雅黑"/>
              </a:rPr>
              <a:t>的</a:t>
            </a:r>
            <a:r>
              <a:rPr lang="zh-CN" altLang="en-US" sz="2800" spc="5" dirty="0">
                <a:solidFill>
                  <a:srgbClr val="F16321"/>
                </a:solidFill>
                <a:latin typeface="微软雅黑"/>
                <a:cs typeface="微软雅黑"/>
              </a:rPr>
              <a:t>应用</a:t>
            </a:r>
            <a:endParaRPr sz="2800" dirty="0">
              <a:latin typeface="微软雅黑"/>
              <a:cs typeface="微软雅黑"/>
            </a:endParaRPr>
          </a:p>
        </p:txBody>
      </p:sp>
      <p:sp>
        <p:nvSpPr>
          <p:cNvPr id="15" name="object 3">
            <a:extLst>
              <a:ext uri="{FF2B5EF4-FFF2-40B4-BE49-F238E27FC236}">
                <a16:creationId xmlns:a16="http://schemas.microsoft.com/office/drawing/2014/main" id="{9997ABEA-CAF1-DC04-4CBD-378708D5C9D9}"/>
              </a:ext>
            </a:extLst>
          </p:cNvPr>
          <p:cNvSpPr/>
          <p:nvPr/>
        </p:nvSpPr>
        <p:spPr>
          <a:xfrm>
            <a:off x="11378183" y="112776"/>
            <a:ext cx="648734" cy="669568"/>
          </a:xfrm>
          <a:prstGeom prst="rect">
            <a:avLst/>
          </a:prstGeom>
          <a:blipFill>
            <a:blip r:embed="rId2" cstate="print"/>
            <a:stretch>
              <a:fillRect/>
            </a:stretch>
          </a:blipFill>
        </p:spPr>
        <p:txBody>
          <a:bodyPr wrap="square" lIns="0" tIns="0" rIns="0" bIns="0" rtlCol="0"/>
          <a:lstStyle/>
          <a:p>
            <a:endParaRPr/>
          </a:p>
        </p:txBody>
      </p:sp>
      <p:sp>
        <p:nvSpPr>
          <p:cNvPr id="2" name="文本框 1">
            <a:extLst>
              <a:ext uri="{FF2B5EF4-FFF2-40B4-BE49-F238E27FC236}">
                <a16:creationId xmlns:a16="http://schemas.microsoft.com/office/drawing/2014/main" id="{A80BC6EB-99E7-4BFB-AA02-E1750173A919}"/>
              </a:ext>
            </a:extLst>
          </p:cNvPr>
          <p:cNvSpPr txBox="1"/>
          <p:nvPr/>
        </p:nvSpPr>
        <p:spPr>
          <a:xfrm>
            <a:off x="609600" y="1882668"/>
            <a:ext cx="5867400" cy="584775"/>
          </a:xfrm>
          <a:prstGeom prst="rect">
            <a:avLst/>
          </a:prstGeom>
          <a:noFill/>
        </p:spPr>
        <p:txBody>
          <a:bodyPr wrap="square" rtlCol="0">
            <a:spAutoFit/>
          </a:bodyPr>
          <a:lstStyle/>
          <a:p>
            <a:r>
              <a:rPr lang="en-US" altLang="zh-CN" sz="1600" dirty="0"/>
              <a:t>Mixed use of high sulfur bauxite and</a:t>
            </a:r>
            <a:r>
              <a:rPr lang="zh-CN" altLang="en-US" sz="1600" dirty="0"/>
              <a:t> </a:t>
            </a:r>
            <a:r>
              <a:rPr lang="en-US" altLang="zh-CN" sz="1600" dirty="0"/>
              <a:t>MMI</a:t>
            </a:r>
            <a:r>
              <a:rPr lang="zh-CN" altLang="en-US" sz="1600" dirty="0"/>
              <a:t> </a:t>
            </a:r>
            <a:r>
              <a:rPr lang="en-US" altLang="zh-CN" sz="1600" dirty="0"/>
              <a:t>bauxite</a:t>
            </a:r>
          </a:p>
          <a:p>
            <a:endParaRPr lang="zh-CN" altLang="en-US" sz="1600" dirty="0"/>
          </a:p>
        </p:txBody>
      </p:sp>
      <p:sp>
        <p:nvSpPr>
          <p:cNvPr id="9" name="文本框 8">
            <a:extLst>
              <a:ext uri="{FF2B5EF4-FFF2-40B4-BE49-F238E27FC236}">
                <a16:creationId xmlns:a16="http://schemas.microsoft.com/office/drawing/2014/main" id="{C4E2A00E-F9CB-677A-CEC3-E9CA117169B6}"/>
              </a:ext>
            </a:extLst>
          </p:cNvPr>
          <p:cNvSpPr txBox="1"/>
          <p:nvPr/>
        </p:nvSpPr>
        <p:spPr>
          <a:xfrm>
            <a:off x="5410200" y="1900164"/>
            <a:ext cx="6483962" cy="615553"/>
          </a:xfrm>
          <a:prstGeom prst="rect">
            <a:avLst/>
          </a:prstGeom>
          <a:noFill/>
        </p:spPr>
        <p:txBody>
          <a:bodyPr wrap="square" rtlCol="0">
            <a:spAutoFit/>
          </a:bodyPr>
          <a:lstStyle/>
          <a:p>
            <a:r>
              <a:rPr lang="en-US" altLang="zh-CN" sz="1600" dirty="0"/>
              <a:t>MMI bauxite + Jamaican bauxite_ Indonesian bauxite + domestic bauxite</a:t>
            </a:r>
          </a:p>
          <a:p>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53380"/>
            <a:ext cx="8524875" cy="453390"/>
          </a:xfrm>
          <a:prstGeom prst="rect">
            <a:avLst/>
          </a:prstGeom>
        </p:spPr>
        <p:txBody>
          <a:bodyPr vert="horz" wrap="square" lIns="0" tIns="13335" rIns="0" bIns="0" rtlCol="0">
            <a:spAutoFit/>
          </a:bodyPr>
          <a:lstStyle/>
          <a:p>
            <a:pPr marL="12700">
              <a:lnSpc>
                <a:spcPct val="100000"/>
              </a:lnSpc>
              <a:spcBef>
                <a:spcPts val="105"/>
              </a:spcBef>
            </a:pPr>
            <a:r>
              <a:rPr sz="2800" spc="5" dirty="0">
                <a:solidFill>
                  <a:srgbClr val="F16321"/>
                </a:solidFill>
                <a:latin typeface="微软雅黑"/>
                <a:cs typeface="微软雅黑"/>
              </a:rPr>
              <a:t>梅特罗矿业有限公司</a:t>
            </a:r>
            <a:r>
              <a:rPr sz="2800" spc="15" dirty="0">
                <a:solidFill>
                  <a:srgbClr val="F16321"/>
                </a:solidFill>
                <a:latin typeface="微软雅黑"/>
                <a:cs typeface="微软雅黑"/>
              </a:rPr>
              <a:t> </a:t>
            </a:r>
            <a:r>
              <a:rPr sz="2800" spc="-5" dirty="0">
                <a:solidFill>
                  <a:srgbClr val="F16321"/>
                </a:solidFill>
                <a:latin typeface="微软雅黑"/>
                <a:cs typeface="微软雅黑"/>
              </a:rPr>
              <a:t>Metro</a:t>
            </a:r>
            <a:r>
              <a:rPr sz="2800" spc="-10" dirty="0">
                <a:solidFill>
                  <a:srgbClr val="F16321"/>
                </a:solidFill>
                <a:latin typeface="微软雅黑"/>
                <a:cs typeface="微软雅黑"/>
              </a:rPr>
              <a:t> </a:t>
            </a:r>
            <a:r>
              <a:rPr sz="2800" spc="5" dirty="0">
                <a:solidFill>
                  <a:srgbClr val="F16321"/>
                </a:solidFill>
                <a:latin typeface="微软雅黑"/>
                <a:cs typeface="微软雅黑"/>
              </a:rPr>
              <a:t>Mining</a:t>
            </a:r>
            <a:r>
              <a:rPr sz="2800" spc="-20" dirty="0">
                <a:solidFill>
                  <a:srgbClr val="F16321"/>
                </a:solidFill>
                <a:latin typeface="微软雅黑"/>
                <a:cs typeface="微软雅黑"/>
              </a:rPr>
              <a:t> </a:t>
            </a:r>
            <a:r>
              <a:rPr sz="2800" dirty="0">
                <a:solidFill>
                  <a:srgbClr val="F16321"/>
                </a:solidFill>
                <a:latin typeface="微软雅黑"/>
                <a:cs typeface="微软雅黑"/>
              </a:rPr>
              <a:t>Limited</a:t>
            </a:r>
            <a:r>
              <a:rPr sz="2800" spc="-10" dirty="0">
                <a:solidFill>
                  <a:srgbClr val="F16321"/>
                </a:solidFill>
                <a:latin typeface="微软雅黑"/>
                <a:cs typeface="微软雅黑"/>
              </a:rPr>
              <a:t> </a:t>
            </a:r>
            <a:r>
              <a:rPr sz="2800" dirty="0">
                <a:solidFill>
                  <a:srgbClr val="F16321"/>
                </a:solidFill>
                <a:latin typeface="微软雅黑"/>
                <a:cs typeface="微软雅黑"/>
              </a:rPr>
              <a:t>(MMI)</a:t>
            </a:r>
            <a:endParaRPr sz="2800" dirty="0">
              <a:latin typeface="微软雅黑"/>
              <a:cs typeface="微软雅黑"/>
            </a:endParaRPr>
          </a:p>
        </p:txBody>
      </p:sp>
      <p:sp>
        <p:nvSpPr>
          <p:cNvPr id="3" name="object 3"/>
          <p:cNvSpPr/>
          <p:nvPr/>
        </p:nvSpPr>
        <p:spPr>
          <a:xfrm>
            <a:off x="5940061" y="1219200"/>
            <a:ext cx="6086856" cy="4858512"/>
          </a:xfrm>
          <a:prstGeom prst="rect">
            <a:avLst/>
          </a:prstGeom>
          <a:blipFill>
            <a:blip r:embed="rId2" cstate="print"/>
            <a:stretch>
              <a:fillRect/>
            </a:stretch>
          </a:blipFill>
        </p:spPr>
        <p:txBody>
          <a:bodyPr wrap="square" lIns="0" tIns="0" rIns="0" bIns="0" rtlCol="0"/>
          <a:lstStyle/>
          <a:p>
            <a:endParaRPr/>
          </a:p>
        </p:txBody>
      </p:sp>
      <p:sp>
        <p:nvSpPr>
          <p:cNvPr id="6" name="object 3">
            <a:extLst>
              <a:ext uri="{FF2B5EF4-FFF2-40B4-BE49-F238E27FC236}">
                <a16:creationId xmlns:a16="http://schemas.microsoft.com/office/drawing/2014/main" id="{F2E107A4-062A-000B-F91A-1903630A93F6}"/>
              </a:ext>
            </a:extLst>
          </p:cNvPr>
          <p:cNvSpPr/>
          <p:nvPr/>
        </p:nvSpPr>
        <p:spPr>
          <a:xfrm>
            <a:off x="11378183" y="112776"/>
            <a:ext cx="648734" cy="669568"/>
          </a:xfrm>
          <a:prstGeom prst="rect">
            <a:avLst/>
          </a:prstGeom>
          <a:blipFill>
            <a:blip r:embed="rId3" cstate="print"/>
            <a:stretch>
              <a:fillRect/>
            </a:stretch>
          </a:blipFill>
        </p:spPr>
        <p:txBody>
          <a:bodyPr wrap="square" lIns="0" tIns="0" rIns="0" bIns="0" rtlCol="0"/>
          <a:lstStyle/>
          <a:p>
            <a:endParaRPr/>
          </a:p>
        </p:txBody>
      </p:sp>
      <p:sp>
        <p:nvSpPr>
          <p:cNvPr id="7" name="文本框 6">
            <a:extLst>
              <a:ext uri="{FF2B5EF4-FFF2-40B4-BE49-F238E27FC236}">
                <a16:creationId xmlns:a16="http://schemas.microsoft.com/office/drawing/2014/main" id="{82327413-B102-0B6E-FF0E-A73D73B9E6B3}"/>
              </a:ext>
            </a:extLst>
          </p:cNvPr>
          <p:cNvSpPr txBox="1"/>
          <p:nvPr/>
        </p:nvSpPr>
        <p:spPr>
          <a:xfrm>
            <a:off x="381000" y="1295400"/>
            <a:ext cx="5328592" cy="4879606"/>
          </a:xfrm>
          <a:prstGeom prst="rect">
            <a:avLst/>
          </a:prstGeom>
          <a:noFill/>
        </p:spPr>
        <p:txBody>
          <a:bodyPr wrap="square">
            <a:spAutoFit/>
          </a:bodyPr>
          <a:lstStyle/>
          <a:p>
            <a:pPr fontAlgn="auto">
              <a:lnSpc>
                <a:spcPts val="2900"/>
              </a:lnSpc>
            </a:pPr>
            <a:r>
              <a:rPr lang="en-US" altLang="zh-CN" spc="-10" dirty="0">
                <a:latin typeface="Calibri"/>
                <a:cs typeface="Calibri"/>
              </a:rPr>
              <a:t>Metro Mining Limited has become the second major, independent, and reliable Australian bauxite producer in Australia, headquartered in Brisbane, Queensland. Under the leadership of Mr. Simon </a:t>
            </a:r>
            <a:r>
              <a:rPr lang="en-US" altLang="zh-CN" spc="-10" dirty="0" err="1">
                <a:latin typeface="Calibri"/>
                <a:cs typeface="Calibri"/>
              </a:rPr>
              <a:t>Wensley</a:t>
            </a:r>
            <a:r>
              <a:rPr lang="en-US" altLang="zh-CN" spc="-10" dirty="0">
                <a:latin typeface="Calibri"/>
                <a:cs typeface="Calibri"/>
              </a:rPr>
              <a:t>, the newly appointed CEO in July last year, this Australian listed company has established a good reputation for adhering to its commitments in the international market, especially in the Chinese market.</a:t>
            </a:r>
            <a:r>
              <a:rPr lang="zh-CN" altLang="en-US" spc="-10" dirty="0">
                <a:latin typeface="Calibri"/>
                <a:cs typeface="Calibri"/>
              </a:rPr>
              <a:t>    </a:t>
            </a:r>
            <a:endParaRPr lang="en-US" altLang="zh-CN" spc="-10" dirty="0">
              <a:latin typeface="Calibri"/>
              <a:cs typeface="Calibri"/>
            </a:endParaRPr>
          </a:p>
          <a:p>
            <a:pPr fontAlgn="auto">
              <a:lnSpc>
                <a:spcPts val="2900"/>
              </a:lnSpc>
            </a:pPr>
            <a:r>
              <a:rPr lang="zh-CN" altLang="en-US" sz="1600" b="1" dirty="0">
                <a:solidFill>
                  <a:schemeClr val="dk1"/>
                </a:solidFill>
                <a:latin typeface="Times New Roman" panose="02020603050405020304" charset="0"/>
                <a:ea typeface="黑体" panose="02010609060101010101" charset="-122"/>
                <a:cs typeface="Times New Roman" panose="02020603050405020304" charset="0"/>
              </a:rPr>
              <a:t>梅特罗矿业有限公司已经成为澳洲第二家主要的、独立的、可靠的澳大利亚铝土矿生产商家，</a:t>
            </a:r>
            <a:r>
              <a:rPr lang="zh-CN" altLang="zh-CN" sz="1600" b="1" dirty="0">
                <a:solidFill>
                  <a:schemeClr val="dk1"/>
                </a:solidFill>
                <a:latin typeface="Times New Roman" panose="02020603050405020304" charset="0"/>
                <a:ea typeface="黑体" panose="02010609060101010101" charset="-122"/>
                <a:cs typeface="Times New Roman" panose="02020603050405020304" charset="0"/>
              </a:rPr>
              <a:t>总部位于昆士兰布里斯班</a:t>
            </a:r>
            <a:r>
              <a:rPr lang="zh-CN" altLang="en-US" sz="1600" b="1" dirty="0">
                <a:solidFill>
                  <a:schemeClr val="dk1"/>
                </a:solidFill>
                <a:latin typeface="Times New Roman" panose="02020603050405020304" charset="0"/>
                <a:ea typeface="黑体" panose="02010609060101010101" charset="-122"/>
                <a:cs typeface="Times New Roman" panose="02020603050405020304" charset="0"/>
              </a:rPr>
              <a:t>。在去年七月份新上任的</a:t>
            </a:r>
            <a:r>
              <a:rPr lang="en-US" altLang="zh-CN" sz="1600" b="1" dirty="0">
                <a:solidFill>
                  <a:schemeClr val="dk1"/>
                </a:solidFill>
                <a:latin typeface="Times New Roman" panose="02020603050405020304" charset="0"/>
                <a:ea typeface="黑体" panose="02010609060101010101" charset="-122"/>
                <a:cs typeface="Times New Roman" panose="02020603050405020304" charset="0"/>
              </a:rPr>
              <a:t>CEO Simon </a:t>
            </a:r>
            <a:r>
              <a:rPr lang="en-US" altLang="zh-CN" sz="1600" b="1" dirty="0" err="1">
                <a:solidFill>
                  <a:schemeClr val="dk1"/>
                </a:solidFill>
                <a:latin typeface="Times New Roman" panose="02020603050405020304" charset="0"/>
                <a:ea typeface="黑体" panose="02010609060101010101" charset="-122"/>
                <a:cs typeface="Times New Roman" panose="02020603050405020304" charset="0"/>
              </a:rPr>
              <a:t>Wensley</a:t>
            </a:r>
            <a:r>
              <a:rPr lang="zh-CN" altLang="en-US" sz="1600" b="1" dirty="0">
                <a:solidFill>
                  <a:schemeClr val="dk1"/>
                </a:solidFill>
                <a:latin typeface="Times New Roman" panose="02020603050405020304" charset="0"/>
                <a:ea typeface="黑体" panose="02010609060101010101" charset="-122"/>
                <a:cs typeface="Times New Roman" panose="02020603050405020304" charset="0"/>
              </a:rPr>
              <a:t>先生的管理团队领导下，这家澳洲的上市公司在国际市场上，特别是中国市场上，已建立了信守承诺的良好声誉。</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133" y="195465"/>
            <a:ext cx="6009640" cy="453390"/>
          </a:xfrm>
          <a:prstGeom prst="rect">
            <a:avLst/>
          </a:prstGeom>
        </p:spPr>
        <p:txBody>
          <a:bodyPr vert="horz" wrap="square" lIns="0" tIns="13335" rIns="0" bIns="0" rtlCol="0">
            <a:spAutoFit/>
          </a:bodyPr>
          <a:lstStyle/>
          <a:p>
            <a:pPr marL="12700">
              <a:lnSpc>
                <a:spcPct val="100000"/>
              </a:lnSpc>
              <a:spcBef>
                <a:spcPts val="105"/>
              </a:spcBef>
            </a:pPr>
            <a:r>
              <a:rPr sz="2800" spc="5" dirty="0">
                <a:solidFill>
                  <a:srgbClr val="F16321"/>
                </a:solidFill>
                <a:latin typeface="微软雅黑"/>
                <a:cs typeface="微软雅黑"/>
              </a:rPr>
              <a:t>梅特罗矿业有限公</a:t>
            </a:r>
            <a:r>
              <a:rPr sz="2800" spc="-10" dirty="0">
                <a:solidFill>
                  <a:srgbClr val="F16321"/>
                </a:solidFill>
                <a:latin typeface="微软雅黑"/>
                <a:cs typeface="微软雅黑"/>
              </a:rPr>
              <a:t>司</a:t>
            </a:r>
            <a:r>
              <a:rPr sz="2800" spc="5" dirty="0">
                <a:solidFill>
                  <a:srgbClr val="F16321"/>
                </a:solidFill>
                <a:latin typeface="微软雅黑"/>
                <a:cs typeface="微软雅黑"/>
              </a:rPr>
              <a:t>(MMI)</a:t>
            </a:r>
            <a:r>
              <a:rPr sz="2800" spc="-5" dirty="0">
                <a:solidFill>
                  <a:srgbClr val="F16321"/>
                </a:solidFill>
                <a:latin typeface="微软雅黑"/>
                <a:cs typeface="微软雅黑"/>
              </a:rPr>
              <a:t> </a:t>
            </a:r>
            <a:r>
              <a:rPr sz="2800" dirty="0">
                <a:solidFill>
                  <a:srgbClr val="F16321"/>
                </a:solidFill>
                <a:latin typeface="微软雅黑"/>
                <a:cs typeface="微软雅黑"/>
              </a:rPr>
              <a:t>–</a:t>
            </a:r>
            <a:r>
              <a:rPr sz="2800" spc="-20" dirty="0">
                <a:solidFill>
                  <a:srgbClr val="F16321"/>
                </a:solidFill>
                <a:latin typeface="微软雅黑"/>
                <a:cs typeface="微软雅黑"/>
              </a:rPr>
              <a:t> </a:t>
            </a:r>
            <a:r>
              <a:rPr sz="2800" spc="-5" dirty="0">
                <a:solidFill>
                  <a:srgbClr val="F16321"/>
                </a:solidFill>
                <a:latin typeface="微软雅黑"/>
                <a:cs typeface="微软雅黑"/>
              </a:rPr>
              <a:t>2022</a:t>
            </a:r>
            <a:endParaRPr sz="2800" dirty="0">
              <a:latin typeface="微软雅黑"/>
              <a:cs typeface="微软雅黑"/>
            </a:endParaRPr>
          </a:p>
        </p:txBody>
      </p:sp>
      <p:sp>
        <p:nvSpPr>
          <p:cNvPr id="5" name="object 3">
            <a:extLst>
              <a:ext uri="{FF2B5EF4-FFF2-40B4-BE49-F238E27FC236}">
                <a16:creationId xmlns:a16="http://schemas.microsoft.com/office/drawing/2014/main" id="{62994FA1-B43B-C0FB-9E57-6BB162173679}"/>
              </a:ext>
            </a:extLst>
          </p:cNvPr>
          <p:cNvSpPr/>
          <p:nvPr/>
        </p:nvSpPr>
        <p:spPr>
          <a:xfrm>
            <a:off x="11378183" y="112776"/>
            <a:ext cx="648734" cy="669568"/>
          </a:xfrm>
          <a:prstGeom prst="rect">
            <a:avLst/>
          </a:prstGeom>
          <a:blipFill>
            <a:blip r:embed="rId2" cstate="print"/>
            <a:stretch>
              <a:fillRect/>
            </a:stretch>
          </a:blipFill>
        </p:spPr>
        <p:txBody>
          <a:bodyPr wrap="square" lIns="0" tIns="0" rIns="0" bIns="0" rtlCol="0"/>
          <a:lstStyle/>
          <a:p>
            <a:endParaRPr/>
          </a:p>
        </p:txBody>
      </p:sp>
      <p:sp>
        <p:nvSpPr>
          <p:cNvPr id="7" name="Text Placeholder 2">
            <a:extLst>
              <a:ext uri="{FF2B5EF4-FFF2-40B4-BE49-F238E27FC236}">
                <a16:creationId xmlns:a16="http://schemas.microsoft.com/office/drawing/2014/main" id="{ABD96678-70A3-202F-314F-2F99BEDF220E}"/>
              </a:ext>
            </a:extLst>
          </p:cNvPr>
          <p:cNvSpPr txBox="1">
            <a:spLocks/>
          </p:cNvSpPr>
          <p:nvPr/>
        </p:nvSpPr>
        <p:spPr>
          <a:xfrm>
            <a:off x="347133" y="782344"/>
            <a:ext cx="11627443" cy="3784470"/>
          </a:xfrm>
          <a:prstGeom prst="rect">
            <a:avLst/>
          </a:prstGeom>
        </p:spPr>
        <p:txBody>
          <a:bodyPr wrap="square" lIns="0" tIns="0" rIns="0" bIns="0">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nSpc>
                <a:spcPts val="2200"/>
              </a:lnSpc>
              <a:buFont typeface="Arial" panose="020B0604020202020204" pitchFamily="34" charset="0"/>
              <a:buChar char="•"/>
            </a:pPr>
            <a:r>
              <a:rPr lang="en-US" altLang="zh-CN" spc="-10" dirty="0">
                <a:latin typeface="Calibri"/>
                <a:cs typeface="Calibri"/>
              </a:rPr>
              <a:t>MMI began its initial production and delivery after the rainy season in April 2018. Based on the current reserves, the production service life of the mine can reach 20 years, until 2037.</a:t>
            </a:r>
            <a:endParaRPr lang="en-US" altLang="zh-CN" b="1" kern="0" dirty="0">
              <a:solidFill>
                <a:schemeClr val="dk1"/>
              </a:solidFill>
              <a:latin typeface="Times New Roman" panose="02020603050405020304" charset="0"/>
              <a:ea typeface="黑体" panose="02010609060101010101" charset="-122"/>
              <a:cs typeface="Times New Roman" panose="02020603050405020304" charset="0"/>
            </a:endParaRPr>
          </a:p>
          <a:p>
            <a:pPr>
              <a:lnSpc>
                <a:spcPts val="2200"/>
              </a:lnSpc>
            </a:pPr>
            <a:r>
              <a:rPr lang="zh-CN" altLang="en-US" b="1" kern="0" dirty="0">
                <a:solidFill>
                  <a:schemeClr val="dk1"/>
                </a:solidFill>
                <a:latin typeface="Times New Roman" panose="02020603050405020304" charset="0"/>
                <a:ea typeface="黑体" panose="02010609060101010101" charset="-122"/>
                <a:cs typeface="Times New Roman" panose="02020603050405020304" charset="0"/>
              </a:rPr>
              <a:t>梅特罗于</a:t>
            </a:r>
            <a:r>
              <a:rPr lang="en-US" altLang="zh-CN" b="1" kern="0" dirty="0">
                <a:solidFill>
                  <a:schemeClr val="dk1"/>
                </a:solidFill>
                <a:latin typeface="Times New Roman" panose="02020603050405020304" charset="0"/>
                <a:ea typeface="黑体" panose="02010609060101010101" charset="-122"/>
                <a:cs typeface="Times New Roman" panose="02020603050405020304" charset="0"/>
              </a:rPr>
              <a:t>2018</a:t>
            </a:r>
            <a:r>
              <a:rPr lang="zh-CN" altLang="en-US" b="1" kern="0" dirty="0">
                <a:solidFill>
                  <a:schemeClr val="dk1"/>
                </a:solidFill>
                <a:latin typeface="Times New Roman" panose="02020603050405020304" charset="0"/>
                <a:ea typeface="黑体" panose="02010609060101010101" charset="-122"/>
                <a:cs typeface="Times New Roman" panose="02020603050405020304" charset="0"/>
              </a:rPr>
              <a:t>年</a:t>
            </a:r>
            <a:r>
              <a:rPr lang="en-US" altLang="zh-CN" b="1" kern="0" dirty="0">
                <a:solidFill>
                  <a:schemeClr val="dk1"/>
                </a:solidFill>
                <a:latin typeface="Times New Roman" panose="02020603050405020304" charset="0"/>
                <a:ea typeface="黑体" panose="02010609060101010101" charset="-122"/>
                <a:cs typeface="Times New Roman" panose="02020603050405020304" charset="0"/>
              </a:rPr>
              <a:t>4</a:t>
            </a:r>
            <a:r>
              <a:rPr lang="zh-CN" altLang="en-US" b="1" kern="0" dirty="0">
                <a:solidFill>
                  <a:schemeClr val="dk1"/>
                </a:solidFill>
                <a:latin typeface="Times New Roman" panose="02020603050405020304" charset="0"/>
                <a:ea typeface="黑体" panose="02010609060101010101" charset="-122"/>
                <a:cs typeface="Times New Roman" panose="02020603050405020304" charset="0"/>
              </a:rPr>
              <a:t>月雨季后开始初次生产和交付。</a:t>
            </a:r>
            <a:r>
              <a:rPr lang="zh-CN" altLang="en-US" b="1" kern="0" dirty="0">
                <a:latin typeface="Times New Roman" panose="02020603050405020304" charset="0"/>
                <a:ea typeface="黑体" panose="02010609060101010101" charset="-122"/>
                <a:cs typeface="Times New Roman" panose="02020603050405020304" charset="0"/>
                <a:sym typeface="+mn-ea"/>
              </a:rPr>
              <a:t>按目前的可采储量计算，矿山生产服务年限可达到</a:t>
            </a:r>
            <a:r>
              <a:rPr lang="en-US" altLang="zh-CN" b="1" kern="0" dirty="0">
                <a:latin typeface="Times New Roman" panose="02020603050405020304" charset="0"/>
                <a:ea typeface="黑体" panose="02010609060101010101" charset="-122"/>
                <a:cs typeface="Times New Roman" panose="02020603050405020304" charset="0"/>
              </a:rPr>
              <a:t>20</a:t>
            </a:r>
            <a:r>
              <a:rPr lang="zh-CN" altLang="en-US" b="1" kern="0" dirty="0">
                <a:latin typeface="Times New Roman" panose="02020603050405020304" charset="0"/>
                <a:ea typeface="黑体" panose="02010609060101010101" charset="-122"/>
                <a:cs typeface="Times New Roman" panose="02020603050405020304" charset="0"/>
                <a:sym typeface="+mn-ea"/>
              </a:rPr>
              <a:t>年，</a:t>
            </a:r>
            <a:r>
              <a:rPr lang="zh-CN" altLang="en-US" b="1" kern="0" dirty="0">
                <a:latin typeface="Times New Roman" panose="02020603050405020304" charset="0"/>
                <a:cs typeface="Times New Roman" panose="02020603050405020304" charset="0"/>
                <a:sym typeface="+mn-ea"/>
              </a:rPr>
              <a:t>至2037年。</a:t>
            </a:r>
            <a:endParaRPr lang="en-US" altLang="zh-CN" b="1" kern="0" dirty="0">
              <a:solidFill>
                <a:schemeClr val="dk1"/>
              </a:solidFill>
              <a:latin typeface="Times New Roman" panose="02020603050405020304" charset="0"/>
              <a:ea typeface="黑体" panose="02010609060101010101" charset="-122"/>
              <a:cs typeface="Times New Roman" panose="02020603050405020304" charset="0"/>
              <a:sym typeface="+mn-ea"/>
            </a:endParaRPr>
          </a:p>
          <a:p>
            <a:pPr marL="285750" indent="-285750">
              <a:lnSpc>
                <a:spcPts val="2200"/>
              </a:lnSpc>
              <a:buFont typeface="Arial" panose="020B0604020202020204" pitchFamily="34" charset="0"/>
              <a:buChar char="•"/>
            </a:pPr>
            <a:r>
              <a:rPr lang="en-US" altLang="zh-CN" spc="-10" dirty="0">
                <a:latin typeface="Calibri"/>
                <a:cs typeface="Calibri"/>
              </a:rPr>
              <a:t>By 2022, Metro has produced and shipped over 14 million tons of bauxite and shipped it to the Chinese market</a:t>
            </a:r>
            <a:r>
              <a:rPr lang="en-US" altLang="zh-CN" sz="2000" b="1" dirty="0">
                <a:latin typeface="黑体"/>
                <a:cs typeface="黑体"/>
              </a:rPr>
              <a:t>.</a:t>
            </a:r>
            <a:endParaRPr lang="en-US" altLang="zh-CN" b="1" kern="0" dirty="0">
              <a:solidFill>
                <a:schemeClr val="dk1"/>
              </a:solidFill>
              <a:latin typeface="Times New Roman" panose="02020603050405020304" charset="0"/>
              <a:ea typeface="黑体" panose="02010609060101010101" charset="-122"/>
              <a:cs typeface="Times New Roman" panose="02020603050405020304" charset="0"/>
            </a:endParaRPr>
          </a:p>
          <a:p>
            <a:pPr>
              <a:lnSpc>
                <a:spcPts val="2200"/>
              </a:lnSpc>
            </a:pPr>
            <a:r>
              <a:rPr lang="zh-CN" altLang="en-US" b="1" kern="0" dirty="0">
                <a:solidFill>
                  <a:schemeClr val="dk1"/>
                </a:solidFill>
                <a:latin typeface="Times New Roman" panose="02020603050405020304" charset="0"/>
                <a:ea typeface="黑体" panose="02010609060101010101" charset="-122"/>
                <a:cs typeface="Times New Roman" panose="02020603050405020304" charset="0"/>
              </a:rPr>
              <a:t>至</a:t>
            </a:r>
            <a:r>
              <a:rPr lang="en-US" altLang="zh-CN" b="1" kern="0" dirty="0">
                <a:solidFill>
                  <a:schemeClr val="dk1"/>
                </a:solidFill>
                <a:latin typeface="Times New Roman" panose="02020603050405020304" charset="0"/>
                <a:ea typeface="黑体" panose="02010609060101010101" charset="-122"/>
                <a:cs typeface="Times New Roman" panose="02020603050405020304" charset="0"/>
              </a:rPr>
              <a:t>2022</a:t>
            </a:r>
            <a:r>
              <a:rPr lang="zh-CN" altLang="en-US" b="1" kern="0" dirty="0">
                <a:solidFill>
                  <a:schemeClr val="dk1"/>
                </a:solidFill>
                <a:latin typeface="Times New Roman" panose="02020603050405020304" charset="0"/>
                <a:ea typeface="黑体" panose="02010609060101010101" charset="-122"/>
                <a:cs typeface="Times New Roman" panose="02020603050405020304" charset="0"/>
              </a:rPr>
              <a:t>年，梅特罗已累计生产超过</a:t>
            </a:r>
            <a:r>
              <a:rPr lang="en-US" altLang="zh-CN" b="1" kern="0" dirty="0">
                <a:solidFill>
                  <a:schemeClr val="dk1"/>
                </a:solidFill>
                <a:latin typeface="Times New Roman" panose="02020603050405020304" charset="0"/>
                <a:ea typeface="黑体" panose="02010609060101010101" charset="-122"/>
                <a:cs typeface="Times New Roman" panose="02020603050405020304" charset="0"/>
              </a:rPr>
              <a:t>1400</a:t>
            </a:r>
            <a:r>
              <a:rPr lang="zh-CN" altLang="en-US" b="1" kern="0" dirty="0">
                <a:solidFill>
                  <a:schemeClr val="dk1"/>
                </a:solidFill>
                <a:latin typeface="Times New Roman" panose="02020603050405020304" charset="0"/>
                <a:ea typeface="黑体" panose="02010609060101010101" charset="-122"/>
                <a:cs typeface="Times New Roman" panose="02020603050405020304" charset="0"/>
              </a:rPr>
              <a:t>万吨铝土矿并运往中国市场。</a:t>
            </a:r>
            <a:endParaRPr lang="en-US" altLang="zh-CN" b="1" kern="0" dirty="0">
              <a:solidFill>
                <a:schemeClr val="dk1"/>
              </a:solidFill>
              <a:latin typeface="Times New Roman" panose="02020603050405020304" charset="0"/>
              <a:ea typeface="黑体" panose="02010609060101010101" charset="-122"/>
              <a:cs typeface="Times New Roman" panose="02020603050405020304" charset="0"/>
            </a:endParaRPr>
          </a:p>
          <a:p>
            <a:pPr marL="285750" indent="-285750">
              <a:lnSpc>
                <a:spcPts val="2200"/>
              </a:lnSpc>
              <a:buFont typeface="Arial" panose="020B0604020202020204" pitchFamily="34" charset="0"/>
              <a:buChar char="•"/>
            </a:pPr>
            <a:r>
              <a:rPr lang="en-US" altLang="zh-CN" spc="-10" dirty="0">
                <a:latin typeface="Calibri"/>
                <a:cs typeface="Calibri"/>
              </a:rPr>
              <a:t>Avg.3 </a:t>
            </a:r>
            <a:r>
              <a:rPr lang="en-US" altLang="zh-CN" spc="-10" dirty="0" err="1">
                <a:latin typeface="Calibri"/>
                <a:cs typeface="Calibri"/>
              </a:rPr>
              <a:t>Capesize</a:t>
            </a:r>
            <a:r>
              <a:rPr lang="en-US" altLang="zh-CN" spc="-10" dirty="0">
                <a:latin typeface="Calibri"/>
                <a:cs typeface="Calibri"/>
              </a:rPr>
              <a:t> vessels/month</a:t>
            </a:r>
            <a:endParaRPr lang="en-US" altLang="zh-CN" b="1" kern="0" dirty="0">
              <a:solidFill>
                <a:schemeClr val="dk1"/>
              </a:solidFill>
              <a:latin typeface="Times New Roman" panose="02020603050405020304" charset="0"/>
              <a:ea typeface="黑体" panose="02010609060101010101" charset="-122"/>
              <a:cs typeface="Times New Roman" panose="02020603050405020304" charset="0"/>
            </a:endParaRPr>
          </a:p>
          <a:p>
            <a:pPr>
              <a:lnSpc>
                <a:spcPts val="2200"/>
              </a:lnSpc>
            </a:pPr>
            <a:r>
              <a:rPr lang="zh-CN" altLang="en-US" b="1" kern="0" dirty="0">
                <a:solidFill>
                  <a:schemeClr val="dk1"/>
                </a:solidFill>
                <a:latin typeface="Times New Roman" panose="02020603050405020304" charset="0"/>
                <a:ea typeface="黑体" panose="02010609060101010101" charset="-122"/>
                <a:cs typeface="Times New Roman" panose="02020603050405020304" charset="0"/>
              </a:rPr>
              <a:t>平均每个月可以装载</a:t>
            </a:r>
            <a:r>
              <a:rPr lang="en-US" altLang="zh-CN" b="1" kern="0" dirty="0">
                <a:solidFill>
                  <a:schemeClr val="dk1"/>
                </a:solidFill>
                <a:latin typeface="Times New Roman" panose="02020603050405020304" charset="0"/>
                <a:ea typeface="黑体" panose="02010609060101010101" charset="-122"/>
                <a:cs typeface="Times New Roman" panose="02020603050405020304" charset="0"/>
              </a:rPr>
              <a:t>3</a:t>
            </a:r>
            <a:r>
              <a:rPr lang="zh-CN" altLang="en-US" b="1" kern="0" dirty="0">
                <a:solidFill>
                  <a:schemeClr val="dk1"/>
                </a:solidFill>
                <a:latin typeface="Times New Roman" panose="02020603050405020304" charset="0"/>
                <a:ea typeface="黑体" panose="02010609060101010101" charset="-122"/>
                <a:cs typeface="Times New Roman" panose="02020603050405020304" charset="0"/>
              </a:rPr>
              <a:t>大</a:t>
            </a:r>
            <a:r>
              <a:rPr lang="en-US" altLang="zh-CN" b="1" kern="0" dirty="0">
                <a:solidFill>
                  <a:schemeClr val="dk1"/>
                </a:solidFill>
                <a:latin typeface="Times New Roman" panose="02020603050405020304" charset="0"/>
                <a:ea typeface="黑体" panose="02010609060101010101" charset="-122"/>
                <a:cs typeface="Times New Roman" panose="02020603050405020304" charset="0"/>
              </a:rPr>
              <a:t>Cape </a:t>
            </a:r>
            <a:r>
              <a:rPr lang="zh-CN" altLang="en-US" b="1" kern="0" dirty="0">
                <a:solidFill>
                  <a:schemeClr val="dk1"/>
                </a:solidFill>
                <a:latin typeface="Times New Roman" panose="02020603050405020304" charset="0"/>
                <a:ea typeface="黑体" panose="02010609060101010101" charset="-122"/>
                <a:cs typeface="Times New Roman" panose="02020603050405020304" charset="0"/>
              </a:rPr>
              <a:t>船。</a:t>
            </a:r>
            <a:endParaRPr lang="en-US" altLang="zh-CN" b="1" kern="0" dirty="0">
              <a:solidFill>
                <a:schemeClr val="dk1"/>
              </a:solidFill>
              <a:latin typeface="Times New Roman" panose="02020603050405020304" charset="0"/>
              <a:ea typeface="黑体" panose="02010609060101010101" charset="-122"/>
              <a:cs typeface="Times New Roman" panose="02020603050405020304" charset="0"/>
            </a:endParaRPr>
          </a:p>
          <a:p>
            <a:pPr marL="285750" indent="-285750">
              <a:lnSpc>
                <a:spcPts val="2200"/>
              </a:lnSpc>
              <a:buFont typeface="Arial" panose="020B0604020202020204" pitchFamily="34" charset="0"/>
              <a:buChar char="•"/>
            </a:pPr>
            <a:r>
              <a:rPr lang="en-US" altLang="zh-CN" spc="-10" dirty="0">
                <a:latin typeface="Calibri"/>
                <a:cs typeface="Calibri"/>
              </a:rPr>
              <a:t>Production period: April to December of each year.</a:t>
            </a:r>
            <a:endParaRPr lang="en-US" altLang="zh-CN" b="1" kern="0" dirty="0">
              <a:solidFill>
                <a:schemeClr val="dk1"/>
              </a:solidFill>
              <a:latin typeface="Times New Roman" panose="02020603050405020304" charset="0"/>
              <a:ea typeface="黑体" panose="02010609060101010101" charset="-122"/>
              <a:cs typeface="Times New Roman" panose="02020603050405020304" charset="0"/>
            </a:endParaRPr>
          </a:p>
          <a:p>
            <a:pPr>
              <a:lnSpc>
                <a:spcPts val="2200"/>
              </a:lnSpc>
            </a:pPr>
            <a:r>
              <a:rPr lang="zh-CN" altLang="en-US" b="1" kern="0" dirty="0">
                <a:solidFill>
                  <a:schemeClr val="dk1"/>
                </a:solidFill>
                <a:latin typeface="Times New Roman" panose="02020603050405020304" charset="0"/>
                <a:ea typeface="黑体" panose="02010609060101010101" charset="-122"/>
                <a:cs typeface="Times New Roman" panose="02020603050405020304" charset="0"/>
              </a:rPr>
              <a:t>每年的</a:t>
            </a:r>
            <a:r>
              <a:rPr lang="en-US" altLang="zh-CN" b="1" kern="0" dirty="0">
                <a:solidFill>
                  <a:schemeClr val="dk1"/>
                </a:solidFill>
                <a:latin typeface="Times New Roman" panose="02020603050405020304" charset="0"/>
                <a:ea typeface="黑体" panose="02010609060101010101" charset="-122"/>
                <a:cs typeface="Times New Roman" panose="02020603050405020304" charset="0"/>
              </a:rPr>
              <a:t>4</a:t>
            </a:r>
            <a:r>
              <a:rPr lang="zh-CN" altLang="en-US" b="1" kern="0" dirty="0">
                <a:solidFill>
                  <a:schemeClr val="dk1"/>
                </a:solidFill>
                <a:latin typeface="Times New Roman" panose="02020603050405020304" charset="0"/>
                <a:ea typeface="黑体" panose="02010609060101010101" charset="-122"/>
                <a:cs typeface="Times New Roman" panose="02020603050405020304" charset="0"/>
              </a:rPr>
              <a:t>到</a:t>
            </a:r>
            <a:r>
              <a:rPr lang="en-US" altLang="zh-CN" b="1" kern="0" dirty="0">
                <a:solidFill>
                  <a:schemeClr val="dk1"/>
                </a:solidFill>
                <a:latin typeface="Times New Roman" panose="02020603050405020304" charset="0"/>
                <a:ea typeface="黑体" panose="02010609060101010101" charset="-122"/>
                <a:cs typeface="Times New Roman" panose="02020603050405020304" charset="0"/>
              </a:rPr>
              <a:t>12</a:t>
            </a:r>
            <a:r>
              <a:rPr lang="zh-CN" altLang="en-US" b="1" kern="0" dirty="0">
                <a:solidFill>
                  <a:schemeClr val="dk1"/>
                </a:solidFill>
                <a:latin typeface="Times New Roman" panose="02020603050405020304" charset="0"/>
                <a:ea typeface="黑体" panose="02010609060101010101" charset="-122"/>
                <a:cs typeface="Times New Roman" panose="02020603050405020304" charset="0"/>
              </a:rPr>
              <a:t>月是旱季梅特罗的生产期。</a:t>
            </a:r>
            <a:endParaRPr lang="en-US" altLang="zh-CN" b="1" kern="0" dirty="0">
              <a:solidFill>
                <a:schemeClr val="dk1"/>
              </a:solidFill>
              <a:latin typeface="Times New Roman" panose="02020603050405020304" charset="0"/>
              <a:ea typeface="黑体" panose="02010609060101010101" charset="-122"/>
              <a:cs typeface="Times New Roman" panose="02020603050405020304" charset="0"/>
            </a:endParaRPr>
          </a:p>
          <a:p>
            <a:pPr marL="285750" indent="-285750">
              <a:lnSpc>
                <a:spcPts val="2200"/>
              </a:lnSpc>
              <a:buFont typeface="Arial" panose="020B0604020202020204" pitchFamily="34" charset="0"/>
              <a:buChar char="•"/>
            </a:pPr>
            <a:r>
              <a:rPr lang="en-US" altLang="zh-CN" spc="-10" dirty="0">
                <a:latin typeface="Calibri"/>
                <a:cs typeface="Calibri"/>
              </a:rPr>
              <a:t>1st</a:t>
            </a:r>
            <a:r>
              <a:rPr lang="zh-CN" altLang="en-US" spc="-10" dirty="0">
                <a:latin typeface="Calibri"/>
                <a:cs typeface="Calibri"/>
              </a:rPr>
              <a:t> </a:t>
            </a:r>
            <a:r>
              <a:rPr lang="en-US" altLang="zh-CN" spc="-10" dirty="0">
                <a:latin typeface="Calibri"/>
                <a:cs typeface="Calibri"/>
              </a:rPr>
              <a:t> bauxite mining company in Australia to have its own floating crane.</a:t>
            </a:r>
            <a:r>
              <a:rPr lang="zh-CN" altLang="en-US" spc="-10" dirty="0">
                <a:latin typeface="Calibri"/>
                <a:cs typeface="Calibri"/>
              </a:rPr>
              <a:t> </a:t>
            </a:r>
            <a:r>
              <a:rPr lang="en-US" altLang="zh-CN" spc="-10" dirty="0">
                <a:latin typeface="Calibri"/>
                <a:cs typeface="Calibri"/>
              </a:rPr>
              <a:t>Will purchase a second floating crane to provide customers with more shipping possibilities.</a:t>
            </a:r>
            <a:endParaRPr lang="en-US" altLang="zh-CN" b="1" kern="0" dirty="0">
              <a:solidFill>
                <a:schemeClr val="dk1"/>
              </a:solidFill>
              <a:latin typeface="Times New Roman" panose="02020603050405020304" charset="0"/>
              <a:ea typeface="黑体" panose="02010609060101010101" charset="-122"/>
              <a:cs typeface="Times New Roman" panose="02020603050405020304" charset="0"/>
            </a:endParaRPr>
          </a:p>
          <a:p>
            <a:pPr>
              <a:lnSpc>
                <a:spcPts val="2200"/>
              </a:lnSpc>
            </a:pPr>
            <a:r>
              <a:rPr lang="zh-CN" altLang="en-US" b="1" kern="0" dirty="0">
                <a:solidFill>
                  <a:schemeClr val="dk1"/>
                </a:solidFill>
                <a:latin typeface="Times New Roman" panose="02020603050405020304" charset="0"/>
                <a:ea typeface="黑体" panose="02010609060101010101" charset="-122"/>
                <a:cs typeface="Times New Roman" panose="02020603050405020304" charset="0"/>
              </a:rPr>
              <a:t>梅特罗是澳大利亚第一家拥有自有浮吊的铝土矿业公司，可转驳</a:t>
            </a:r>
            <a:r>
              <a:rPr lang="en-US" altLang="zh-CN" b="1" kern="0" dirty="0">
                <a:solidFill>
                  <a:schemeClr val="dk1"/>
                </a:solidFill>
                <a:latin typeface="Times New Roman" panose="02020603050405020304" charset="0"/>
                <a:ea typeface="黑体" panose="02010609060101010101" charset="-122"/>
                <a:cs typeface="Times New Roman" panose="02020603050405020304" charset="0"/>
              </a:rPr>
              <a:t>17-18</a:t>
            </a:r>
            <a:r>
              <a:rPr lang="zh-CN" altLang="en-US" b="1" kern="0" dirty="0">
                <a:solidFill>
                  <a:schemeClr val="dk1"/>
                </a:solidFill>
                <a:latin typeface="Times New Roman" panose="02020603050405020304" charset="0"/>
                <a:ea typeface="黑体" panose="02010609060101010101" charset="-122"/>
                <a:cs typeface="Times New Roman" panose="02020603050405020304" charset="0"/>
              </a:rPr>
              <a:t>万吨海岬级散装船，</a:t>
            </a:r>
            <a:r>
              <a:rPr lang="zh-CN" altLang="zh-CN" b="1" kern="0" dirty="0">
                <a:solidFill>
                  <a:schemeClr val="dk1"/>
                </a:solidFill>
                <a:latin typeface="Times New Roman" panose="02020603050405020304" charset="0"/>
                <a:ea typeface="黑体" panose="02010609060101010101" charset="-122"/>
                <a:cs typeface="Times New Roman" panose="02020603050405020304" charset="0"/>
              </a:rPr>
              <a:t>将采购第二艘浮吊驳船（</a:t>
            </a:r>
            <a:r>
              <a:rPr lang="en-US" altLang="zh-CN" b="1" kern="0" dirty="0">
                <a:solidFill>
                  <a:schemeClr val="dk1"/>
                </a:solidFill>
                <a:latin typeface="Times New Roman" panose="02020603050405020304" charset="0"/>
                <a:ea typeface="黑体" panose="02010609060101010101" charset="-122"/>
                <a:cs typeface="Times New Roman" panose="02020603050405020304" charset="0"/>
              </a:rPr>
              <a:t>FCB</a:t>
            </a:r>
            <a:r>
              <a:rPr lang="zh-CN" altLang="zh-CN" b="1" kern="0" dirty="0">
                <a:solidFill>
                  <a:schemeClr val="dk1"/>
                </a:solidFill>
                <a:latin typeface="Times New Roman" panose="02020603050405020304" charset="0"/>
                <a:ea typeface="黑体" panose="02010609060101010101" charset="-122"/>
                <a:cs typeface="Times New Roman" panose="02020603050405020304" charset="0"/>
              </a:rPr>
              <a:t>），配备陆侧筛网和输送机</a:t>
            </a:r>
            <a:r>
              <a:rPr lang="zh-CN" altLang="en-US" b="1" kern="0" dirty="0">
                <a:solidFill>
                  <a:schemeClr val="dk1"/>
                </a:solidFill>
                <a:latin typeface="Times New Roman" panose="02020603050405020304" charset="0"/>
                <a:ea typeface="黑体" panose="02010609060101010101" charset="-122"/>
                <a:cs typeface="Times New Roman" panose="02020603050405020304" charset="0"/>
              </a:rPr>
              <a:t>，为客户提供更多装运可能性。</a:t>
            </a:r>
            <a:endParaRPr lang="en-US" altLang="zh-CN" b="1" kern="0" dirty="0">
              <a:solidFill>
                <a:schemeClr val="dk1"/>
              </a:solidFill>
              <a:latin typeface="Times New Roman" panose="02020603050405020304" charset="0"/>
              <a:ea typeface="黑体" panose="02010609060101010101" charset="-122"/>
              <a:cs typeface="Times New Roman" panose="02020603050405020304" charset="0"/>
            </a:endParaRPr>
          </a:p>
          <a:p>
            <a:pPr marL="285750" indent="-285750">
              <a:lnSpc>
                <a:spcPts val="2200"/>
              </a:lnSpc>
              <a:buFont typeface="Arial" panose="020B0604020202020204" pitchFamily="34" charset="0"/>
              <a:buChar char="•"/>
            </a:pPr>
            <a:r>
              <a:rPr lang="en-US" altLang="zh-CN" spc="-10" dirty="0">
                <a:latin typeface="Calibri"/>
                <a:cs typeface="Calibri"/>
              </a:rPr>
              <a:t>Obtained binding sales contracts for 5 MWMT in 2023 and 6 MWMT in 2024.</a:t>
            </a:r>
            <a:endParaRPr lang="en-US" altLang="zh-CN" b="1" kern="0" dirty="0">
              <a:solidFill>
                <a:schemeClr val="dk1"/>
              </a:solidFill>
              <a:latin typeface="Times New Roman" panose="02020603050405020304" charset="0"/>
              <a:ea typeface="黑体" panose="02010609060101010101" charset="-122"/>
              <a:cs typeface="Times New Roman" panose="02020603050405020304" charset="0"/>
            </a:endParaRPr>
          </a:p>
          <a:p>
            <a:pPr>
              <a:lnSpc>
                <a:spcPts val="2200"/>
              </a:lnSpc>
            </a:pPr>
            <a:r>
              <a:rPr lang="zh-CN" altLang="zh-CN" b="1" kern="0" dirty="0">
                <a:solidFill>
                  <a:schemeClr val="dk1"/>
                </a:solidFill>
                <a:latin typeface="Times New Roman" panose="02020603050405020304" charset="0"/>
                <a:ea typeface="黑体" panose="02010609060101010101" charset="-122"/>
                <a:cs typeface="Times New Roman" panose="02020603050405020304" charset="0"/>
              </a:rPr>
              <a:t>已经获得了</a:t>
            </a:r>
            <a:r>
              <a:rPr lang="en-US" altLang="zh-CN" b="1" kern="0" dirty="0">
                <a:solidFill>
                  <a:schemeClr val="dk1"/>
                </a:solidFill>
                <a:latin typeface="Times New Roman" panose="02020603050405020304" charset="0"/>
                <a:ea typeface="黑体" panose="02010609060101010101" charset="-122"/>
                <a:cs typeface="Times New Roman" panose="02020603050405020304" charset="0"/>
              </a:rPr>
              <a:t>2023</a:t>
            </a:r>
            <a:r>
              <a:rPr lang="zh-CN" altLang="zh-CN" b="1" kern="0" dirty="0">
                <a:solidFill>
                  <a:schemeClr val="dk1"/>
                </a:solidFill>
                <a:latin typeface="Times New Roman" panose="02020603050405020304" charset="0"/>
                <a:ea typeface="黑体" panose="02010609060101010101" charset="-122"/>
                <a:cs typeface="Times New Roman" panose="02020603050405020304" charset="0"/>
              </a:rPr>
              <a:t>年</a:t>
            </a:r>
            <a:r>
              <a:rPr lang="en-US" altLang="zh-CN" b="1" kern="0" dirty="0">
                <a:solidFill>
                  <a:schemeClr val="dk1"/>
                </a:solidFill>
                <a:latin typeface="Times New Roman" panose="02020603050405020304" charset="0"/>
                <a:ea typeface="黑体" panose="02010609060101010101" charset="-122"/>
                <a:cs typeface="Times New Roman" panose="02020603050405020304" charset="0"/>
              </a:rPr>
              <a:t>500</a:t>
            </a:r>
            <a:r>
              <a:rPr lang="zh-CN" altLang="zh-CN" b="1" kern="0" dirty="0">
                <a:solidFill>
                  <a:schemeClr val="dk1"/>
                </a:solidFill>
                <a:latin typeface="Times New Roman" panose="02020603050405020304" charset="0"/>
                <a:ea typeface="黑体" panose="02010609060101010101" charset="-122"/>
                <a:cs typeface="Times New Roman" panose="02020603050405020304" charset="0"/>
              </a:rPr>
              <a:t>万湿公吨和</a:t>
            </a:r>
            <a:r>
              <a:rPr lang="en-US" altLang="zh-CN" b="1" kern="0" dirty="0">
                <a:solidFill>
                  <a:schemeClr val="dk1"/>
                </a:solidFill>
                <a:latin typeface="Times New Roman" panose="02020603050405020304" charset="0"/>
                <a:ea typeface="黑体" panose="02010609060101010101" charset="-122"/>
                <a:cs typeface="Times New Roman" panose="02020603050405020304" charset="0"/>
              </a:rPr>
              <a:t>2024</a:t>
            </a:r>
            <a:r>
              <a:rPr lang="zh-CN" altLang="zh-CN" b="1" kern="0" dirty="0">
                <a:solidFill>
                  <a:schemeClr val="dk1"/>
                </a:solidFill>
                <a:latin typeface="Times New Roman" panose="02020603050405020304" charset="0"/>
                <a:ea typeface="黑体" panose="02010609060101010101" charset="-122"/>
                <a:cs typeface="Times New Roman" panose="02020603050405020304" charset="0"/>
              </a:rPr>
              <a:t>年</a:t>
            </a:r>
            <a:r>
              <a:rPr lang="en-US" altLang="zh-CN" b="1" kern="0" dirty="0">
                <a:solidFill>
                  <a:schemeClr val="dk1"/>
                </a:solidFill>
                <a:latin typeface="Times New Roman" panose="02020603050405020304" charset="0"/>
                <a:ea typeface="黑体" panose="02010609060101010101" charset="-122"/>
                <a:cs typeface="Times New Roman" panose="02020603050405020304" charset="0"/>
              </a:rPr>
              <a:t>600</a:t>
            </a:r>
            <a:r>
              <a:rPr lang="zh-CN" altLang="zh-CN" b="1" kern="0" dirty="0">
                <a:solidFill>
                  <a:schemeClr val="dk1"/>
                </a:solidFill>
                <a:latin typeface="Times New Roman" panose="02020603050405020304" charset="0"/>
                <a:ea typeface="黑体" panose="02010609060101010101" charset="-122"/>
                <a:cs typeface="Times New Roman" panose="02020603050405020304" charset="0"/>
              </a:rPr>
              <a:t>万湿公吨的具有约束力的销售合同</a:t>
            </a:r>
            <a:r>
              <a:rPr lang="zh-CN" altLang="en-US" b="1" kern="0" dirty="0">
                <a:solidFill>
                  <a:schemeClr val="dk1"/>
                </a:solidFill>
                <a:latin typeface="Times New Roman" panose="02020603050405020304" charset="0"/>
                <a:ea typeface="黑体" panose="02010609060101010101" charset="-122"/>
                <a:cs typeface="Times New Roman" panose="02020603050405020304" charset="0"/>
              </a:rPr>
              <a:t>。</a:t>
            </a:r>
            <a:endParaRPr lang="en-US" altLang="zh-CN" b="1" kern="0" dirty="0">
              <a:solidFill>
                <a:schemeClr val="dk1"/>
              </a:solidFill>
              <a:latin typeface="Times New Roman" panose="02020603050405020304" charset="0"/>
              <a:ea typeface="黑体" panose="02010609060101010101" charset="-122"/>
              <a:cs typeface="Times New Roman" panose="02020603050405020304" charset="0"/>
            </a:endParaRPr>
          </a:p>
          <a:p>
            <a:pPr marL="285750" indent="-285750">
              <a:lnSpc>
                <a:spcPts val="2200"/>
              </a:lnSpc>
              <a:buFont typeface="Arial" panose="020B0604020202020204" pitchFamily="34" charset="0"/>
              <a:buChar char="•"/>
            </a:pPr>
            <a:r>
              <a:rPr lang="en-US" altLang="zh-CN" spc="-10" dirty="0">
                <a:latin typeface="Calibri"/>
                <a:cs typeface="Calibri"/>
              </a:rPr>
              <a:t>MMI’s board of directors has approved the expansion of production capacity by 75% to 7 MWMT per year in 2023, and has successfully raised $30 million for the expansion plan.</a:t>
            </a:r>
            <a:endParaRPr lang="en-US" altLang="zh-CN" b="1" kern="0" dirty="0">
              <a:solidFill>
                <a:schemeClr val="dk1"/>
              </a:solidFill>
              <a:latin typeface="Times New Roman" panose="02020603050405020304" charset="0"/>
              <a:ea typeface="黑体" panose="02010609060101010101" charset="-122"/>
              <a:cs typeface="Times New Roman" panose="02020603050405020304" charset="0"/>
            </a:endParaRPr>
          </a:p>
          <a:p>
            <a:pPr>
              <a:lnSpc>
                <a:spcPts val="2200"/>
              </a:lnSpc>
            </a:pPr>
            <a:r>
              <a:rPr lang="zh-CN" altLang="en-US" b="1" kern="0" dirty="0">
                <a:solidFill>
                  <a:schemeClr val="dk1"/>
                </a:solidFill>
                <a:latin typeface="Times New Roman" panose="02020603050405020304" charset="0"/>
                <a:ea typeface="黑体" panose="02010609060101010101" charset="-122"/>
                <a:cs typeface="Times New Roman" panose="02020603050405020304" charset="0"/>
              </a:rPr>
              <a:t>梅特罗董事会已批准于</a:t>
            </a:r>
            <a:r>
              <a:rPr lang="en-US" altLang="zh-CN" b="1" kern="0" dirty="0">
                <a:solidFill>
                  <a:schemeClr val="dk1"/>
                </a:solidFill>
                <a:latin typeface="Times New Roman" panose="02020603050405020304" charset="0"/>
                <a:ea typeface="黑体" panose="02010609060101010101" charset="-122"/>
                <a:cs typeface="Times New Roman" panose="02020603050405020304" charset="0"/>
              </a:rPr>
              <a:t>2023</a:t>
            </a:r>
            <a:r>
              <a:rPr lang="zh-CN" altLang="en-US" b="1" kern="0" dirty="0">
                <a:solidFill>
                  <a:schemeClr val="dk1"/>
                </a:solidFill>
                <a:latin typeface="Times New Roman" panose="02020603050405020304" charset="0"/>
                <a:ea typeface="黑体" panose="02010609060101010101" charset="-122"/>
                <a:cs typeface="Times New Roman" panose="02020603050405020304" charset="0"/>
              </a:rPr>
              <a:t>年将产能扩大</a:t>
            </a:r>
            <a:r>
              <a:rPr lang="en-US" altLang="zh-CN" b="1" kern="0" dirty="0">
                <a:solidFill>
                  <a:schemeClr val="dk1"/>
                </a:solidFill>
                <a:latin typeface="Times New Roman" panose="02020603050405020304" charset="0"/>
                <a:ea typeface="黑体" panose="02010609060101010101" charset="-122"/>
                <a:cs typeface="Times New Roman" panose="02020603050405020304" charset="0"/>
              </a:rPr>
              <a:t>75%</a:t>
            </a:r>
            <a:r>
              <a:rPr lang="zh-CN" altLang="en-US" b="1" kern="0" dirty="0">
                <a:solidFill>
                  <a:schemeClr val="dk1"/>
                </a:solidFill>
                <a:latin typeface="Times New Roman" panose="02020603050405020304" charset="0"/>
                <a:ea typeface="黑体" panose="02010609060101010101" charset="-122"/>
                <a:cs typeface="Times New Roman" panose="02020603050405020304" charset="0"/>
              </a:rPr>
              <a:t>至每年</a:t>
            </a:r>
            <a:r>
              <a:rPr lang="en-US" altLang="zh-CN" b="1" kern="0" dirty="0">
                <a:solidFill>
                  <a:schemeClr val="dk1"/>
                </a:solidFill>
                <a:latin typeface="Times New Roman" panose="02020603050405020304" charset="0"/>
                <a:ea typeface="黑体" panose="02010609060101010101" charset="-122"/>
                <a:cs typeface="Times New Roman" panose="02020603050405020304" charset="0"/>
              </a:rPr>
              <a:t>700</a:t>
            </a:r>
            <a:r>
              <a:rPr lang="zh-CN" altLang="en-US" b="1" kern="0" dirty="0">
                <a:solidFill>
                  <a:schemeClr val="dk1"/>
                </a:solidFill>
                <a:latin typeface="Times New Roman" panose="02020603050405020304" charset="0"/>
                <a:ea typeface="黑体" panose="02010609060101010101" charset="-122"/>
                <a:cs typeface="Times New Roman" panose="02020603050405020304" charset="0"/>
              </a:rPr>
              <a:t>万湿公吨，并成功融资</a:t>
            </a:r>
            <a:r>
              <a:rPr lang="en-US" altLang="zh-CN" b="1" kern="0" dirty="0">
                <a:solidFill>
                  <a:schemeClr val="dk1"/>
                </a:solidFill>
                <a:latin typeface="Times New Roman" panose="02020603050405020304" charset="0"/>
                <a:ea typeface="黑体" panose="02010609060101010101" charset="-122"/>
                <a:cs typeface="Times New Roman" panose="02020603050405020304" charset="0"/>
              </a:rPr>
              <a:t>3000</a:t>
            </a:r>
            <a:r>
              <a:rPr lang="zh-CN" altLang="en-US" b="1" kern="0" dirty="0">
                <a:solidFill>
                  <a:schemeClr val="dk1"/>
                </a:solidFill>
                <a:latin typeface="Times New Roman" panose="02020603050405020304" charset="0"/>
                <a:ea typeface="黑体" panose="02010609060101010101" charset="-122"/>
                <a:cs typeface="Times New Roman" panose="02020603050405020304" charset="0"/>
              </a:rPr>
              <a:t>万美元用于扩建计划</a:t>
            </a:r>
            <a:endParaRPr lang="en-US" altLang="zh-CN" b="1" kern="0" dirty="0">
              <a:solidFill>
                <a:schemeClr val="dk1"/>
              </a:solidFill>
              <a:latin typeface="Times New Roman" panose="02020603050405020304" charset="0"/>
              <a:ea typeface="黑体" panose="02010609060101010101" charset="-122"/>
              <a:cs typeface="Times New Roman" panose="02020603050405020304" charset="0"/>
            </a:endParaRPr>
          </a:p>
          <a:p>
            <a:pPr marL="285750" indent="-285750">
              <a:lnSpc>
                <a:spcPts val="2200"/>
              </a:lnSpc>
              <a:buFont typeface="Arial" panose="020B0604020202020204" pitchFamily="34" charset="0"/>
              <a:buChar char="•"/>
            </a:pPr>
            <a:r>
              <a:rPr lang="en-US" altLang="zh-CN" spc="-10" dirty="0">
                <a:latin typeface="Calibri"/>
                <a:cs typeface="Calibri"/>
              </a:rPr>
              <a:t>Signed an additional charter party with the shipping company to increase the existing freight volume and ensure smooth delivery</a:t>
            </a:r>
            <a:r>
              <a:rPr lang="en-US" altLang="zh-CN" kern="0" dirty="0">
                <a:solidFill>
                  <a:schemeClr val="dk1"/>
                </a:solidFill>
                <a:latin typeface="Times New Roman" panose="02020603050405020304" charset="0"/>
                <a:ea typeface="黑体" panose="02010609060101010101" charset="-122"/>
                <a:cs typeface="Times New Roman" panose="02020603050405020304" charset="0"/>
              </a:rPr>
              <a:t>.</a:t>
            </a:r>
          </a:p>
          <a:p>
            <a:pPr>
              <a:lnSpc>
                <a:spcPts val="2200"/>
              </a:lnSpc>
            </a:pPr>
            <a:r>
              <a:rPr lang="zh-CN" altLang="en-US" b="1" kern="0" dirty="0">
                <a:solidFill>
                  <a:schemeClr val="dk1"/>
                </a:solidFill>
                <a:latin typeface="Times New Roman" panose="02020603050405020304" charset="0"/>
                <a:ea typeface="黑体" panose="02010609060101010101" charset="-122"/>
                <a:cs typeface="Times New Roman" panose="02020603050405020304" charset="0"/>
              </a:rPr>
              <a:t>梅特罗与船公司签订了额外的租船合同</a:t>
            </a:r>
            <a:r>
              <a:rPr lang="zh-CN" altLang="zh-CN" b="1" kern="0" dirty="0">
                <a:solidFill>
                  <a:schemeClr val="dk1"/>
                </a:solidFill>
                <a:latin typeface="Times New Roman" panose="02020603050405020304" charset="0"/>
                <a:ea typeface="黑体" panose="02010609060101010101" charset="-122"/>
                <a:cs typeface="Times New Roman" panose="02020603050405020304" charset="0"/>
              </a:rPr>
              <a:t>以增加现有远期货运量</a:t>
            </a:r>
            <a:r>
              <a:rPr lang="zh-CN" altLang="en-US" b="1" kern="0" dirty="0">
                <a:solidFill>
                  <a:schemeClr val="dk1"/>
                </a:solidFill>
                <a:latin typeface="Times New Roman" panose="02020603050405020304" charset="0"/>
                <a:ea typeface="黑体" panose="02010609060101010101" charset="-122"/>
                <a:cs typeface="Times New Roman" panose="02020603050405020304" charset="0"/>
              </a:rPr>
              <a:t>，并确保交货的顺利进行。</a:t>
            </a:r>
            <a:endParaRPr lang="en-US" altLang="zh-CN" b="1" kern="0" dirty="0">
              <a:solidFill>
                <a:schemeClr val="dk1"/>
              </a:solidFill>
              <a:latin typeface="Times New Roman" panose="02020603050405020304" charset="0"/>
              <a:ea typeface="黑体" panose="02010609060101010101" charset="-122"/>
              <a:cs typeface="Times New Roman" panose="020206030504050203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15428" y="824543"/>
            <a:ext cx="3412235" cy="140665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15428" y="2313490"/>
            <a:ext cx="3412235" cy="124663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20000" y="3642418"/>
            <a:ext cx="3413759" cy="126492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15428" y="4988110"/>
            <a:ext cx="3412235" cy="167487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914400" y="1371600"/>
            <a:ext cx="6172200" cy="4694234"/>
          </a:xfrm>
          <a:prstGeom prst="rect">
            <a:avLst/>
          </a:prstGeom>
        </p:spPr>
        <p:txBody>
          <a:bodyPr vert="horz" wrap="square" lIns="0" tIns="13335" rIns="0" bIns="0" rtlCol="0">
            <a:spAutoFit/>
          </a:bodyPr>
          <a:lstStyle/>
          <a:p>
            <a:pPr marL="209550">
              <a:lnSpc>
                <a:spcPct val="100000"/>
              </a:lnSpc>
              <a:spcBef>
                <a:spcPts val="105"/>
              </a:spcBef>
            </a:pPr>
            <a:r>
              <a:rPr lang="en-US" sz="2000" b="1" dirty="0">
                <a:latin typeface="Century Gothic"/>
              </a:rPr>
              <a:t>Main advantage: Simple mining operations</a:t>
            </a:r>
          </a:p>
          <a:p>
            <a:pPr marL="209550">
              <a:lnSpc>
                <a:spcPct val="100000"/>
              </a:lnSpc>
              <a:spcBef>
                <a:spcPts val="105"/>
              </a:spcBef>
            </a:pPr>
            <a:r>
              <a:rPr sz="2000" b="1" dirty="0" err="1">
                <a:latin typeface="Century Gothic"/>
              </a:rPr>
              <a:t>主要优势：采矿作业简单</a:t>
            </a:r>
            <a:endParaRPr sz="2000" b="1" dirty="0">
              <a:latin typeface="Century Gothic"/>
            </a:endParaRPr>
          </a:p>
          <a:p>
            <a:pPr>
              <a:lnSpc>
                <a:spcPct val="100000"/>
              </a:lnSpc>
              <a:spcBef>
                <a:spcPts val="40"/>
              </a:spcBef>
            </a:pPr>
            <a:endParaRPr sz="2950" dirty="0">
              <a:latin typeface="Times New Roman"/>
              <a:cs typeface="Times New Roman"/>
            </a:endParaRPr>
          </a:p>
          <a:p>
            <a:pPr marL="236220" indent="-223520">
              <a:lnSpc>
                <a:spcPct val="100000"/>
              </a:lnSpc>
              <a:spcBef>
                <a:spcPts val="5"/>
              </a:spcBef>
              <a:buFont typeface="Arial"/>
              <a:buChar char="•"/>
              <a:tabLst>
                <a:tab pos="236220" algn="l"/>
                <a:tab pos="236854" algn="l"/>
              </a:tabLst>
            </a:pPr>
            <a:r>
              <a:rPr lang="en-US" b="1" dirty="0">
                <a:latin typeface="Century Gothic"/>
              </a:rPr>
              <a:t>Simple open-pit mining requires backfilling and replanting</a:t>
            </a:r>
          </a:p>
          <a:p>
            <a:pPr marL="12700">
              <a:lnSpc>
                <a:spcPct val="100000"/>
              </a:lnSpc>
              <a:spcBef>
                <a:spcPts val="5"/>
              </a:spcBef>
              <a:tabLst>
                <a:tab pos="236220" algn="l"/>
                <a:tab pos="236854" algn="l"/>
              </a:tabLst>
            </a:pPr>
            <a:r>
              <a:rPr lang="en-US" sz="2050" b="1" spc="30" dirty="0">
                <a:latin typeface="黑体"/>
                <a:cs typeface="黑体"/>
              </a:rPr>
              <a:t>	</a:t>
            </a:r>
            <a:r>
              <a:rPr sz="2050" b="1" spc="30" dirty="0" err="1">
                <a:latin typeface="黑体"/>
                <a:cs typeface="黑体"/>
              </a:rPr>
              <a:t>简单的露天开采，需要回填和复植</a:t>
            </a:r>
            <a:endParaRPr sz="2050" dirty="0">
              <a:latin typeface="黑体"/>
              <a:cs typeface="黑体"/>
            </a:endParaRPr>
          </a:p>
          <a:p>
            <a:pPr>
              <a:lnSpc>
                <a:spcPct val="100000"/>
              </a:lnSpc>
              <a:spcBef>
                <a:spcPts val="35"/>
              </a:spcBef>
              <a:buFont typeface="Arial"/>
              <a:buChar char="•"/>
            </a:pPr>
            <a:endParaRPr sz="1950" dirty="0">
              <a:latin typeface="Times New Roman"/>
              <a:cs typeface="Times New Roman"/>
            </a:endParaRPr>
          </a:p>
          <a:p>
            <a:pPr marL="236220" indent="-223520">
              <a:lnSpc>
                <a:spcPct val="100000"/>
              </a:lnSpc>
              <a:spcBef>
                <a:spcPts val="5"/>
              </a:spcBef>
              <a:buFont typeface="Arial"/>
              <a:buChar char="•"/>
              <a:tabLst>
                <a:tab pos="236220" algn="l"/>
                <a:tab pos="236854" algn="l"/>
              </a:tabLst>
            </a:pPr>
            <a:r>
              <a:rPr lang="en-US" b="1" dirty="0">
                <a:latin typeface="Century Gothic"/>
              </a:rPr>
              <a:t>Truck transportation to port for simple screening</a:t>
            </a:r>
          </a:p>
          <a:p>
            <a:pPr marL="12700">
              <a:lnSpc>
                <a:spcPct val="100000"/>
              </a:lnSpc>
              <a:spcBef>
                <a:spcPts val="5"/>
              </a:spcBef>
              <a:tabLst>
                <a:tab pos="236220" algn="l"/>
                <a:tab pos="236854" algn="l"/>
              </a:tabLst>
            </a:pPr>
            <a:r>
              <a:rPr lang="en-US" sz="2050" b="1" spc="30" dirty="0">
                <a:latin typeface="黑体"/>
                <a:cs typeface="黑体"/>
              </a:rPr>
              <a:t>	</a:t>
            </a:r>
            <a:r>
              <a:rPr sz="2050" b="1" spc="30" dirty="0" err="1">
                <a:latin typeface="黑体"/>
                <a:cs typeface="黑体"/>
              </a:rPr>
              <a:t>卡车运输至港口进行简单筛选</a:t>
            </a:r>
            <a:endParaRPr sz="2050" dirty="0">
              <a:latin typeface="黑体"/>
              <a:cs typeface="黑体"/>
            </a:endParaRPr>
          </a:p>
          <a:p>
            <a:pPr>
              <a:lnSpc>
                <a:spcPct val="100000"/>
              </a:lnSpc>
              <a:spcBef>
                <a:spcPts val="45"/>
              </a:spcBef>
              <a:buFont typeface="Arial"/>
              <a:buChar char="•"/>
            </a:pPr>
            <a:endParaRPr sz="1950" dirty="0">
              <a:latin typeface="Times New Roman"/>
              <a:cs typeface="Times New Roman"/>
            </a:endParaRPr>
          </a:p>
          <a:p>
            <a:pPr marL="236220" indent="-223520">
              <a:lnSpc>
                <a:spcPct val="100000"/>
              </a:lnSpc>
              <a:spcBef>
                <a:spcPts val="5"/>
              </a:spcBef>
              <a:buFont typeface="Arial"/>
              <a:buChar char="•"/>
              <a:tabLst>
                <a:tab pos="236220" algn="l"/>
                <a:tab pos="236854" algn="l"/>
              </a:tabLst>
            </a:pPr>
            <a:r>
              <a:rPr lang="en-US" b="1" dirty="0">
                <a:latin typeface="Century Gothic"/>
              </a:rPr>
              <a:t>The barge towed to the sea through the </a:t>
            </a:r>
            <a:r>
              <a:rPr lang="en-US" b="1" dirty="0" err="1">
                <a:latin typeface="Century Gothic"/>
              </a:rPr>
              <a:t>Skarton</a:t>
            </a:r>
            <a:r>
              <a:rPr lang="en-US" b="1" dirty="0">
                <a:latin typeface="Century Gothic"/>
              </a:rPr>
              <a:t> River</a:t>
            </a:r>
          </a:p>
          <a:p>
            <a:pPr marL="12700">
              <a:lnSpc>
                <a:spcPct val="100000"/>
              </a:lnSpc>
              <a:spcBef>
                <a:spcPts val="5"/>
              </a:spcBef>
              <a:tabLst>
                <a:tab pos="236220" algn="l"/>
                <a:tab pos="236854" algn="l"/>
              </a:tabLst>
            </a:pPr>
            <a:r>
              <a:rPr lang="en-US" sz="2050" b="1" spc="30" dirty="0">
                <a:latin typeface="黑体"/>
                <a:cs typeface="黑体"/>
              </a:rPr>
              <a:t>	</a:t>
            </a:r>
            <a:r>
              <a:rPr sz="2050" b="1" spc="30" dirty="0" err="1">
                <a:latin typeface="黑体"/>
                <a:cs typeface="黑体"/>
              </a:rPr>
              <a:t>驳船通过斯卡顿河拖至海上</a:t>
            </a:r>
            <a:endParaRPr sz="2050" dirty="0">
              <a:latin typeface="黑体"/>
              <a:cs typeface="黑体"/>
            </a:endParaRPr>
          </a:p>
          <a:p>
            <a:pPr>
              <a:lnSpc>
                <a:spcPct val="100000"/>
              </a:lnSpc>
              <a:spcBef>
                <a:spcPts val="50"/>
              </a:spcBef>
              <a:buFont typeface="Arial"/>
              <a:buChar char="•"/>
            </a:pPr>
            <a:endParaRPr sz="1950" dirty="0">
              <a:latin typeface="Times New Roman"/>
              <a:cs typeface="Times New Roman"/>
            </a:endParaRPr>
          </a:p>
          <a:p>
            <a:pPr marL="236220" indent="-223520">
              <a:lnSpc>
                <a:spcPct val="100000"/>
              </a:lnSpc>
              <a:buFont typeface="Arial"/>
              <a:buChar char="•"/>
              <a:tabLst>
                <a:tab pos="236220" algn="l"/>
                <a:tab pos="236854" algn="l"/>
              </a:tabLst>
            </a:pPr>
            <a:r>
              <a:rPr lang="en-US" b="1" dirty="0">
                <a:latin typeface="Century Gothic"/>
              </a:rPr>
              <a:t>Transfer to Cape vessel via floating crane</a:t>
            </a:r>
          </a:p>
          <a:p>
            <a:pPr marL="12700">
              <a:lnSpc>
                <a:spcPct val="100000"/>
              </a:lnSpc>
              <a:tabLst>
                <a:tab pos="236220" algn="l"/>
                <a:tab pos="236854" algn="l"/>
              </a:tabLst>
            </a:pPr>
            <a:r>
              <a:rPr lang="en-US" sz="2050" b="1" spc="40" dirty="0">
                <a:latin typeface="黑体"/>
                <a:cs typeface="黑体"/>
              </a:rPr>
              <a:t>	</a:t>
            </a:r>
            <a:r>
              <a:rPr sz="2050" b="1" spc="40" dirty="0" err="1">
                <a:latin typeface="黑体"/>
                <a:cs typeface="黑体"/>
              </a:rPr>
              <a:t>通过浮</a:t>
            </a:r>
            <a:r>
              <a:rPr sz="2050" b="1" spc="30" dirty="0" err="1">
                <a:latin typeface="黑体"/>
                <a:cs typeface="黑体"/>
              </a:rPr>
              <a:t>吊转运</a:t>
            </a:r>
            <a:r>
              <a:rPr sz="2050" b="1" spc="25" dirty="0" err="1">
                <a:latin typeface="黑体"/>
                <a:cs typeface="黑体"/>
              </a:rPr>
              <a:t>至</a:t>
            </a:r>
            <a:r>
              <a:rPr sz="2050" b="1" spc="10" dirty="0" err="1">
                <a:latin typeface="Times New Roman"/>
                <a:cs typeface="Times New Roman"/>
              </a:rPr>
              <a:t>Cape</a:t>
            </a:r>
            <a:r>
              <a:rPr sz="2050" b="1" spc="30" dirty="0" err="1">
                <a:latin typeface="黑体"/>
                <a:cs typeface="黑体"/>
              </a:rPr>
              <a:t>船</a:t>
            </a:r>
            <a:endParaRPr sz="2050" dirty="0">
              <a:latin typeface="黑体"/>
              <a:cs typeface="黑体"/>
            </a:endParaRPr>
          </a:p>
        </p:txBody>
      </p:sp>
      <p:sp>
        <p:nvSpPr>
          <p:cNvPr id="7" name="object 7"/>
          <p:cNvSpPr txBox="1">
            <a:spLocks noGrp="1"/>
          </p:cNvSpPr>
          <p:nvPr>
            <p:ph type="title"/>
          </p:nvPr>
        </p:nvSpPr>
        <p:spPr>
          <a:xfrm>
            <a:off x="304800" y="195014"/>
            <a:ext cx="7721600" cy="453390"/>
          </a:xfrm>
          <a:prstGeom prst="rect">
            <a:avLst/>
          </a:prstGeom>
        </p:spPr>
        <p:txBody>
          <a:bodyPr vert="horz" wrap="square" lIns="0" tIns="13335" rIns="0" bIns="0" rtlCol="0">
            <a:spAutoFit/>
          </a:bodyPr>
          <a:lstStyle/>
          <a:p>
            <a:pPr marL="12700">
              <a:lnSpc>
                <a:spcPct val="100000"/>
              </a:lnSpc>
              <a:spcBef>
                <a:spcPts val="105"/>
              </a:spcBef>
            </a:pPr>
            <a:r>
              <a:rPr sz="2800" spc="5" dirty="0">
                <a:solidFill>
                  <a:srgbClr val="F16321"/>
                </a:solidFill>
                <a:latin typeface="微软雅黑"/>
                <a:cs typeface="微软雅黑"/>
              </a:rPr>
              <a:t>梅特罗自有矿山</a:t>
            </a:r>
            <a:r>
              <a:rPr sz="2800" spc="10" dirty="0">
                <a:solidFill>
                  <a:srgbClr val="F16321"/>
                </a:solidFill>
                <a:latin typeface="微软雅黑"/>
                <a:cs typeface="微软雅黑"/>
              </a:rPr>
              <a:t> </a:t>
            </a:r>
            <a:r>
              <a:rPr sz="2800" dirty="0">
                <a:solidFill>
                  <a:srgbClr val="F16321"/>
                </a:solidFill>
                <a:latin typeface="微软雅黑"/>
                <a:cs typeface="微软雅黑"/>
              </a:rPr>
              <a:t>–</a:t>
            </a:r>
            <a:r>
              <a:rPr sz="2800" spc="-5" dirty="0">
                <a:solidFill>
                  <a:srgbClr val="F16321"/>
                </a:solidFill>
                <a:latin typeface="微软雅黑"/>
                <a:cs typeface="微软雅黑"/>
              </a:rPr>
              <a:t> </a:t>
            </a:r>
            <a:r>
              <a:rPr sz="2800" spc="5" dirty="0">
                <a:solidFill>
                  <a:srgbClr val="F16321"/>
                </a:solidFill>
                <a:latin typeface="微软雅黑"/>
                <a:cs typeface="微软雅黑"/>
              </a:rPr>
              <a:t>希尔矿山</a:t>
            </a:r>
            <a:r>
              <a:rPr sz="2800" spc="25" dirty="0">
                <a:solidFill>
                  <a:srgbClr val="F16321"/>
                </a:solidFill>
                <a:latin typeface="微软雅黑"/>
                <a:cs typeface="微软雅黑"/>
              </a:rPr>
              <a:t> </a:t>
            </a:r>
            <a:r>
              <a:rPr sz="2800" dirty="0">
                <a:solidFill>
                  <a:srgbClr val="F16321"/>
                </a:solidFill>
                <a:latin typeface="微软雅黑"/>
                <a:cs typeface="微软雅黑"/>
              </a:rPr>
              <a:t>Bauxite</a:t>
            </a:r>
            <a:r>
              <a:rPr sz="2800" spc="-10" dirty="0">
                <a:solidFill>
                  <a:srgbClr val="F16321"/>
                </a:solidFill>
                <a:latin typeface="微软雅黑"/>
                <a:cs typeface="微软雅黑"/>
              </a:rPr>
              <a:t> </a:t>
            </a:r>
            <a:r>
              <a:rPr sz="2800" spc="-5" dirty="0">
                <a:solidFill>
                  <a:srgbClr val="F16321"/>
                </a:solidFill>
                <a:latin typeface="微软雅黑"/>
                <a:cs typeface="微软雅黑"/>
              </a:rPr>
              <a:t>Hills</a:t>
            </a:r>
            <a:r>
              <a:rPr sz="2800" spc="-20" dirty="0">
                <a:solidFill>
                  <a:srgbClr val="F16321"/>
                </a:solidFill>
                <a:latin typeface="微软雅黑"/>
                <a:cs typeface="微软雅黑"/>
              </a:rPr>
              <a:t> </a:t>
            </a:r>
            <a:r>
              <a:rPr sz="2800" dirty="0">
                <a:solidFill>
                  <a:srgbClr val="F16321"/>
                </a:solidFill>
                <a:latin typeface="微软雅黑"/>
                <a:cs typeface="微软雅黑"/>
              </a:rPr>
              <a:t>Mine</a:t>
            </a:r>
            <a:endParaRPr sz="2800" dirty="0">
              <a:latin typeface="微软雅黑"/>
              <a:cs typeface="微软雅黑"/>
            </a:endParaRPr>
          </a:p>
        </p:txBody>
      </p:sp>
      <p:sp>
        <p:nvSpPr>
          <p:cNvPr id="9" name="object 4">
            <a:extLst>
              <a:ext uri="{FF2B5EF4-FFF2-40B4-BE49-F238E27FC236}">
                <a16:creationId xmlns:a16="http://schemas.microsoft.com/office/drawing/2014/main" id="{CFCD2653-AAA5-5DE9-B21F-2F93476413C8}"/>
              </a:ext>
            </a:extLst>
          </p:cNvPr>
          <p:cNvSpPr/>
          <p:nvPr/>
        </p:nvSpPr>
        <p:spPr>
          <a:xfrm>
            <a:off x="11374536" y="131063"/>
            <a:ext cx="649326" cy="668080"/>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77412" y="1143000"/>
            <a:ext cx="3043428" cy="164592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599872" y="4710683"/>
            <a:ext cx="3025139" cy="167487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778936" y="2906268"/>
            <a:ext cx="3041904" cy="168249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612064" y="1097280"/>
            <a:ext cx="3012948" cy="1691639"/>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8797224" y="4706112"/>
            <a:ext cx="3023616" cy="1682495"/>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5599872" y="2915412"/>
            <a:ext cx="3025139" cy="1673352"/>
          </a:xfrm>
          <a:prstGeom prst="rect">
            <a:avLst/>
          </a:prstGeom>
          <a:blipFill>
            <a:blip r:embed="rId7"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381000" y="254635"/>
            <a:ext cx="7721600" cy="453390"/>
          </a:xfrm>
          <a:prstGeom prst="rect">
            <a:avLst/>
          </a:prstGeom>
        </p:spPr>
        <p:txBody>
          <a:bodyPr vert="horz" wrap="square" lIns="0" tIns="13335" rIns="0" bIns="0" rtlCol="0">
            <a:spAutoFit/>
          </a:bodyPr>
          <a:lstStyle/>
          <a:p>
            <a:pPr marL="12700">
              <a:lnSpc>
                <a:spcPct val="100000"/>
              </a:lnSpc>
              <a:spcBef>
                <a:spcPts val="105"/>
              </a:spcBef>
            </a:pPr>
            <a:r>
              <a:rPr sz="2800" spc="5" dirty="0">
                <a:solidFill>
                  <a:srgbClr val="F16321"/>
                </a:solidFill>
                <a:latin typeface="微软雅黑"/>
                <a:cs typeface="微软雅黑"/>
              </a:rPr>
              <a:t>梅特罗自有矿山</a:t>
            </a:r>
            <a:r>
              <a:rPr sz="2800" spc="10" dirty="0">
                <a:solidFill>
                  <a:srgbClr val="F16321"/>
                </a:solidFill>
                <a:latin typeface="微软雅黑"/>
                <a:cs typeface="微软雅黑"/>
              </a:rPr>
              <a:t> </a:t>
            </a:r>
            <a:r>
              <a:rPr sz="2800" dirty="0">
                <a:solidFill>
                  <a:srgbClr val="F16321"/>
                </a:solidFill>
                <a:latin typeface="微软雅黑"/>
                <a:cs typeface="微软雅黑"/>
              </a:rPr>
              <a:t>–</a:t>
            </a:r>
            <a:r>
              <a:rPr sz="2800" spc="-5" dirty="0">
                <a:solidFill>
                  <a:srgbClr val="F16321"/>
                </a:solidFill>
                <a:latin typeface="微软雅黑"/>
                <a:cs typeface="微软雅黑"/>
              </a:rPr>
              <a:t> </a:t>
            </a:r>
            <a:r>
              <a:rPr sz="2800" spc="5" dirty="0">
                <a:solidFill>
                  <a:srgbClr val="F16321"/>
                </a:solidFill>
                <a:latin typeface="微软雅黑"/>
                <a:cs typeface="微软雅黑"/>
              </a:rPr>
              <a:t>希尔矿山</a:t>
            </a:r>
            <a:r>
              <a:rPr sz="2800" spc="25" dirty="0">
                <a:solidFill>
                  <a:srgbClr val="F16321"/>
                </a:solidFill>
                <a:latin typeface="微软雅黑"/>
                <a:cs typeface="微软雅黑"/>
              </a:rPr>
              <a:t> </a:t>
            </a:r>
            <a:r>
              <a:rPr sz="2800" dirty="0">
                <a:solidFill>
                  <a:srgbClr val="F16321"/>
                </a:solidFill>
                <a:latin typeface="微软雅黑"/>
                <a:cs typeface="微软雅黑"/>
              </a:rPr>
              <a:t>Bauxite</a:t>
            </a:r>
            <a:r>
              <a:rPr sz="2800" spc="-10" dirty="0">
                <a:solidFill>
                  <a:srgbClr val="F16321"/>
                </a:solidFill>
                <a:latin typeface="微软雅黑"/>
                <a:cs typeface="微软雅黑"/>
              </a:rPr>
              <a:t> </a:t>
            </a:r>
            <a:r>
              <a:rPr sz="2800" spc="-5" dirty="0">
                <a:solidFill>
                  <a:srgbClr val="F16321"/>
                </a:solidFill>
                <a:latin typeface="微软雅黑"/>
                <a:cs typeface="微软雅黑"/>
              </a:rPr>
              <a:t>Hills</a:t>
            </a:r>
            <a:r>
              <a:rPr sz="2800" spc="-20" dirty="0">
                <a:solidFill>
                  <a:srgbClr val="F16321"/>
                </a:solidFill>
                <a:latin typeface="微软雅黑"/>
                <a:cs typeface="微软雅黑"/>
              </a:rPr>
              <a:t> </a:t>
            </a:r>
            <a:r>
              <a:rPr sz="2800" dirty="0">
                <a:solidFill>
                  <a:srgbClr val="F16321"/>
                </a:solidFill>
                <a:latin typeface="微软雅黑"/>
                <a:cs typeface="微软雅黑"/>
              </a:rPr>
              <a:t>Mine</a:t>
            </a:r>
            <a:endParaRPr sz="2800" dirty="0">
              <a:latin typeface="微软雅黑"/>
              <a:cs typeface="微软雅黑"/>
            </a:endParaRPr>
          </a:p>
        </p:txBody>
      </p:sp>
      <p:sp>
        <p:nvSpPr>
          <p:cNvPr id="11" name="object 4">
            <a:extLst>
              <a:ext uri="{FF2B5EF4-FFF2-40B4-BE49-F238E27FC236}">
                <a16:creationId xmlns:a16="http://schemas.microsoft.com/office/drawing/2014/main" id="{8955BE46-FFF0-1E21-107B-9E7A527BFA21}"/>
              </a:ext>
            </a:extLst>
          </p:cNvPr>
          <p:cNvSpPr/>
          <p:nvPr/>
        </p:nvSpPr>
        <p:spPr>
          <a:xfrm>
            <a:off x="11374536" y="131063"/>
            <a:ext cx="649326" cy="668080"/>
          </a:xfrm>
          <a:prstGeom prst="rect">
            <a:avLst/>
          </a:prstGeom>
          <a:blipFill>
            <a:blip r:embed="rId8" cstate="print"/>
            <a:stretch>
              <a:fillRect/>
            </a:stretch>
          </a:blipFill>
        </p:spPr>
        <p:txBody>
          <a:bodyPr wrap="square" lIns="0" tIns="0" rIns="0" bIns="0" rtlCol="0"/>
          <a:lstStyle/>
          <a:p>
            <a:endParaRPr/>
          </a:p>
        </p:txBody>
      </p:sp>
      <p:sp>
        <p:nvSpPr>
          <p:cNvPr id="12" name="文本框 11">
            <a:extLst>
              <a:ext uri="{FF2B5EF4-FFF2-40B4-BE49-F238E27FC236}">
                <a16:creationId xmlns:a16="http://schemas.microsoft.com/office/drawing/2014/main" id="{9B90905E-7F13-08C9-8796-F4BAB275ED6D}"/>
              </a:ext>
            </a:extLst>
          </p:cNvPr>
          <p:cNvSpPr txBox="1"/>
          <p:nvPr/>
        </p:nvSpPr>
        <p:spPr>
          <a:xfrm>
            <a:off x="152400" y="1866899"/>
            <a:ext cx="5413605" cy="1182375"/>
          </a:xfrm>
          <a:prstGeom prst="rect">
            <a:avLst/>
          </a:prstGeom>
          <a:noFill/>
        </p:spPr>
        <p:txBody>
          <a:bodyPr wrap="square" rtlCol="0">
            <a:spAutoFit/>
          </a:bodyPr>
          <a:lstStyle/>
          <a:p>
            <a:pPr marL="419100">
              <a:lnSpc>
                <a:spcPct val="100000"/>
              </a:lnSpc>
              <a:spcBef>
                <a:spcPts val="105"/>
              </a:spcBef>
            </a:pPr>
            <a:r>
              <a:rPr lang="en-US" altLang="zh-CN" sz="2800" b="1" dirty="0">
                <a:latin typeface="Century Gothic"/>
              </a:rPr>
              <a:t>Complete mining facilities</a:t>
            </a:r>
          </a:p>
          <a:p>
            <a:pPr marL="419100">
              <a:lnSpc>
                <a:spcPct val="100000"/>
              </a:lnSpc>
              <a:spcBef>
                <a:spcPts val="105"/>
              </a:spcBef>
            </a:pPr>
            <a:r>
              <a:rPr lang="zh-CN" altLang="en-US" sz="2400" b="1" dirty="0">
                <a:latin typeface="黑体"/>
                <a:cs typeface="黑体"/>
              </a:rPr>
              <a:t>完善的</a:t>
            </a:r>
            <a:r>
              <a:rPr lang="zh-CN" altLang="en-US" sz="2400" b="1" spc="-10" dirty="0">
                <a:latin typeface="黑体"/>
                <a:cs typeface="黑体"/>
              </a:rPr>
              <a:t>矿</a:t>
            </a:r>
            <a:r>
              <a:rPr lang="zh-CN" altLang="en-US" sz="2400" b="1" dirty="0">
                <a:latin typeface="黑体"/>
                <a:cs typeface="黑体"/>
              </a:rPr>
              <a:t>山设</a:t>
            </a:r>
            <a:r>
              <a:rPr lang="zh-CN" altLang="en-US" sz="2400" b="1" spc="-10" dirty="0">
                <a:latin typeface="黑体"/>
                <a:cs typeface="黑体"/>
              </a:rPr>
              <a:t>施</a:t>
            </a:r>
            <a:endParaRPr lang="zh-CN" altLang="en-US" sz="2400" dirty="0">
              <a:latin typeface="黑体"/>
              <a:cs typeface="黑体"/>
            </a:endParaRPr>
          </a:p>
          <a:p>
            <a:endParaRPr lang="zh-CN" altLang="en-US" dirty="0"/>
          </a:p>
        </p:txBody>
      </p:sp>
      <p:sp>
        <p:nvSpPr>
          <p:cNvPr id="13" name="文本框 12">
            <a:extLst>
              <a:ext uri="{FF2B5EF4-FFF2-40B4-BE49-F238E27FC236}">
                <a16:creationId xmlns:a16="http://schemas.microsoft.com/office/drawing/2014/main" id="{43B83E1B-93F9-0538-BF4E-F9BE73F775DA}"/>
              </a:ext>
            </a:extLst>
          </p:cNvPr>
          <p:cNvSpPr txBox="1"/>
          <p:nvPr/>
        </p:nvSpPr>
        <p:spPr>
          <a:xfrm>
            <a:off x="543986" y="3048000"/>
            <a:ext cx="4755622" cy="2504725"/>
          </a:xfrm>
          <a:prstGeom prst="rect">
            <a:avLst/>
          </a:prstGeom>
          <a:noFill/>
        </p:spPr>
        <p:txBody>
          <a:bodyPr wrap="square" rtlCol="0">
            <a:spAutoFit/>
          </a:bodyPr>
          <a:lstStyle/>
          <a:p>
            <a:pPr defTabSz="890923">
              <a:lnSpc>
                <a:spcPct val="150000"/>
              </a:lnSpc>
              <a:spcBef>
                <a:spcPts val="974"/>
              </a:spcBef>
            </a:pPr>
            <a:r>
              <a:rPr lang="en-US" altLang="zh-CN" sz="2000" b="1" dirty="0">
                <a:latin typeface="Century Gothic"/>
              </a:rPr>
              <a:t>Mine offices, tidal gauges, barge docks, barge loading facilities, belt conveyors, </a:t>
            </a:r>
            <a:r>
              <a:rPr lang="en-US" altLang="zh-CN" sz="2000" b="1" dirty="0" err="1">
                <a:latin typeface="Century Gothic"/>
              </a:rPr>
              <a:t>etc</a:t>
            </a:r>
            <a:endParaRPr lang="en-US" altLang="zh-CN" sz="2000" b="1" dirty="0">
              <a:latin typeface="Century Gothic"/>
            </a:endParaRPr>
          </a:p>
          <a:p>
            <a:pPr defTabSz="890923">
              <a:lnSpc>
                <a:spcPct val="150000"/>
              </a:lnSpc>
              <a:spcBef>
                <a:spcPts val="974"/>
              </a:spcBef>
            </a:pPr>
            <a:r>
              <a:rPr lang="zh-CN" altLang="en-US" sz="2000" b="1" dirty="0">
                <a:solidFill>
                  <a:schemeClr val="dk1"/>
                </a:solidFill>
                <a:latin typeface="Times New Roman" panose="02020603050405020304" charset="0"/>
                <a:ea typeface="黑体" panose="02010609060101010101" charset="-122"/>
                <a:cs typeface="Times New Roman" panose="02020603050405020304" charset="0"/>
              </a:rPr>
              <a:t>矿山办公室、潮汐测量仪、驳船码头、驳船装载设施、皮带输送机等等</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553200" y="1295400"/>
            <a:ext cx="5391912" cy="481736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457200" y="328820"/>
            <a:ext cx="8359140" cy="453390"/>
          </a:xfrm>
          <a:prstGeom prst="rect">
            <a:avLst/>
          </a:prstGeom>
        </p:spPr>
        <p:txBody>
          <a:bodyPr vert="horz" wrap="square" lIns="0" tIns="13335" rIns="0" bIns="0" rtlCol="0">
            <a:spAutoFit/>
          </a:bodyPr>
          <a:lstStyle/>
          <a:p>
            <a:pPr marL="12700">
              <a:lnSpc>
                <a:spcPct val="100000"/>
              </a:lnSpc>
              <a:spcBef>
                <a:spcPts val="105"/>
              </a:spcBef>
            </a:pPr>
            <a:r>
              <a:rPr sz="2800" spc="5" dirty="0">
                <a:solidFill>
                  <a:srgbClr val="F16321"/>
                </a:solidFill>
                <a:latin typeface="微软雅黑"/>
                <a:cs typeface="微软雅黑"/>
              </a:rPr>
              <a:t>第一艘浮吊已投入使用</a:t>
            </a:r>
            <a:r>
              <a:rPr sz="2800" spc="30" dirty="0">
                <a:solidFill>
                  <a:srgbClr val="F16321"/>
                </a:solidFill>
                <a:latin typeface="微软雅黑"/>
                <a:cs typeface="微软雅黑"/>
              </a:rPr>
              <a:t> </a:t>
            </a:r>
            <a:r>
              <a:rPr sz="2800" dirty="0">
                <a:solidFill>
                  <a:srgbClr val="F16321"/>
                </a:solidFill>
                <a:latin typeface="微软雅黑"/>
                <a:cs typeface="微软雅黑"/>
              </a:rPr>
              <a:t>First</a:t>
            </a:r>
            <a:r>
              <a:rPr sz="2800" spc="-10" dirty="0">
                <a:solidFill>
                  <a:srgbClr val="F16321"/>
                </a:solidFill>
                <a:latin typeface="微软雅黑"/>
                <a:cs typeface="微软雅黑"/>
              </a:rPr>
              <a:t> </a:t>
            </a:r>
            <a:r>
              <a:rPr sz="2800" spc="-5" dirty="0">
                <a:solidFill>
                  <a:srgbClr val="F16321"/>
                </a:solidFill>
                <a:latin typeface="微软雅黑"/>
                <a:cs typeface="微软雅黑"/>
              </a:rPr>
              <a:t>Floating</a:t>
            </a:r>
            <a:r>
              <a:rPr sz="2800" dirty="0">
                <a:solidFill>
                  <a:srgbClr val="F16321"/>
                </a:solidFill>
                <a:latin typeface="微软雅黑"/>
                <a:cs typeface="微软雅黑"/>
              </a:rPr>
              <a:t> Crane in use</a:t>
            </a:r>
            <a:endParaRPr sz="2800" dirty="0">
              <a:latin typeface="微软雅黑"/>
              <a:cs typeface="微软雅黑"/>
            </a:endParaRPr>
          </a:p>
        </p:txBody>
      </p:sp>
      <p:sp>
        <p:nvSpPr>
          <p:cNvPr id="6" name="object 4">
            <a:extLst>
              <a:ext uri="{FF2B5EF4-FFF2-40B4-BE49-F238E27FC236}">
                <a16:creationId xmlns:a16="http://schemas.microsoft.com/office/drawing/2014/main" id="{E375CDC3-A163-4CE2-057F-46A69A4FA3DB}"/>
              </a:ext>
            </a:extLst>
          </p:cNvPr>
          <p:cNvSpPr/>
          <p:nvPr/>
        </p:nvSpPr>
        <p:spPr>
          <a:xfrm>
            <a:off x="11374536" y="131063"/>
            <a:ext cx="649326" cy="668080"/>
          </a:xfrm>
          <a:prstGeom prst="rect">
            <a:avLst/>
          </a:prstGeom>
          <a:blipFill>
            <a:blip r:embed="rId3" cstate="print"/>
            <a:stretch>
              <a:fillRect/>
            </a:stretch>
          </a:blipFill>
        </p:spPr>
        <p:txBody>
          <a:bodyPr wrap="square" lIns="0" tIns="0" rIns="0" bIns="0" rtlCol="0"/>
          <a:lstStyle/>
          <a:p>
            <a:endParaRPr/>
          </a:p>
        </p:txBody>
      </p:sp>
      <p:sp>
        <p:nvSpPr>
          <p:cNvPr id="7" name="Text Placeholder 2">
            <a:extLst>
              <a:ext uri="{FF2B5EF4-FFF2-40B4-BE49-F238E27FC236}">
                <a16:creationId xmlns:a16="http://schemas.microsoft.com/office/drawing/2014/main" id="{806AD272-46C9-CD26-EF6C-2F207ED645A4}"/>
              </a:ext>
            </a:extLst>
          </p:cNvPr>
          <p:cNvSpPr txBox="1"/>
          <p:nvPr/>
        </p:nvSpPr>
        <p:spPr>
          <a:xfrm>
            <a:off x="695621" y="1143000"/>
            <a:ext cx="5391912" cy="4736952"/>
          </a:xfrm>
          <a:prstGeom prst="rect">
            <a:avLst/>
          </a:prstGeom>
        </p:spPr>
        <p:txBody>
          <a:bodyPr>
            <a:noAutofit/>
          </a:bodyPr>
          <a:lstStyle>
            <a:lvl1pPr marL="12890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386080" indent="-128270" algn="l" defTabSz="514350" rtl="0" eaLnBrk="1" fontAlgn="auto" latinLnBrk="0" hangingPunct="1">
              <a:lnSpc>
                <a:spcPct val="130000"/>
              </a:lnSpc>
              <a:spcBef>
                <a:spcPts val="0"/>
              </a:spcBef>
              <a:spcAft>
                <a:spcPts val="1000"/>
              </a:spcAft>
              <a:buFont typeface="Arial" panose="020B0604020202020204" pitchFamily="34" charset="0"/>
              <a:buChar char="•"/>
              <a:tabLst>
                <a:tab pos="905510" algn="l"/>
              </a:tabLst>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64325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900430"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15760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a:lstStyle>
          <a:p>
            <a:pPr>
              <a:lnSpc>
                <a:spcPts val="1800"/>
              </a:lnSpc>
            </a:pPr>
            <a:r>
              <a:rPr lang="en-US" altLang="zh-CN" sz="1600" spc="-10" noProof="1">
                <a:solidFill>
                  <a:schemeClr val="tx1"/>
                </a:solidFill>
                <a:latin typeface="Calibri"/>
                <a:ea typeface="+mn-ea"/>
                <a:cs typeface="Calibri"/>
                <a:sym typeface="+mn-ea"/>
              </a:rPr>
              <a:t>1st floating crane achieved an annual production capacity and transfer capacity of 4 million wet metric tons</a:t>
            </a:r>
          </a:p>
          <a:p>
            <a:pPr marL="635" indent="0">
              <a:lnSpc>
                <a:spcPts val="1800"/>
              </a:lnSpc>
              <a:buNone/>
            </a:pPr>
            <a:r>
              <a:rPr lang="zh-CN" altLang="en-US" sz="1400" b="1" spc="195" noProof="1">
                <a:solidFill>
                  <a:schemeClr val="dk1"/>
                </a:solidFill>
                <a:latin typeface="Times New Roman" panose="02020603050405020304" charset="0"/>
                <a:ea typeface="黑体" panose="02010609060101010101" charset="-122"/>
                <a:cs typeface="Times New Roman" panose="02020603050405020304" charset="0"/>
                <a:sym typeface="+mn-ea"/>
              </a:rPr>
              <a:t>第一艘浮吊使梅特罗年产能和倒驳能力达到</a:t>
            </a:r>
            <a:r>
              <a:rPr lang="en-US" altLang="zh-CN" sz="1400" b="1" spc="195" noProof="1">
                <a:solidFill>
                  <a:schemeClr val="dk1"/>
                </a:solidFill>
                <a:latin typeface="Times New Roman" panose="02020603050405020304" charset="0"/>
                <a:ea typeface="黑体" panose="02010609060101010101" charset="-122"/>
                <a:cs typeface="Times New Roman" panose="02020603050405020304" charset="0"/>
                <a:sym typeface="+mn-ea"/>
              </a:rPr>
              <a:t>400</a:t>
            </a:r>
            <a:r>
              <a:rPr lang="zh-CN" altLang="en-US" sz="1400" b="1" spc="195" noProof="1">
                <a:solidFill>
                  <a:schemeClr val="dk1"/>
                </a:solidFill>
                <a:latin typeface="Times New Roman" panose="02020603050405020304" charset="0"/>
                <a:ea typeface="黑体" panose="02010609060101010101" charset="-122"/>
                <a:cs typeface="Times New Roman" panose="02020603050405020304" charset="0"/>
                <a:sym typeface="+mn-ea"/>
              </a:rPr>
              <a:t>万湿公吨。</a:t>
            </a:r>
            <a:endParaRPr lang="en-US" altLang="zh-CN" sz="1400" b="1" noProof="1">
              <a:solidFill>
                <a:schemeClr val="dk1"/>
              </a:solidFill>
              <a:latin typeface="Times New Roman" panose="02020603050405020304" charset="0"/>
              <a:ea typeface="黑体" panose="02010609060101010101" charset="-122"/>
              <a:cs typeface="Times New Roman" panose="02020603050405020304" charset="0"/>
              <a:sym typeface="+mn-ea"/>
            </a:endParaRPr>
          </a:p>
          <a:p>
            <a:pPr>
              <a:lnSpc>
                <a:spcPts val="1800"/>
              </a:lnSpc>
            </a:pPr>
            <a:r>
              <a:rPr lang="en-US" altLang="zh-CN" sz="1600" spc="-10" noProof="1">
                <a:solidFill>
                  <a:schemeClr val="tx1"/>
                </a:solidFill>
                <a:latin typeface="Calibri"/>
                <a:ea typeface="+mn-ea"/>
                <a:cs typeface="Calibri"/>
                <a:sym typeface="+mn-ea"/>
              </a:rPr>
              <a:t>Load a 180,000 ton vessel at an average speed of 15,000 tons per day.</a:t>
            </a:r>
          </a:p>
          <a:p>
            <a:pPr marL="635" indent="0">
              <a:lnSpc>
                <a:spcPts val="1800"/>
              </a:lnSpc>
              <a:buNone/>
            </a:pPr>
            <a:r>
              <a:rPr lang="zh-CN" altLang="en-US" sz="1400" b="1" spc="195" noProof="1">
                <a:solidFill>
                  <a:schemeClr val="dk1"/>
                </a:solidFill>
                <a:latin typeface="Times New Roman" panose="02020603050405020304" charset="0"/>
                <a:ea typeface="黑体" panose="02010609060101010101" charset="-122"/>
                <a:cs typeface="Times New Roman" panose="02020603050405020304" charset="0"/>
                <a:sym typeface="+mn-ea"/>
              </a:rPr>
              <a:t>以平均每天</a:t>
            </a:r>
            <a:r>
              <a:rPr lang="en-US" altLang="zh-CN" sz="1400" b="1" spc="195" noProof="1">
                <a:solidFill>
                  <a:schemeClr val="dk1"/>
                </a:solidFill>
                <a:latin typeface="Times New Roman" panose="02020603050405020304" charset="0"/>
                <a:ea typeface="黑体" panose="02010609060101010101" charset="-122"/>
                <a:cs typeface="Times New Roman" panose="02020603050405020304" charset="0"/>
                <a:sym typeface="+mn-ea"/>
              </a:rPr>
              <a:t>1.5</a:t>
            </a:r>
            <a:r>
              <a:rPr lang="zh-CN" altLang="en-US" sz="1400" b="1" spc="195" noProof="1">
                <a:solidFill>
                  <a:schemeClr val="dk1"/>
                </a:solidFill>
                <a:latin typeface="Times New Roman" panose="02020603050405020304" charset="0"/>
                <a:ea typeface="黑体" panose="02010609060101010101" charset="-122"/>
                <a:cs typeface="Times New Roman" panose="02020603050405020304" charset="0"/>
                <a:sym typeface="+mn-ea"/>
              </a:rPr>
              <a:t>万吨湿吨的速度满载一艘</a:t>
            </a:r>
            <a:r>
              <a:rPr lang="en-US" altLang="zh-CN" sz="1400" b="1" spc="195" noProof="1">
                <a:solidFill>
                  <a:schemeClr val="dk1"/>
                </a:solidFill>
                <a:latin typeface="Times New Roman" panose="02020603050405020304" charset="0"/>
                <a:ea typeface="黑体" panose="02010609060101010101" charset="-122"/>
                <a:cs typeface="Times New Roman" panose="02020603050405020304" charset="0"/>
                <a:sym typeface="+mn-ea"/>
              </a:rPr>
              <a:t>18</a:t>
            </a:r>
            <a:r>
              <a:rPr lang="zh-CN" altLang="en-US" sz="1400" b="1" spc="195" noProof="1">
                <a:solidFill>
                  <a:schemeClr val="dk1"/>
                </a:solidFill>
                <a:latin typeface="Times New Roman" panose="02020603050405020304" charset="0"/>
                <a:ea typeface="黑体" panose="02010609060101010101" charset="-122"/>
                <a:cs typeface="Times New Roman" panose="02020603050405020304" charset="0"/>
                <a:sym typeface="+mn-ea"/>
              </a:rPr>
              <a:t>万吨的好望角（</a:t>
            </a:r>
            <a:r>
              <a:rPr lang="en-US" altLang="zh-CN" sz="1400" b="1" spc="195" noProof="1">
                <a:solidFill>
                  <a:schemeClr val="dk1"/>
                </a:solidFill>
                <a:latin typeface="Times New Roman" panose="02020603050405020304" charset="0"/>
                <a:ea typeface="黑体" panose="02010609060101010101" charset="-122"/>
                <a:cs typeface="Times New Roman" panose="02020603050405020304" charset="0"/>
                <a:sym typeface="+mn-ea"/>
              </a:rPr>
              <a:t>Capesize</a:t>
            </a:r>
            <a:r>
              <a:rPr lang="zh-CN" altLang="en-US" sz="1400" b="1" spc="195" noProof="1">
                <a:solidFill>
                  <a:schemeClr val="dk1"/>
                </a:solidFill>
                <a:latin typeface="Times New Roman" panose="02020603050405020304" charset="0"/>
                <a:ea typeface="黑体" panose="02010609060101010101" charset="-122"/>
                <a:cs typeface="Times New Roman" panose="02020603050405020304" charset="0"/>
                <a:sym typeface="+mn-ea"/>
              </a:rPr>
              <a:t>）型船舶。</a:t>
            </a:r>
            <a:endParaRPr lang="en-US" altLang="zh-CN" sz="1400" b="1" spc="195" noProof="1">
              <a:solidFill>
                <a:schemeClr val="dk1"/>
              </a:solidFill>
              <a:latin typeface="Times New Roman" panose="02020603050405020304" charset="0"/>
              <a:ea typeface="黑体" panose="02010609060101010101" charset="-122"/>
              <a:cs typeface="Times New Roman" panose="02020603050405020304" charset="0"/>
              <a:sym typeface="+mn-ea"/>
            </a:endParaRPr>
          </a:p>
          <a:p>
            <a:pPr>
              <a:lnSpc>
                <a:spcPts val="1800"/>
              </a:lnSpc>
            </a:pPr>
            <a:r>
              <a:rPr lang="en-US" altLang="zh-CN" sz="1600" spc="-10" noProof="1">
                <a:solidFill>
                  <a:schemeClr val="tx1"/>
                </a:solidFill>
                <a:latin typeface="Calibri"/>
                <a:ea typeface="+mn-ea"/>
                <a:cs typeface="Calibri"/>
                <a:sym typeface="+mn-ea"/>
              </a:rPr>
              <a:t>MMI ships vessels to various Chinese ports according to customer needs.</a:t>
            </a:r>
          </a:p>
          <a:p>
            <a:pPr marL="635" indent="0">
              <a:lnSpc>
                <a:spcPts val="1800"/>
              </a:lnSpc>
              <a:buNone/>
            </a:pPr>
            <a:r>
              <a:rPr lang="zh-CN" altLang="en-US" sz="1400" b="1" noProof="1">
                <a:solidFill>
                  <a:schemeClr val="dk1"/>
                </a:solidFill>
                <a:latin typeface="Times New Roman" panose="02020603050405020304" charset="0"/>
                <a:ea typeface="黑体" panose="02010609060101010101" charset="-122"/>
                <a:cs typeface="Times New Roman" panose="02020603050405020304" charset="0"/>
                <a:sym typeface="+mn-ea"/>
              </a:rPr>
              <a:t>梅特罗将根据客户需求，将好望角型船舶发往各个中国港口。</a:t>
            </a:r>
          </a:p>
          <a:p>
            <a:pPr>
              <a:lnSpc>
                <a:spcPts val="1800"/>
              </a:lnSpc>
            </a:pPr>
            <a:r>
              <a:rPr lang="en-US" altLang="zh-CN" sz="1600" spc="-10" noProof="1">
                <a:solidFill>
                  <a:schemeClr val="tx1"/>
                </a:solidFill>
                <a:latin typeface="Calibri"/>
                <a:ea typeface="+mn-ea"/>
                <a:cs typeface="Calibri"/>
                <a:sym typeface="+mn-ea"/>
              </a:rPr>
              <a:t>The floating crane platform customized by MMI and its strategic partners has departed from Shanghai Port in China as scheduled in early October 2021 and successfully arrived at Australian ports. It has now safely loaded bauxite for over a year.</a:t>
            </a:r>
          </a:p>
          <a:p>
            <a:pPr marL="635" indent="0">
              <a:lnSpc>
                <a:spcPts val="1800"/>
              </a:lnSpc>
              <a:buNone/>
            </a:pPr>
            <a:r>
              <a:rPr lang="zh-CN" altLang="en-US" sz="1400" b="1" spc="195" noProof="1">
                <a:solidFill>
                  <a:schemeClr val="dk1"/>
                </a:solidFill>
                <a:latin typeface="Times New Roman" panose="02020603050405020304" charset="0"/>
                <a:ea typeface="黑体" panose="02010609060101010101" charset="-122"/>
                <a:cs typeface="Times New Roman" panose="02020603050405020304" charset="0"/>
                <a:sym typeface="+mn-ea"/>
              </a:rPr>
              <a:t>梅特罗与其战略伙伴订制的浮吊平台，已经在</a:t>
            </a:r>
            <a:r>
              <a:rPr lang="en-US" altLang="zh-CN" sz="1400" b="1" spc="195" noProof="1">
                <a:solidFill>
                  <a:schemeClr val="dk1"/>
                </a:solidFill>
                <a:latin typeface="Times New Roman" panose="02020603050405020304" charset="0"/>
                <a:ea typeface="黑体" panose="02010609060101010101" charset="-122"/>
                <a:cs typeface="Times New Roman" panose="02020603050405020304" charset="0"/>
                <a:sym typeface="+mn-ea"/>
              </a:rPr>
              <a:t>2021</a:t>
            </a:r>
            <a:r>
              <a:rPr lang="zh-CN" altLang="en-US" sz="1400" b="1" spc="195" noProof="1">
                <a:solidFill>
                  <a:schemeClr val="dk1"/>
                </a:solidFill>
                <a:latin typeface="Times New Roman" panose="02020603050405020304" charset="0"/>
                <a:ea typeface="黑体" panose="02010609060101010101" charset="-122"/>
                <a:cs typeface="Times New Roman" panose="02020603050405020304" charset="0"/>
                <a:sym typeface="+mn-ea"/>
              </a:rPr>
              <a:t>年</a:t>
            </a:r>
            <a:r>
              <a:rPr lang="en-US" altLang="zh-CN" sz="1400" b="1" spc="195" noProof="1">
                <a:solidFill>
                  <a:schemeClr val="dk1"/>
                </a:solidFill>
                <a:latin typeface="Times New Roman" panose="02020603050405020304" charset="0"/>
                <a:ea typeface="黑体" panose="02010609060101010101" charset="-122"/>
                <a:cs typeface="Times New Roman" panose="02020603050405020304" charset="0"/>
                <a:sym typeface="+mn-ea"/>
              </a:rPr>
              <a:t>10</a:t>
            </a:r>
            <a:r>
              <a:rPr lang="zh-CN" altLang="en-US" sz="1400" b="1" spc="195" noProof="1">
                <a:solidFill>
                  <a:schemeClr val="dk1"/>
                </a:solidFill>
                <a:latin typeface="Times New Roman" panose="02020603050405020304" charset="0"/>
                <a:ea typeface="黑体" panose="02010609060101010101" charset="-122"/>
                <a:cs typeface="Times New Roman" panose="02020603050405020304" charset="0"/>
                <a:sym typeface="+mn-ea"/>
              </a:rPr>
              <a:t>月初按期从中国上海港出发，顺利到达澳洲港口，现已</a:t>
            </a:r>
            <a:r>
              <a:rPr lang="zh-CN" altLang="en-US" sz="1400" b="1" noProof="1">
                <a:solidFill>
                  <a:schemeClr val="dk1"/>
                </a:solidFill>
                <a:latin typeface="Times New Roman" panose="02020603050405020304" charset="0"/>
                <a:ea typeface="黑体" panose="02010609060101010101" charset="-122"/>
                <a:cs typeface="Times New Roman" panose="02020603050405020304" charset="0"/>
                <a:sym typeface="+mn-ea"/>
              </a:rPr>
              <a:t>安全地</a:t>
            </a:r>
            <a:r>
              <a:rPr lang="zh-CN" altLang="en-US" sz="1400" b="1" spc="195" noProof="1">
                <a:solidFill>
                  <a:schemeClr val="dk1"/>
                </a:solidFill>
                <a:latin typeface="Times New Roman" panose="02020603050405020304" charset="0"/>
                <a:ea typeface="黑体" panose="02010609060101010101" charset="-122"/>
                <a:cs typeface="Times New Roman" panose="02020603050405020304" charset="0"/>
                <a:sym typeface="+mn-ea"/>
              </a:rPr>
              <a:t>装运铝土矿多达一年以上。</a:t>
            </a:r>
            <a:endParaRPr lang="en-US" altLang="zh-CN" sz="1400" b="1" dirty="0">
              <a:solidFill>
                <a:schemeClr val="dk1"/>
              </a:solidFill>
              <a:latin typeface="Times New Roman" panose="02020603050405020304" charset="0"/>
              <a:ea typeface="黑体" panose="02010609060101010101" charset="-122"/>
              <a:cs typeface="Times New Roman" panose="020206030504050203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689869" y="1640609"/>
            <a:ext cx="5337048" cy="455218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81000" y="1417204"/>
            <a:ext cx="6096000" cy="4998997"/>
          </a:xfrm>
          <a:prstGeom prst="rect">
            <a:avLst/>
          </a:prstGeom>
        </p:spPr>
        <p:txBody>
          <a:bodyPr vert="horz" wrap="square" lIns="0" tIns="12065" rIns="0" bIns="0" rtlCol="0">
            <a:spAutoFit/>
          </a:bodyPr>
          <a:lstStyle/>
          <a:p>
            <a:pPr marL="142240" marR="5080" indent="-129539">
              <a:lnSpc>
                <a:spcPts val="2300"/>
              </a:lnSpc>
              <a:spcBef>
                <a:spcPts val="95"/>
              </a:spcBef>
              <a:buFont typeface="Arial"/>
              <a:buChar char="•"/>
              <a:tabLst>
                <a:tab pos="142240" algn="l"/>
              </a:tabLst>
            </a:pPr>
            <a:r>
              <a:rPr lang="en-US" sz="1600" spc="-10" dirty="0">
                <a:latin typeface="Calibri"/>
                <a:cs typeface="Calibri"/>
              </a:rPr>
              <a:t>In 2022, MMI decided to purchase a second transhipper and successfully raised $30 million in 2023. If it goes smoothly, it can be put into use after production starts in 2024, which will help implement the expansion plan of MMI in 2024 and beyond.</a:t>
            </a:r>
          </a:p>
          <a:p>
            <a:pPr marL="12701" marR="5080">
              <a:lnSpc>
                <a:spcPts val="2300"/>
              </a:lnSpc>
              <a:spcBef>
                <a:spcPts val="95"/>
              </a:spcBef>
              <a:tabLst>
                <a:tab pos="142240" algn="l"/>
              </a:tabLst>
            </a:pPr>
            <a:r>
              <a:rPr lang="en-US" sz="1550" b="1" spc="145" dirty="0">
                <a:latin typeface="Times New Roman"/>
                <a:cs typeface="Times New Roman"/>
              </a:rPr>
              <a:t>  </a:t>
            </a:r>
            <a:r>
              <a:rPr sz="1550" b="1" spc="145" dirty="0">
                <a:latin typeface="Times New Roman"/>
                <a:cs typeface="Times New Roman"/>
              </a:rPr>
              <a:t>2022</a:t>
            </a:r>
            <a:r>
              <a:rPr sz="1550" b="1" spc="-204" dirty="0">
                <a:latin typeface="Times New Roman"/>
                <a:cs typeface="Times New Roman"/>
              </a:rPr>
              <a:t> </a:t>
            </a:r>
            <a:r>
              <a:rPr sz="1550" b="1" spc="200" dirty="0">
                <a:latin typeface="黑体"/>
                <a:cs typeface="黑体"/>
              </a:rPr>
              <a:t>年</a:t>
            </a:r>
            <a:r>
              <a:rPr sz="1550" b="1" spc="215" dirty="0">
                <a:latin typeface="黑体"/>
                <a:cs typeface="黑体"/>
              </a:rPr>
              <a:t>末</a:t>
            </a:r>
            <a:r>
              <a:rPr sz="1550" b="1" spc="200" dirty="0">
                <a:latin typeface="黑体"/>
                <a:cs typeface="黑体"/>
              </a:rPr>
              <a:t>梅</a:t>
            </a:r>
            <a:r>
              <a:rPr sz="1550" b="1" spc="215" dirty="0">
                <a:latin typeface="黑体"/>
                <a:cs typeface="黑体"/>
              </a:rPr>
              <a:t>特</a:t>
            </a:r>
            <a:r>
              <a:rPr sz="1550" b="1" spc="200" dirty="0">
                <a:latin typeface="黑体"/>
                <a:cs typeface="黑体"/>
              </a:rPr>
              <a:t>罗</a:t>
            </a:r>
            <a:r>
              <a:rPr sz="1550" b="1" spc="215" dirty="0">
                <a:latin typeface="黑体"/>
                <a:cs typeface="黑体"/>
              </a:rPr>
              <a:t>决定</a:t>
            </a:r>
            <a:r>
              <a:rPr sz="1550" b="1" spc="200" dirty="0">
                <a:latin typeface="黑体"/>
                <a:cs typeface="黑体"/>
              </a:rPr>
              <a:t>再</a:t>
            </a:r>
            <a:r>
              <a:rPr sz="1550" b="1" spc="215" dirty="0">
                <a:latin typeface="黑体"/>
                <a:cs typeface="黑体"/>
              </a:rPr>
              <a:t>购</a:t>
            </a:r>
            <a:r>
              <a:rPr sz="1550" b="1" spc="200" dirty="0">
                <a:latin typeface="黑体"/>
                <a:cs typeface="黑体"/>
              </a:rPr>
              <a:t>入</a:t>
            </a:r>
            <a:r>
              <a:rPr sz="1550" b="1" spc="215" dirty="0">
                <a:latin typeface="黑体"/>
                <a:cs typeface="黑体"/>
              </a:rPr>
              <a:t>一</a:t>
            </a:r>
            <a:r>
              <a:rPr sz="1550" b="1" spc="200" dirty="0">
                <a:latin typeface="黑体"/>
                <a:cs typeface="黑体"/>
              </a:rPr>
              <a:t>个</a:t>
            </a:r>
            <a:r>
              <a:rPr sz="1550" b="1" spc="215" dirty="0">
                <a:latin typeface="黑体"/>
                <a:cs typeface="黑体"/>
              </a:rPr>
              <a:t>新浮</a:t>
            </a:r>
            <a:r>
              <a:rPr sz="1550" b="1" spc="200" dirty="0">
                <a:latin typeface="黑体"/>
                <a:cs typeface="黑体"/>
              </a:rPr>
              <a:t>吊</a:t>
            </a:r>
            <a:r>
              <a:rPr sz="1550" b="1" dirty="0">
                <a:latin typeface="黑体"/>
                <a:cs typeface="黑体"/>
              </a:rPr>
              <a:t>，</a:t>
            </a:r>
            <a:r>
              <a:rPr sz="1550" b="1" spc="-575" dirty="0">
                <a:latin typeface="黑体"/>
                <a:cs typeface="黑体"/>
              </a:rPr>
              <a:t> </a:t>
            </a:r>
            <a:r>
              <a:rPr sz="1550" b="1" spc="200" dirty="0">
                <a:latin typeface="黑体"/>
                <a:cs typeface="黑体"/>
              </a:rPr>
              <a:t>并</a:t>
            </a:r>
            <a:r>
              <a:rPr sz="1550" b="1" spc="215" dirty="0">
                <a:latin typeface="黑体"/>
                <a:cs typeface="黑体"/>
              </a:rPr>
              <a:t>于</a:t>
            </a:r>
            <a:r>
              <a:rPr sz="1550" b="1" spc="155" dirty="0">
                <a:latin typeface="Times New Roman"/>
                <a:cs typeface="Times New Roman"/>
              </a:rPr>
              <a:t>2023</a:t>
            </a:r>
            <a:r>
              <a:rPr sz="1550" b="1" spc="-185" dirty="0">
                <a:latin typeface="Times New Roman"/>
                <a:cs typeface="Times New Roman"/>
              </a:rPr>
              <a:t> </a:t>
            </a:r>
            <a:r>
              <a:rPr sz="1550" b="1" spc="200" dirty="0">
                <a:latin typeface="黑体"/>
                <a:cs typeface="黑体"/>
              </a:rPr>
              <a:t>年成功融资</a:t>
            </a:r>
            <a:r>
              <a:rPr sz="1550" b="1" spc="130" dirty="0">
                <a:latin typeface="Times New Roman"/>
                <a:cs typeface="Times New Roman"/>
              </a:rPr>
              <a:t>300</a:t>
            </a:r>
            <a:r>
              <a:rPr sz="1550" b="1" spc="-190" dirty="0">
                <a:latin typeface="Times New Roman"/>
                <a:cs typeface="Times New Roman"/>
              </a:rPr>
              <a:t> </a:t>
            </a:r>
            <a:r>
              <a:rPr sz="1550" b="1" spc="5" dirty="0">
                <a:latin typeface="Times New Roman"/>
                <a:cs typeface="Times New Roman"/>
              </a:rPr>
              <a:t>0</a:t>
            </a:r>
            <a:r>
              <a:rPr sz="1550" b="1" spc="-190" dirty="0">
                <a:latin typeface="Times New Roman"/>
                <a:cs typeface="Times New Roman"/>
              </a:rPr>
              <a:t> </a:t>
            </a:r>
            <a:r>
              <a:rPr sz="1550" b="1" spc="210" dirty="0">
                <a:latin typeface="黑体"/>
                <a:cs typeface="黑体"/>
              </a:rPr>
              <a:t>万</a:t>
            </a:r>
            <a:r>
              <a:rPr sz="1550" b="1" spc="200" dirty="0">
                <a:latin typeface="黑体"/>
                <a:cs typeface="黑体"/>
              </a:rPr>
              <a:t>美</a:t>
            </a:r>
            <a:r>
              <a:rPr sz="1550" b="1" spc="210" dirty="0">
                <a:latin typeface="黑体"/>
                <a:cs typeface="黑体"/>
              </a:rPr>
              <a:t>金</a:t>
            </a:r>
            <a:r>
              <a:rPr sz="1550" b="1" spc="220" dirty="0">
                <a:latin typeface="黑体"/>
                <a:cs typeface="黑体"/>
              </a:rPr>
              <a:t>。</a:t>
            </a:r>
            <a:r>
              <a:rPr sz="1550" b="1" spc="200" dirty="0">
                <a:latin typeface="黑体"/>
                <a:cs typeface="黑体"/>
              </a:rPr>
              <a:t>如</a:t>
            </a:r>
            <a:r>
              <a:rPr sz="1550" b="1" spc="210" dirty="0">
                <a:latin typeface="黑体"/>
                <a:cs typeface="黑体"/>
              </a:rPr>
              <a:t>果</a:t>
            </a:r>
            <a:r>
              <a:rPr sz="1550" b="1" spc="200" dirty="0">
                <a:latin typeface="黑体"/>
                <a:cs typeface="黑体"/>
              </a:rPr>
              <a:t>顺</a:t>
            </a:r>
            <a:r>
              <a:rPr sz="1550" b="1" spc="210" dirty="0">
                <a:latin typeface="黑体"/>
                <a:cs typeface="黑体"/>
              </a:rPr>
              <a:t>利</a:t>
            </a:r>
            <a:r>
              <a:rPr sz="1550" b="1" dirty="0">
                <a:latin typeface="黑体"/>
                <a:cs typeface="黑体"/>
              </a:rPr>
              <a:t>，</a:t>
            </a:r>
            <a:r>
              <a:rPr sz="1550" b="1" spc="-565" dirty="0">
                <a:latin typeface="黑体"/>
                <a:cs typeface="黑体"/>
              </a:rPr>
              <a:t> </a:t>
            </a:r>
            <a:r>
              <a:rPr sz="1550" b="1" spc="155" dirty="0">
                <a:latin typeface="Times New Roman"/>
                <a:cs typeface="Times New Roman"/>
              </a:rPr>
              <a:t>2024</a:t>
            </a:r>
            <a:r>
              <a:rPr sz="1550" b="1" spc="-195" dirty="0">
                <a:latin typeface="Times New Roman"/>
                <a:cs typeface="Times New Roman"/>
              </a:rPr>
              <a:t> </a:t>
            </a:r>
            <a:r>
              <a:rPr sz="1550" b="1" spc="210" dirty="0">
                <a:latin typeface="黑体"/>
                <a:cs typeface="黑体"/>
              </a:rPr>
              <a:t>年</a:t>
            </a:r>
            <a:r>
              <a:rPr sz="1550" b="1" spc="200" dirty="0">
                <a:latin typeface="黑体"/>
                <a:cs typeface="黑体"/>
              </a:rPr>
              <a:t>开</a:t>
            </a:r>
            <a:r>
              <a:rPr sz="1550" b="1" spc="210" dirty="0">
                <a:latin typeface="黑体"/>
                <a:cs typeface="黑体"/>
              </a:rPr>
              <a:t>始生</a:t>
            </a:r>
            <a:r>
              <a:rPr sz="1550" b="1" spc="200" dirty="0">
                <a:latin typeface="黑体"/>
                <a:cs typeface="黑体"/>
              </a:rPr>
              <a:t>产</a:t>
            </a:r>
            <a:r>
              <a:rPr sz="1550" b="1" spc="210" dirty="0">
                <a:latin typeface="黑体"/>
                <a:cs typeface="黑体"/>
              </a:rPr>
              <a:t>后</a:t>
            </a:r>
            <a:r>
              <a:rPr sz="1550" b="1" dirty="0">
                <a:latin typeface="黑体"/>
                <a:cs typeface="黑体"/>
              </a:rPr>
              <a:t>，</a:t>
            </a:r>
            <a:r>
              <a:rPr sz="1550" b="1" spc="-585" dirty="0">
                <a:latin typeface="黑体"/>
                <a:cs typeface="黑体"/>
              </a:rPr>
              <a:t> </a:t>
            </a:r>
            <a:r>
              <a:rPr sz="1550" b="1" dirty="0">
                <a:latin typeface="黑体"/>
                <a:cs typeface="黑体"/>
              </a:rPr>
              <a:t>便</a:t>
            </a:r>
            <a:r>
              <a:rPr sz="1550" b="1" spc="200" dirty="0">
                <a:latin typeface="黑体"/>
                <a:cs typeface="黑体"/>
              </a:rPr>
              <a:t>可启用，这样有助</a:t>
            </a:r>
            <a:r>
              <a:rPr sz="1550" b="1" spc="210" dirty="0">
                <a:latin typeface="黑体"/>
                <a:cs typeface="黑体"/>
              </a:rPr>
              <a:t>于</a:t>
            </a:r>
            <a:r>
              <a:rPr sz="1550" b="1" spc="200" dirty="0">
                <a:latin typeface="黑体"/>
                <a:cs typeface="黑体"/>
              </a:rPr>
              <a:t>梅</a:t>
            </a:r>
            <a:r>
              <a:rPr sz="1550" b="1" spc="210" dirty="0">
                <a:latin typeface="黑体"/>
                <a:cs typeface="黑体"/>
              </a:rPr>
              <a:t>特</a:t>
            </a:r>
            <a:r>
              <a:rPr sz="1550" b="1" spc="220" dirty="0">
                <a:latin typeface="黑体"/>
                <a:cs typeface="黑体"/>
              </a:rPr>
              <a:t>罗</a:t>
            </a:r>
            <a:r>
              <a:rPr sz="1550" b="1" spc="155" dirty="0">
                <a:latin typeface="Times New Roman"/>
                <a:cs typeface="Times New Roman"/>
              </a:rPr>
              <a:t>2024</a:t>
            </a:r>
            <a:r>
              <a:rPr sz="1550" b="1" spc="-204" dirty="0">
                <a:latin typeface="Times New Roman"/>
                <a:cs typeface="Times New Roman"/>
              </a:rPr>
              <a:t> </a:t>
            </a:r>
            <a:r>
              <a:rPr sz="1550" b="1" spc="210" dirty="0" err="1">
                <a:latin typeface="黑体"/>
                <a:cs typeface="黑体"/>
              </a:rPr>
              <a:t>年及</a:t>
            </a:r>
            <a:r>
              <a:rPr sz="1550" b="1" spc="200" dirty="0" err="1">
                <a:latin typeface="黑体"/>
                <a:cs typeface="黑体"/>
              </a:rPr>
              <a:t>之</a:t>
            </a:r>
            <a:r>
              <a:rPr sz="1550" b="1" spc="210" dirty="0" err="1">
                <a:latin typeface="黑体"/>
                <a:cs typeface="黑体"/>
              </a:rPr>
              <a:t>后</a:t>
            </a:r>
            <a:r>
              <a:rPr sz="1550" b="1" spc="200" dirty="0" err="1">
                <a:latin typeface="黑体"/>
                <a:cs typeface="黑体"/>
              </a:rPr>
              <a:t>的</a:t>
            </a:r>
            <a:r>
              <a:rPr sz="1550" b="1" spc="210" dirty="0" err="1">
                <a:latin typeface="黑体"/>
                <a:cs typeface="黑体"/>
              </a:rPr>
              <a:t>扩产</a:t>
            </a:r>
            <a:r>
              <a:rPr sz="1550" b="1" spc="200" dirty="0" err="1">
                <a:latin typeface="黑体"/>
                <a:cs typeface="黑体"/>
              </a:rPr>
              <a:t>计</a:t>
            </a:r>
            <a:r>
              <a:rPr sz="1550" b="1" spc="210" dirty="0" err="1">
                <a:latin typeface="黑体"/>
                <a:cs typeface="黑体"/>
              </a:rPr>
              <a:t>划</a:t>
            </a:r>
            <a:r>
              <a:rPr sz="1550" b="1" dirty="0" err="1">
                <a:latin typeface="黑体"/>
                <a:cs typeface="黑体"/>
              </a:rPr>
              <a:t>实</a:t>
            </a:r>
            <a:r>
              <a:rPr sz="1550" b="1" spc="200" dirty="0" err="1">
                <a:latin typeface="黑体"/>
                <a:cs typeface="黑体"/>
              </a:rPr>
              <a:t>施</a:t>
            </a:r>
            <a:r>
              <a:rPr sz="1550" b="1" spc="200" dirty="0">
                <a:latin typeface="黑体"/>
                <a:cs typeface="黑体"/>
              </a:rPr>
              <a:t>。</a:t>
            </a:r>
            <a:endParaRPr sz="1550" dirty="0">
              <a:latin typeface="黑体"/>
              <a:cs typeface="黑体"/>
            </a:endParaRPr>
          </a:p>
          <a:p>
            <a:pPr marL="142240" indent="-129539">
              <a:lnSpc>
                <a:spcPts val="2300"/>
              </a:lnSpc>
              <a:spcBef>
                <a:spcPts val="5"/>
              </a:spcBef>
              <a:buFont typeface="Arial"/>
              <a:buChar char="•"/>
              <a:tabLst>
                <a:tab pos="142240" algn="l"/>
              </a:tabLst>
            </a:pPr>
            <a:r>
              <a:rPr lang="en-US" sz="1600" spc="-10" dirty="0">
                <a:latin typeface="Calibri"/>
                <a:cs typeface="Calibri"/>
              </a:rPr>
              <a:t>The delivery time for the equipment will be 12 months.</a:t>
            </a:r>
          </a:p>
          <a:p>
            <a:pPr marL="12701">
              <a:lnSpc>
                <a:spcPts val="2300"/>
              </a:lnSpc>
              <a:spcBef>
                <a:spcPts val="5"/>
              </a:spcBef>
              <a:tabLst>
                <a:tab pos="142240" algn="l"/>
              </a:tabLst>
            </a:pPr>
            <a:r>
              <a:rPr lang="en-US" sz="1550" b="1" spc="200" dirty="0">
                <a:latin typeface="黑体"/>
                <a:cs typeface="黑体"/>
              </a:rPr>
              <a:t> </a:t>
            </a:r>
            <a:r>
              <a:rPr sz="1550" b="1" spc="200" dirty="0">
                <a:latin typeface="黑体"/>
                <a:cs typeface="黑体"/>
              </a:rPr>
              <a:t>从确定订单开始，</a:t>
            </a:r>
            <a:r>
              <a:rPr sz="1550" b="1" spc="210" dirty="0">
                <a:latin typeface="黑体"/>
                <a:cs typeface="黑体"/>
              </a:rPr>
              <a:t>设</a:t>
            </a:r>
            <a:r>
              <a:rPr sz="1550" b="1" spc="200" dirty="0">
                <a:latin typeface="黑体"/>
                <a:cs typeface="黑体"/>
              </a:rPr>
              <a:t>备</a:t>
            </a:r>
            <a:r>
              <a:rPr sz="1550" b="1" spc="210" dirty="0">
                <a:latin typeface="黑体"/>
                <a:cs typeface="黑体"/>
              </a:rPr>
              <a:t>交付</a:t>
            </a:r>
            <a:r>
              <a:rPr sz="1550" b="1" spc="200" dirty="0">
                <a:latin typeface="黑体"/>
                <a:cs typeface="黑体"/>
              </a:rPr>
              <a:t>的</a:t>
            </a:r>
            <a:r>
              <a:rPr sz="1550" b="1" spc="210" dirty="0">
                <a:latin typeface="黑体"/>
                <a:cs typeface="黑体"/>
              </a:rPr>
              <a:t>时</a:t>
            </a:r>
            <a:r>
              <a:rPr sz="1550" b="1" spc="200" dirty="0">
                <a:latin typeface="黑体"/>
                <a:cs typeface="黑体"/>
              </a:rPr>
              <a:t>间</a:t>
            </a:r>
            <a:r>
              <a:rPr sz="1550" b="1" spc="210" dirty="0">
                <a:latin typeface="黑体"/>
                <a:cs typeface="黑体"/>
              </a:rPr>
              <a:t>可能</a:t>
            </a:r>
            <a:r>
              <a:rPr sz="1550" b="1" spc="215" dirty="0">
                <a:latin typeface="黑体"/>
                <a:cs typeface="黑体"/>
              </a:rPr>
              <a:t>为</a:t>
            </a:r>
            <a:r>
              <a:rPr sz="1550" b="1" spc="105" dirty="0">
                <a:latin typeface="Times New Roman"/>
                <a:cs typeface="Times New Roman"/>
              </a:rPr>
              <a:t>12</a:t>
            </a:r>
            <a:r>
              <a:rPr sz="1550" b="1" spc="-185" dirty="0">
                <a:latin typeface="Times New Roman"/>
                <a:cs typeface="Times New Roman"/>
              </a:rPr>
              <a:t> </a:t>
            </a:r>
            <a:r>
              <a:rPr sz="1550" b="1" spc="200" dirty="0">
                <a:latin typeface="黑体"/>
                <a:cs typeface="黑体"/>
              </a:rPr>
              <a:t>个</a:t>
            </a:r>
            <a:r>
              <a:rPr sz="1550" b="1" spc="215" dirty="0">
                <a:latin typeface="黑体"/>
                <a:cs typeface="黑体"/>
              </a:rPr>
              <a:t>月</a:t>
            </a:r>
            <a:r>
              <a:rPr sz="1550" b="1" dirty="0">
                <a:latin typeface="黑体"/>
                <a:cs typeface="黑体"/>
              </a:rPr>
              <a:t>。</a:t>
            </a:r>
            <a:endParaRPr sz="1550" dirty="0">
              <a:latin typeface="黑体"/>
              <a:cs typeface="黑体"/>
            </a:endParaRPr>
          </a:p>
          <a:p>
            <a:pPr marL="142240" indent="-129539">
              <a:lnSpc>
                <a:spcPts val="2300"/>
              </a:lnSpc>
              <a:buFont typeface="Arial"/>
              <a:buChar char="•"/>
              <a:tabLst>
                <a:tab pos="142240" algn="l"/>
              </a:tabLst>
            </a:pPr>
            <a:r>
              <a:rPr lang="en-US" sz="1600" spc="-10" dirty="0">
                <a:latin typeface="Calibri"/>
                <a:cs typeface="Calibri"/>
              </a:rPr>
              <a:t>Upgrade of port and barge loading facilities:</a:t>
            </a:r>
          </a:p>
          <a:p>
            <a:pPr marL="12701">
              <a:lnSpc>
                <a:spcPts val="2300"/>
              </a:lnSpc>
              <a:tabLst>
                <a:tab pos="142240" algn="l"/>
              </a:tabLst>
            </a:pPr>
            <a:r>
              <a:rPr lang="en-US" sz="1550" b="1" spc="200" dirty="0">
                <a:latin typeface="黑体"/>
                <a:cs typeface="黑体"/>
              </a:rPr>
              <a:t> </a:t>
            </a:r>
            <a:r>
              <a:rPr sz="1550" b="1" spc="200" dirty="0" err="1">
                <a:latin typeface="黑体"/>
                <a:cs typeface="黑体"/>
              </a:rPr>
              <a:t>港</a:t>
            </a:r>
            <a:r>
              <a:rPr sz="1550" b="1" spc="210" dirty="0" err="1">
                <a:latin typeface="黑体"/>
                <a:cs typeface="黑体"/>
              </a:rPr>
              <a:t>口</a:t>
            </a:r>
            <a:r>
              <a:rPr sz="1550" b="1" spc="204" dirty="0" err="1">
                <a:latin typeface="黑体"/>
                <a:cs typeface="黑体"/>
              </a:rPr>
              <a:t>和</a:t>
            </a:r>
            <a:r>
              <a:rPr sz="1550" b="1" spc="210" dirty="0" err="1">
                <a:latin typeface="黑体"/>
                <a:cs typeface="黑体"/>
              </a:rPr>
              <a:t>驳</a:t>
            </a:r>
            <a:r>
              <a:rPr sz="1550" b="1" spc="200" dirty="0" err="1">
                <a:latin typeface="黑体"/>
                <a:cs typeface="黑体"/>
              </a:rPr>
              <a:t>船</a:t>
            </a:r>
            <a:r>
              <a:rPr sz="1550" b="1" spc="210" dirty="0" err="1">
                <a:latin typeface="黑体"/>
                <a:cs typeface="黑体"/>
              </a:rPr>
              <a:t>装</a:t>
            </a:r>
            <a:r>
              <a:rPr sz="1550" b="1" spc="200" dirty="0" err="1">
                <a:latin typeface="黑体"/>
                <a:cs typeface="黑体"/>
              </a:rPr>
              <a:t>载</a:t>
            </a:r>
            <a:r>
              <a:rPr sz="1550" b="1" spc="210" dirty="0" err="1">
                <a:latin typeface="黑体"/>
                <a:cs typeface="黑体"/>
              </a:rPr>
              <a:t>设</a:t>
            </a:r>
            <a:r>
              <a:rPr sz="1550" b="1" spc="215" dirty="0" err="1">
                <a:latin typeface="黑体"/>
                <a:cs typeface="黑体"/>
              </a:rPr>
              <a:t>施</a:t>
            </a:r>
            <a:r>
              <a:rPr sz="1550" b="1" spc="210" dirty="0" err="1">
                <a:latin typeface="黑体"/>
                <a:cs typeface="黑体"/>
              </a:rPr>
              <a:t>更</a:t>
            </a:r>
            <a:r>
              <a:rPr sz="1550" b="1" spc="200" dirty="0" err="1">
                <a:latin typeface="黑体"/>
                <a:cs typeface="黑体"/>
              </a:rPr>
              <a:t>新</a:t>
            </a:r>
            <a:r>
              <a:rPr sz="1550" b="1" dirty="0">
                <a:latin typeface="黑体"/>
                <a:cs typeface="黑体"/>
              </a:rPr>
              <a:t>：</a:t>
            </a:r>
            <a:endParaRPr lang="en-US" sz="1550" dirty="0">
              <a:latin typeface="黑体"/>
              <a:cs typeface="黑体"/>
            </a:endParaRPr>
          </a:p>
          <a:p>
            <a:pPr marL="599440" lvl="1" indent="-129539">
              <a:lnSpc>
                <a:spcPts val="2300"/>
              </a:lnSpc>
              <a:buFont typeface="Arial"/>
              <a:buChar char="•"/>
              <a:tabLst>
                <a:tab pos="142240" algn="l"/>
              </a:tabLst>
            </a:pPr>
            <a:r>
              <a:rPr lang="en-US" sz="1600" spc="-10" dirty="0">
                <a:latin typeface="Calibri"/>
                <a:cs typeface="Calibri"/>
              </a:rPr>
              <a:t>Optimize and upgrade existing screening and conveyor equipment;</a:t>
            </a:r>
          </a:p>
          <a:p>
            <a:pPr marL="469901" lvl="1">
              <a:lnSpc>
                <a:spcPts val="2300"/>
              </a:lnSpc>
              <a:tabLst>
                <a:tab pos="142240" algn="l"/>
              </a:tabLst>
            </a:pPr>
            <a:r>
              <a:rPr lang="en-US" sz="1550" b="1" spc="200" dirty="0">
                <a:latin typeface="黑体"/>
                <a:cs typeface="黑体"/>
              </a:rPr>
              <a:t> </a:t>
            </a:r>
            <a:r>
              <a:rPr sz="1550" b="1" spc="200" dirty="0" err="1">
                <a:latin typeface="黑体"/>
                <a:cs typeface="黑体"/>
              </a:rPr>
              <a:t>优</a:t>
            </a:r>
            <a:r>
              <a:rPr sz="1550" b="1" spc="210" dirty="0" err="1">
                <a:latin typeface="黑体"/>
                <a:cs typeface="黑体"/>
              </a:rPr>
              <a:t>化</a:t>
            </a:r>
            <a:r>
              <a:rPr sz="1550" b="1" spc="200" dirty="0" err="1">
                <a:latin typeface="黑体"/>
                <a:cs typeface="黑体"/>
              </a:rPr>
              <a:t>和</a:t>
            </a:r>
            <a:r>
              <a:rPr sz="1550" b="1" spc="210" dirty="0" err="1">
                <a:latin typeface="黑体"/>
                <a:cs typeface="黑体"/>
              </a:rPr>
              <a:t>升</a:t>
            </a:r>
            <a:r>
              <a:rPr sz="1550" b="1" spc="200" dirty="0" err="1">
                <a:latin typeface="黑体"/>
                <a:cs typeface="黑体"/>
              </a:rPr>
              <a:t>级</a:t>
            </a:r>
            <a:r>
              <a:rPr sz="1550" b="1" spc="210" dirty="0" err="1">
                <a:latin typeface="黑体"/>
                <a:cs typeface="黑体"/>
              </a:rPr>
              <a:t>现</a:t>
            </a:r>
            <a:r>
              <a:rPr sz="1550" b="1" spc="200" dirty="0" err="1">
                <a:latin typeface="黑体"/>
                <a:cs typeface="黑体"/>
              </a:rPr>
              <a:t>有</a:t>
            </a:r>
            <a:r>
              <a:rPr sz="1550" b="1" spc="210" dirty="0" err="1">
                <a:latin typeface="黑体"/>
                <a:cs typeface="黑体"/>
              </a:rPr>
              <a:t>筛</a:t>
            </a:r>
            <a:r>
              <a:rPr sz="1550" b="1" spc="200" dirty="0" err="1">
                <a:latin typeface="黑体"/>
                <a:cs typeface="黑体"/>
              </a:rPr>
              <a:t>选</a:t>
            </a:r>
            <a:r>
              <a:rPr sz="1550" b="1" spc="210" dirty="0" err="1">
                <a:latin typeface="黑体"/>
                <a:cs typeface="黑体"/>
              </a:rPr>
              <a:t>和</a:t>
            </a:r>
            <a:r>
              <a:rPr sz="1550" b="1" spc="200" dirty="0" err="1">
                <a:latin typeface="黑体"/>
                <a:cs typeface="黑体"/>
              </a:rPr>
              <a:t>输</a:t>
            </a:r>
            <a:r>
              <a:rPr sz="1550" b="1" spc="210" dirty="0" err="1">
                <a:latin typeface="黑体"/>
                <a:cs typeface="黑体"/>
              </a:rPr>
              <a:t>送</a:t>
            </a:r>
            <a:r>
              <a:rPr sz="1550" b="1" spc="200" dirty="0" err="1">
                <a:latin typeface="黑体"/>
                <a:cs typeface="黑体"/>
              </a:rPr>
              <a:t>机</a:t>
            </a:r>
            <a:r>
              <a:rPr sz="1550" b="1" spc="210" dirty="0" err="1">
                <a:latin typeface="黑体"/>
                <a:cs typeface="黑体"/>
              </a:rPr>
              <a:t>设</a:t>
            </a:r>
            <a:r>
              <a:rPr sz="1550" b="1" spc="229" dirty="0" err="1">
                <a:latin typeface="黑体"/>
                <a:cs typeface="黑体"/>
              </a:rPr>
              <a:t>备</a:t>
            </a:r>
            <a:r>
              <a:rPr sz="1550" b="1" dirty="0">
                <a:latin typeface="黑体"/>
                <a:cs typeface="黑体"/>
              </a:rPr>
              <a:t>；</a:t>
            </a:r>
            <a:endParaRPr lang="en-US" sz="1550" dirty="0">
              <a:latin typeface="黑体"/>
              <a:cs typeface="黑体"/>
            </a:endParaRPr>
          </a:p>
          <a:p>
            <a:pPr marL="599440" lvl="1" indent="-129539">
              <a:lnSpc>
                <a:spcPts val="2300"/>
              </a:lnSpc>
              <a:buFont typeface="Arial"/>
              <a:buChar char="•"/>
              <a:tabLst>
                <a:tab pos="142240" algn="l"/>
              </a:tabLst>
            </a:pPr>
            <a:r>
              <a:rPr lang="en-US" sz="1600" spc="-10" dirty="0">
                <a:latin typeface="Calibri"/>
                <a:cs typeface="Calibri"/>
              </a:rPr>
              <a:t>Add a another tugboat;</a:t>
            </a:r>
          </a:p>
          <a:p>
            <a:pPr marL="469901" lvl="1">
              <a:lnSpc>
                <a:spcPts val="2300"/>
              </a:lnSpc>
              <a:tabLst>
                <a:tab pos="142240" algn="l"/>
              </a:tabLst>
            </a:pPr>
            <a:r>
              <a:rPr lang="en-US" sz="1550" b="1" spc="200" dirty="0">
                <a:latin typeface="黑体"/>
                <a:cs typeface="黑体"/>
              </a:rPr>
              <a:t> </a:t>
            </a:r>
            <a:r>
              <a:rPr sz="1550" b="1" spc="200" dirty="0" err="1">
                <a:latin typeface="黑体"/>
                <a:cs typeface="黑体"/>
              </a:rPr>
              <a:t>增</a:t>
            </a:r>
            <a:r>
              <a:rPr sz="1550" b="1" spc="210" dirty="0" err="1">
                <a:latin typeface="黑体"/>
                <a:cs typeface="黑体"/>
              </a:rPr>
              <a:t>加</a:t>
            </a:r>
            <a:r>
              <a:rPr sz="1550" b="1" spc="200" dirty="0" err="1">
                <a:latin typeface="黑体"/>
                <a:cs typeface="黑体"/>
              </a:rPr>
              <a:t>第</a:t>
            </a:r>
            <a:r>
              <a:rPr sz="1550" b="1" spc="210" dirty="0" err="1">
                <a:latin typeface="黑体"/>
                <a:cs typeface="黑体"/>
              </a:rPr>
              <a:t>三</a:t>
            </a:r>
            <a:r>
              <a:rPr sz="1550" b="1" spc="200" dirty="0" err="1">
                <a:latin typeface="黑体"/>
                <a:cs typeface="黑体"/>
              </a:rPr>
              <a:t>艘</a:t>
            </a:r>
            <a:r>
              <a:rPr sz="1550" b="1" spc="210" dirty="0" err="1">
                <a:latin typeface="黑体"/>
                <a:cs typeface="黑体"/>
              </a:rPr>
              <a:t>拖</a:t>
            </a:r>
            <a:r>
              <a:rPr sz="1550" b="1" spc="215" dirty="0" err="1">
                <a:latin typeface="黑体"/>
                <a:cs typeface="黑体"/>
              </a:rPr>
              <a:t>船</a:t>
            </a:r>
            <a:r>
              <a:rPr sz="1550" b="1" dirty="0">
                <a:latin typeface="黑体"/>
                <a:cs typeface="黑体"/>
              </a:rPr>
              <a:t>；</a:t>
            </a:r>
            <a:endParaRPr lang="en-US" sz="1550" dirty="0">
              <a:latin typeface="黑体"/>
              <a:cs typeface="黑体"/>
            </a:endParaRPr>
          </a:p>
          <a:p>
            <a:pPr marL="599440" lvl="1" indent="-129539">
              <a:lnSpc>
                <a:spcPts val="2300"/>
              </a:lnSpc>
              <a:buFont typeface="Arial"/>
              <a:buChar char="•"/>
              <a:tabLst>
                <a:tab pos="142240" algn="l"/>
              </a:tabLst>
            </a:pPr>
            <a:r>
              <a:rPr lang="en-US" sz="1600" spc="-10" dirty="0">
                <a:latin typeface="Calibri"/>
                <a:cs typeface="Calibri"/>
              </a:rPr>
              <a:t>Update transportation fleet and related facilities.</a:t>
            </a:r>
          </a:p>
          <a:p>
            <a:pPr marL="469901" lvl="1">
              <a:lnSpc>
                <a:spcPts val="2300"/>
              </a:lnSpc>
              <a:tabLst>
                <a:tab pos="142240" algn="l"/>
              </a:tabLst>
            </a:pPr>
            <a:r>
              <a:rPr lang="en-US" sz="1550" b="1" spc="204" dirty="0">
                <a:latin typeface="黑体"/>
                <a:cs typeface="黑体"/>
              </a:rPr>
              <a:t> </a:t>
            </a:r>
            <a:r>
              <a:rPr sz="1550" b="1" spc="204" dirty="0" err="1">
                <a:latin typeface="黑体"/>
                <a:cs typeface="黑体"/>
              </a:rPr>
              <a:t>更</a:t>
            </a:r>
            <a:r>
              <a:rPr sz="1550" b="1" spc="215" dirty="0" err="1">
                <a:latin typeface="黑体"/>
                <a:cs typeface="黑体"/>
              </a:rPr>
              <a:t>新</a:t>
            </a:r>
            <a:r>
              <a:rPr sz="1550" b="1" spc="204" dirty="0" err="1">
                <a:latin typeface="黑体"/>
                <a:cs typeface="黑体"/>
              </a:rPr>
              <a:t>运</a:t>
            </a:r>
            <a:r>
              <a:rPr sz="1550" b="1" spc="215" dirty="0" err="1">
                <a:latin typeface="黑体"/>
                <a:cs typeface="黑体"/>
              </a:rPr>
              <a:t>输</a:t>
            </a:r>
            <a:r>
              <a:rPr sz="1550" b="1" spc="204" dirty="0" err="1">
                <a:latin typeface="黑体"/>
                <a:cs typeface="黑体"/>
              </a:rPr>
              <a:t>车</a:t>
            </a:r>
            <a:r>
              <a:rPr sz="1550" b="1" spc="215" dirty="0" err="1">
                <a:latin typeface="黑体"/>
                <a:cs typeface="黑体"/>
              </a:rPr>
              <a:t>队</a:t>
            </a:r>
            <a:r>
              <a:rPr sz="1550" b="1" spc="204" dirty="0" err="1">
                <a:latin typeface="黑体"/>
                <a:cs typeface="黑体"/>
              </a:rPr>
              <a:t>及</a:t>
            </a:r>
            <a:r>
              <a:rPr sz="1550" b="1" spc="215" dirty="0" err="1">
                <a:latin typeface="黑体"/>
                <a:cs typeface="黑体"/>
              </a:rPr>
              <a:t>相</a:t>
            </a:r>
            <a:r>
              <a:rPr sz="1550" b="1" spc="204" dirty="0" err="1">
                <a:latin typeface="黑体"/>
                <a:cs typeface="黑体"/>
              </a:rPr>
              <a:t>关</a:t>
            </a:r>
            <a:r>
              <a:rPr sz="1550" b="1" spc="215" dirty="0" err="1">
                <a:latin typeface="黑体"/>
                <a:cs typeface="黑体"/>
              </a:rPr>
              <a:t>设</a:t>
            </a:r>
            <a:r>
              <a:rPr sz="1550" b="1" spc="220" dirty="0" err="1">
                <a:latin typeface="黑体"/>
                <a:cs typeface="黑体"/>
              </a:rPr>
              <a:t>施</a:t>
            </a:r>
            <a:r>
              <a:rPr sz="1550" spc="10" dirty="0">
                <a:latin typeface="黑体"/>
                <a:cs typeface="黑体"/>
              </a:rPr>
              <a:t>。</a:t>
            </a:r>
            <a:endParaRPr sz="1550" dirty="0">
              <a:latin typeface="黑体"/>
              <a:cs typeface="黑体"/>
            </a:endParaRPr>
          </a:p>
        </p:txBody>
      </p:sp>
      <p:sp>
        <p:nvSpPr>
          <p:cNvPr id="5" name="object 5"/>
          <p:cNvSpPr txBox="1">
            <a:spLocks noGrp="1"/>
          </p:cNvSpPr>
          <p:nvPr>
            <p:ph type="title"/>
          </p:nvPr>
        </p:nvSpPr>
        <p:spPr>
          <a:xfrm>
            <a:off x="372533" y="228224"/>
            <a:ext cx="10119385" cy="873957"/>
          </a:xfrm>
          <a:prstGeom prst="rect">
            <a:avLst/>
          </a:prstGeom>
        </p:spPr>
        <p:txBody>
          <a:bodyPr vert="horz" wrap="square" lIns="0" tIns="12065" rIns="0" bIns="0" rtlCol="0">
            <a:spAutoFit/>
          </a:bodyPr>
          <a:lstStyle/>
          <a:p>
            <a:pPr marL="12700" marR="5080">
              <a:lnSpc>
                <a:spcPct val="100400"/>
              </a:lnSpc>
              <a:spcBef>
                <a:spcPts val="95"/>
              </a:spcBef>
            </a:pPr>
            <a:r>
              <a:rPr sz="2800" spc="5" dirty="0">
                <a:solidFill>
                  <a:srgbClr val="F16321"/>
                </a:solidFill>
                <a:latin typeface="微软雅黑"/>
                <a:cs typeface="微软雅黑"/>
              </a:rPr>
              <a:t>梅特罗将采购第二艘浮吊，配</a:t>
            </a:r>
            <a:r>
              <a:rPr sz="2800" spc="15" dirty="0">
                <a:solidFill>
                  <a:srgbClr val="F16321"/>
                </a:solidFill>
                <a:latin typeface="微软雅黑"/>
                <a:cs typeface="微软雅黑"/>
              </a:rPr>
              <a:t>和</a:t>
            </a:r>
            <a:r>
              <a:rPr sz="2800" spc="5" dirty="0">
                <a:solidFill>
                  <a:srgbClr val="F16321"/>
                </a:solidFill>
                <a:latin typeface="微软雅黑"/>
                <a:cs typeface="微软雅黑"/>
              </a:rPr>
              <a:t>港口</a:t>
            </a:r>
            <a:r>
              <a:rPr sz="2800" spc="15" dirty="0">
                <a:solidFill>
                  <a:srgbClr val="F16321"/>
                </a:solidFill>
                <a:latin typeface="微软雅黑"/>
                <a:cs typeface="微软雅黑"/>
              </a:rPr>
              <a:t>设</a:t>
            </a:r>
            <a:r>
              <a:rPr sz="2800" spc="5" dirty="0">
                <a:solidFill>
                  <a:srgbClr val="F16321"/>
                </a:solidFill>
                <a:latin typeface="微软雅黑"/>
                <a:cs typeface="微软雅黑"/>
              </a:rPr>
              <a:t>施</a:t>
            </a:r>
            <a:r>
              <a:rPr sz="2800" spc="15" dirty="0">
                <a:solidFill>
                  <a:srgbClr val="F16321"/>
                </a:solidFill>
                <a:latin typeface="微软雅黑"/>
                <a:cs typeface="微软雅黑"/>
              </a:rPr>
              <a:t>的</a:t>
            </a:r>
            <a:r>
              <a:rPr sz="2800" spc="5" dirty="0">
                <a:solidFill>
                  <a:srgbClr val="F16321"/>
                </a:solidFill>
                <a:latin typeface="微软雅黑"/>
                <a:cs typeface="微软雅黑"/>
              </a:rPr>
              <a:t>更新</a:t>
            </a:r>
            <a:r>
              <a:rPr sz="2800" spc="15" dirty="0">
                <a:solidFill>
                  <a:srgbClr val="F16321"/>
                </a:solidFill>
                <a:latin typeface="微软雅黑"/>
                <a:cs typeface="微软雅黑"/>
              </a:rPr>
              <a:t>以</a:t>
            </a:r>
            <a:r>
              <a:rPr sz="2800" spc="5" dirty="0">
                <a:solidFill>
                  <a:srgbClr val="F16321"/>
                </a:solidFill>
                <a:latin typeface="微软雅黑"/>
                <a:cs typeface="微软雅黑"/>
              </a:rPr>
              <a:t>提高</a:t>
            </a:r>
            <a:r>
              <a:rPr sz="2800" spc="15" dirty="0">
                <a:solidFill>
                  <a:srgbClr val="F16321"/>
                </a:solidFill>
                <a:latin typeface="微软雅黑"/>
                <a:cs typeface="微软雅黑"/>
              </a:rPr>
              <a:t>运</a:t>
            </a:r>
            <a:r>
              <a:rPr sz="2800" spc="5" dirty="0">
                <a:solidFill>
                  <a:srgbClr val="F16321"/>
                </a:solidFill>
                <a:latin typeface="微软雅黑"/>
                <a:cs typeface="微软雅黑"/>
              </a:rPr>
              <a:t>营效 </a:t>
            </a:r>
            <a:r>
              <a:rPr sz="2800" spc="10" dirty="0">
                <a:solidFill>
                  <a:srgbClr val="F16321"/>
                </a:solidFill>
                <a:latin typeface="微软雅黑"/>
                <a:cs typeface="微软雅黑"/>
              </a:rPr>
              <a:t>率</a:t>
            </a:r>
            <a:endParaRPr sz="2800" dirty="0">
              <a:latin typeface="微软雅黑"/>
              <a:cs typeface="微软雅黑"/>
            </a:endParaRPr>
          </a:p>
          <a:p>
            <a:pPr marL="12700">
              <a:lnSpc>
                <a:spcPct val="100000"/>
              </a:lnSpc>
            </a:pPr>
            <a:r>
              <a:rPr sz="2800" spc="5" dirty="0">
                <a:solidFill>
                  <a:srgbClr val="F16321"/>
                </a:solidFill>
                <a:latin typeface="微软雅黑"/>
                <a:cs typeface="微软雅黑"/>
              </a:rPr>
              <a:t>Second </a:t>
            </a:r>
            <a:r>
              <a:rPr lang="en-US" sz="2800" spc="-5" dirty="0" err="1">
                <a:solidFill>
                  <a:srgbClr val="F16321"/>
                </a:solidFill>
                <a:latin typeface="微软雅黑"/>
                <a:cs typeface="微软雅黑"/>
              </a:rPr>
              <a:t>Transhipping</a:t>
            </a:r>
            <a:r>
              <a:rPr lang="en-US" sz="2800" spc="-5" dirty="0">
                <a:solidFill>
                  <a:srgbClr val="F16321"/>
                </a:solidFill>
                <a:latin typeface="微软雅黑"/>
                <a:cs typeface="微软雅黑"/>
              </a:rPr>
              <a:t> Asset</a:t>
            </a:r>
            <a:r>
              <a:rPr sz="2800" dirty="0">
                <a:solidFill>
                  <a:srgbClr val="F16321"/>
                </a:solidFill>
                <a:latin typeface="微软雅黑"/>
                <a:cs typeface="微软雅黑"/>
              </a:rPr>
              <a:t> </a:t>
            </a:r>
            <a:r>
              <a:rPr sz="2800" spc="5" dirty="0">
                <a:solidFill>
                  <a:srgbClr val="F16321"/>
                </a:solidFill>
                <a:latin typeface="微软雅黑"/>
                <a:cs typeface="微软雅黑"/>
              </a:rPr>
              <a:t>Purchase </a:t>
            </a:r>
            <a:r>
              <a:rPr sz="2800" dirty="0">
                <a:solidFill>
                  <a:srgbClr val="F16321"/>
                </a:solidFill>
                <a:latin typeface="微软雅黑"/>
                <a:cs typeface="微软雅黑"/>
              </a:rPr>
              <a:t>in</a:t>
            </a:r>
            <a:r>
              <a:rPr sz="2800" spc="5" dirty="0">
                <a:solidFill>
                  <a:srgbClr val="F16321"/>
                </a:solidFill>
                <a:latin typeface="微软雅黑"/>
                <a:cs typeface="微软雅黑"/>
              </a:rPr>
              <a:t> </a:t>
            </a:r>
            <a:r>
              <a:rPr sz="2800" spc="-5" dirty="0">
                <a:solidFill>
                  <a:srgbClr val="F16321"/>
                </a:solidFill>
                <a:latin typeface="微软雅黑"/>
                <a:cs typeface="微软雅黑"/>
              </a:rPr>
              <a:t>Progress</a:t>
            </a:r>
            <a:endParaRPr sz="2800" dirty="0">
              <a:latin typeface="微软雅黑"/>
              <a:cs typeface="微软雅黑"/>
            </a:endParaRPr>
          </a:p>
        </p:txBody>
      </p:sp>
      <p:sp>
        <p:nvSpPr>
          <p:cNvPr id="6" name="object 3">
            <a:extLst>
              <a:ext uri="{FF2B5EF4-FFF2-40B4-BE49-F238E27FC236}">
                <a16:creationId xmlns:a16="http://schemas.microsoft.com/office/drawing/2014/main" id="{DE0B07D4-2E4C-ECB9-37EF-FECBBA0664AE}"/>
              </a:ext>
            </a:extLst>
          </p:cNvPr>
          <p:cNvSpPr/>
          <p:nvPr/>
        </p:nvSpPr>
        <p:spPr>
          <a:xfrm>
            <a:off x="11378183" y="112776"/>
            <a:ext cx="648734" cy="66956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980363" y="1600200"/>
            <a:ext cx="7094219" cy="4073652"/>
          </a:xfrm>
          <a:prstGeom prst="rect">
            <a:avLst/>
          </a:prstGeom>
          <a:blipFill>
            <a:blip r:embed="rId2"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426117" y="413693"/>
            <a:ext cx="8746490" cy="453390"/>
          </a:xfrm>
          <a:prstGeom prst="rect">
            <a:avLst/>
          </a:prstGeom>
        </p:spPr>
        <p:txBody>
          <a:bodyPr vert="horz" wrap="square" lIns="0" tIns="13335" rIns="0" bIns="0" rtlCol="0">
            <a:spAutoFit/>
          </a:bodyPr>
          <a:lstStyle/>
          <a:p>
            <a:pPr marL="12700">
              <a:lnSpc>
                <a:spcPct val="100000"/>
              </a:lnSpc>
              <a:spcBef>
                <a:spcPts val="105"/>
              </a:spcBef>
            </a:pPr>
            <a:r>
              <a:rPr sz="2800" spc="5" dirty="0">
                <a:solidFill>
                  <a:srgbClr val="F16321"/>
                </a:solidFill>
                <a:latin typeface="微软雅黑"/>
                <a:cs typeface="微软雅黑"/>
              </a:rPr>
              <a:t>积极的社区关系</a:t>
            </a:r>
            <a:r>
              <a:rPr sz="2800" dirty="0">
                <a:solidFill>
                  <a:srgbClr val="F16321"/>
                </a:solidFill>
                <a:latin typeface="微软雅黑"/>
                <a:cs typeface="微软雅黑"/>
              </a:rPr>
              <a:t> </a:t>
            </a:r>
            <a:r>
              <a:rPr sz="2800" spc="-15" dirty="0">
                <a:solidFill>
                  <a:srgbClr val="F16321"/>
                </a:solidFill>
                <a:latin typeface="微软雅黑"/>
                <a:cs typeface="微软雅黑"/>
              </a:rPr>
              <a:t>Positive </a:t>
            </a:r>
            <a:r>
              <a:rPr sz="2800" spc="5" dirty="0">
                <a:solidFill>
                  <a:srgbClr val="F16321"/>
                </a:solidFill>
                <a:latin typeface="微软雅黑"/>
                <a:cs typeface="微软雅黑"/>
              </a:rPr>
              <a:t>Community</a:t>
            </a:r>
            <a:r>
              <a:rPr sz="2800" spc="-20" dirty="0">
                <a:solidFill>
                  <a:srgbClr val="F16321"/>
                </a:solidFill>
                <a:latin typeface="微软雅黑"/>
                <a:cs typeface="微软雅黑"/>
              </a:rPr>
              <a:t> </a:t>
            </a:r>
            <a:r>
              <a:rPr sz="2800" spc="-5" dirty="0">
                <a:solidFill>
                  <a:srgbClr val="F16321"/>
                </a:solidFill>
                <a:latin typeface="微软雅黑"/>
                <a:cs typeface="微软雅黑"/>
              </a:rPr>
              <a:t>Relationships</a:t>
            </a:r>
            <a:endParaRPr sz="2800" dirty="0">
              <a:latin typeface="微软雅黑"/>
              <a:cs typeface="微软雅黑"/>
            </a:endParaRPr>
          </a:p>
        </p:txBody>
      </p:sp>
      <p:sp>
        <p:nvSpPr>
          <p:cNvPr id="13" name="object 3">
            <a:extLst>
              <a:ext uri="{FF2B5EF4-FFF2-40B4-BE49-F238E27FC236}">
                <a16:creationId xmlns:a16="http://schemas.microsoft.com/office/drawing/2014/main" id="{FDFD9418-0675-8D3D-0760-AF0B6050B379}"/>
              </a:ext>
            </a:extLst>
          </p:cNvPr>
          <p:cNvSpPr/>
          <p:nvPr/>
        </p:nvSpPr>
        <p:spPr>
          <a:xfrm>
            <a:off x="11378183" y="112776"/>
            <a:ext cx="648734" cy="669568"/>
          </a:xfrm>
          <a:prstGeom prst="rect">
            <a:avLst/>
          </a:prstGeom>
          <a:blipFill>
            <a:blip r:embed="rId3" cstate="print"/>
            <a:stretch>
              <a:fillRect/>
            </a:stretch>
          </a:blipFill>
        </p:spPr>
        <p:txBody>
          <a:bodyPr wrap="square" lIns="0" tIns="0" rIns="0" bIns="0" rtlCol="0"/>
          <a:lstStyle/>
          <a:p>
            <a:endParaRPr/>
          </a:p>
        </p:txBody>
      </p:sp>
      <p:sp>
        <p:nvSpPr>
          <p:cNvPr id="12" name="Text Placeholder 2">
            <a:extLst>
              <a:ext uri="{FF2B5EF4-FFF2-40B4-BE49-F238E27FC236}">
                <a16:creationId xmlns:a16="http://schemas.microsoft.com/office/drawing/2014/main" id="{2A0BB1A7-C7A1-05C0-3C1C-EA6CAA792D38}"/>
              </a:ext>
            </a:extLst>
          </p:cNvPr>
          <p:cNvSpPr txBox="1">
            <a:spLocks/>
          </p:cNvSpPr>
          <p:nvPr/>
        </p:nvSpPr>
        <p:spPr>
          <a:xfrm>
            <a:off x="533400" y="1447800"/>
            <a:ext cx="4265962" cy="3367724"/>
          </a:xfrm>
          <a:prstGeom prst="rect">
            <a:avLst/>
          </a:prstGeom>
        </p:spPr>
        <p:txBody>
          <a:bodyPr wrap="square" lIns="0" tIns="0" rIns="0" bIns="0">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nSpc>
                <a:spcPts val="2500"/>
              </a:lnSpc>
              <a:buFont typeface="Arial" panose="020B0604020202020204" pitchFamily="34" charset="0"/>
              <a:buChar char="•"/>
            </a:pPr>
            <a:r>
              <a:rPr lang="en-US" altLang="zh-CN" sz="1600" spc="-10" noProof="1">
                <a:latin typeface="Calibri"/>
                <a:cs typeface="Calibri"/>
                <a:sym typeface="+mn-ea"/>
              </a:rPr>
              <a:t>Caring for the continued development and prosperity of the community</a:t>
            </a:r>
          </a:p>
          <a:p>
            <a:pPr>
              <a:lnSpc>
                <a:spcPts val="2500"/>
              </a:lnSpc>
            </a:pPr>
            <a:r>
              <a:rPr lang="zh-CN" altLang="en-US" sz="1559" b="1" kern="0" spc="195" noProof="1">
                <a:solidFill>
                  <a:schemeClr val="dk1"/>
                </a:solidFill>
                <a:latin typeface="Times New Roman" panose="02020603050405020304" charset="0"/>
                <a:ea typeface="黑体" panose="02010609060101010101" charset="-122"/>
                <a:cs typeface="Times New Roman" panose="02020603050405020304" charset="0"/>
                <a:sym typeface="+mn-ea"/>
              </a:rPr>
              <a:t>关心社区的继续发展和繁荣</a:t>
            </a:r>
            <a:endParaRPr lang="en-US" altLang="zh-CN" sz="1559" b="1" kern="0" spc="195" noProof="1">
              <a:solidFill>
                <a:schemeClr val="dk1"/>
              </a:solidFill>
              <a:latin typeface="Times New Roman" panose="02020603050405020304" charset="0"/>
              <a:ea typeface="黑体" panose="02010609060101010101" charset="-122"/>
              <a:cs typeface="Times New Roman" panose="02020603050405020304" charset="0"/>
              <a:sym typeface="+mn-ea"/>
            </a:endParaRPr>
          </a:p>
          <a:p>
            <a:pPr marL="285750" indent="-285750">
              <a:lnSpc>
                <a:spcPts val="2500"/>
              </a:lnSpc>
              <a:buFont typeface="Arial" panose="020B0604020202020204" pitchFamily="34" charset="0"/>
              <a:buChar char="•"/>
            </a:pPr>
            <a:r>
              <a:rPr lang="en-US" altLang="zh-CN" sz="1600" spc="-10" dirty="0">
                <a:latin typeface="Calibri"/>
                <a:cs typeface="Calibri"/>
              </a:rPr>
              <a:t>Metro becoming a key participant in the Northern Cape York Community</a:t>
            </a:r>
          </a:p>
          <a:p>
            <a:pPr>
              <a:lnSpc>
                <a:spcPts val="2500"/>
              </a:lnSpc>
            </a:pPr>
            <a:r>
              <a:rPr lang="zh-CN" altLang="en-US" sz="1559" b="1" kern="0" spc="195" dirty="0">
                <a:solidFill>
                  <a:schemeClr val="dk1"/>
                </a:solidFill>
                <a:latin typeface="Times New Roman" panose="02020603050405020304" charset="0"/>
                <a:ea typeface="黑体" panose="02010609060101010101" charset="-122"/>
                <a:cs typeface="Times New Roman" panose="02020603050405020304" charset="0"/>
              </a:rPr>
              <a:t>梅特罗成为北开普约克社区建设的主要参与者</a:t>
            </a:r>
            <a:endParaRPr lang="en-US" altLang="zh-CN" sz="1559" b="1" kern="0" spc="195" noProof="1">
              <a:solidFill>
                <a:schemeClr val="dk1"/>
              </a:solidFill>
              <a:latin typeface="Times New Roman" panose="02020603050405020304" charset="0"/>
              <a:ea typeface="黑体" panose="02010609060101010101" charset="-122"/>
              <a:cs typeface="Times New Roman" panose="02020603050405020304" charset="0"/>
              <a:sym typeface="+mn-ea"/>
            </a:endParaRPr>
          </a:p>
          <a:p>
            <a:pPr marL="285750" indent="-285750">
              <a:lnSpc>
                <a:spcPts val="2500"/>
              </a:lnSpc>
              <a:buFont typeface="Arial" panose="020B0604020202020204" pitchFamily="34" charset="0"/>
              <a:buChar char="•"/>
            </a:pPr>
            <a:r>
              <a:rPr lang="en-US" altLang="zh-CN" sz="1600" spc="-10" noProof="1">
                <a:latin typeface="Calibri"/>
                <a:cs typeface="Calibri"/>
                <a:sym typeface="+mn-ea"/>
              </a:rPr>
              <a:t>Current number of Indigenous employment at 35%, higher than the company's target</a:t>
            </a:r>
          </a:p>
          <a:p>
            <a:pPr>
              <a:lnSpc>
                <a:spcPts val="2500"/>
              </a:lnSpc>
            </a:pPr>
            <a:r>
              <a:rPr lang="zh-CN" altLang="en-US" sz="1559" b="1" kern="0" spc="195" noProof="1">
                <a:solidFill>
                  <a:schemeClr val="dk1"/>
                </a:solidFill>
                <a:latin typeface="Times New Roman" panose="02020603050405020304" charset="0"/>
                <a:ea typeface="黑体" panose="02010609060101010101" charset="-122"/>
                <a:cs typeface="Times New Roman" panose="02020603050405020304" charset="0"/>
                <a:sym typeface="+mn-ea"/>
              </a:rPr>
              <a:t>当前的原住民就业人数远高于公司目标</a:t>
            </a:r>
            <a:endParaRPr lang="en-US" altLang="zh-CN" sz="1559" b="1" kern="0" noProof="1">
              <a:solidFill>
                <a:schemeClr val="dk1"/>
              </a:solidFill>
              <a:latin typeface="Times New Roman" panose="02020603050405020304" charset="0"/>
              <a:ea typeface="黑体" panose="02010609060101010101" charset="-122"/>
              <a:cs typeface="Times New Roman" panose="02020603050405020304" charset="0"/>
              <a:sym typeface="+mn-ea"/>
            </a:endParaRPr>
          </a:p>
          <a:p>
            <a:pPr marL="285750" indent="-285750">
              <a:lnSpc>
                <a:spcPts val="2500"/>
              </a:lnSpc>
              <a:buFont typeface="Arial" panose="020B0604020202020204" pitchFamily="34" charset="0"/>
              <a:buChar char="•"/>
            </a:pPr>
            <a:r>
              <a:rPr lang="en-US" altLang="zh-CN" sz="1600" spc="-10" noProof="1">
                <a:latin typeface="Calibri"/>
                <a:cs typeface="Calibri"/>
                <a:sym typeface="+mn-ea"/>
              </a:rPr>
              <a:t>Business opportunities for Indigenous communities</a:t>
            </a:r>
          </a:p>
          <a:p>
            <a:pPr>
              <a:lnSpc>
                <a:spcPts val="2500"/>
              </a:lnSpc>
            </a:pPr>
            <a:r>
              <a:rPr lang="zh-CN" altLang="en-US" sz="1559" b="1" kern="0" spc="195" noProof="1">
                <a:solidFill>
                  <a:schemeClr val="dk1"/>
                </a:solidFill>
                <a:latin typeface="Times New Roman" panose="02020603050405020304" charset="0"/>
                <a:ea typeface="黑体" panose="02010609060101010101" charset="-122"/>
                <a:cs typeface="Times New Roman" panose="02020603050405020304" charset="0"/>
                <a:sym typeface="+mn-ea"/>
              </a:rPr>
              <a:t>已对原住民群体的商机进行评估</a:t>
            </a:r>
            <a:endParaRPr lang="en-US" altLang="zh-CN" sz="1559" b="1" kern="0" dirty="0">
              <a:solidFill>
                <a:schemeClr val="dk1"/>
              </a:solidFill>
              <a:latin typeface="Times New Roman" panose="02020603050405020304" charset="0"/>
              <a:ea typeface="黑体" panose="02010609060101010101" charset="-122"/>
              <a:cs typeface="Times New Roman" panose="020206030504050203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982" y="101689"/>
            <a:ext cx="10537190" cy="1041311"/>
          </a:xfrm>
          <a:prstGeom prst="rect">
            <a:avLst/>
          </a:prstGeom>
        </p:spPr>
        <p:txBody>
          <a:bodyPr vert="horz" wrap="square" lIns="0" tIns="12700" rIns="0" bIns="0" rtlCol="0">
            <a:spAutoFit/>
          </a:bodyPr>
          <a:lstStyle/>
          <a:p>
            <a:pPr marL="12700">
              <a:lnSpc>
                <a:spcPts val="4195"/>
              </a:lnSpc>
              <a:spcBef>
                <a:spcPts val="100"/>
              </a:spcBef>
            </a:pPr>
            <a:r>
              <a:rPr sz="3200" dirty="0"/>
              <a:t>Well </a:t>
            </a:r>
            <a:r>
              <a:rPr sz="3200" spc="-5" dirty="0"/>
              <a:t>Credentialed Board </a:t>
            </a:r>
            <a:r>
              <a:rPr sz="3200" dirty="0"/>
              <a:t>&amp;</a:t>
            </a:r>
            <a:r>
              <a:rPr sz="3200" spc="65" dirty="0"/>
              <a:t> </a:t>
            </a:r>
            <a:r>
              <a:rPr sz="3200" spc="-5" dirty="0"/>
              <a:t>Management</a:t>
            </a:r>
            <a:br>
              <a:rPr lang="en-US" sz="3200" spc="-5" dirty="0"/>
            </a:br>
            <a:r>
              <a:rPr lang="zh-CN" altLang="en-US" sz="3200" spc="-5" dirty="0"/>
              <a:t>具有良好资质的董事会和管理层</a:t>
            </a:r>
            <a:endParaRPr lang="en-US" sz="3200" spc="-5" dirty="0"/>
          </a:p>
        </p:txBody>
      </p:sp>
      <p:sp>
        <p:nvSpPr>
          <p:cNvPr id="3" name="object 3"/>
          <p:cNvSpPr/>
          <p:nvPr/>
        </p:nvSpPr>
        <p:spPr>
          <a:xfrm>
            <a:off x="11378183" y="112776"/>
            <a:ext cx="648734" cy="66956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854151" y="6426264"/>
            <a:ext cx="139954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F16321"/>
                </a:solidFill>
                <a:latin typeface="Calibri"/>
                <a:cs typeface="Calibri"/>
              </a:rPr>
              <a:t>18 | </a:t>
            </a:r>
            <a:r>
              <a:rPr sz="1000" spc="-5" dirty="0">
                <a:latin typeface="Calibri"/>
                <a:cs typeface="Calibri"/>
              </a:rPr>
              <a:t>ASX : MMI </a:t>
            </a:r>
            <a:r>
              <a:rPr sz="1000" spc="-5" dirty="0">
                <a:solidFill>
                  <a:srgbClr val="F16321"/>
                </a:solidFill>
                <a:latin typeface="Calibri"/>
                <a:cs typeface="Calibri"/>
              </a:rPr>
              <a:t>| </a:t>
            </a:r>
            <a:r>
              <a:rPr sz="1000" spc="-5" dirty="0">
                <a:latin typeface="Calibri"/>
                <a:cs typeface="Calibri"/>
              </a:rPr>
              <a:t>Apr</a:t>
            </a:r>
            <a:r>
              <a:rPr sz="1000" spc="35" dirty="0">
                <a:latin typeface="Calibri"/>
                <a:cs typeface="Calibri"/>
              </a:rPr>
              <a:t> </a:t>
            </a:r>
            <a:r>
              <a:rPr sz="1000" spc="-5" dirty="0">
                <a:latin typeface="Calibri"/>
                <a:cs typeface="Calibri"/>
              </a:rPr>
              <a:t>2023</a:t>
            </a:r>
            <a:endParaRPr sz="1000">
              <a:latin typeface="Calibri"/>
              <a:cs typeface="Calibri"/>
            </a:endParaRPr>
          </a:p>
        </p:txBody>
      </p:sp>
      <p:sp>
        <p:nvSpPr>
          <p:cNvPr id="5" name="object 5"/>
          <p:cNvSpPr txBox="1"/>
          <p:nvPr/>
        </p:nvSpPr>
        <p:spPr>
          <a:xfrm>
            <a:off x="299382" y="1517386"/>
            <a:ext cx="3079750" cy="258404"/>
          </a:xfrm>
          <a:prstGeom prst="rect">
            <a:avLst/>
          </a:prstGeom>
        </p:spPr>
        <p:txBody>
          <a:bodyPr vert="horz" wrap="square" lIns="0" tIns="12065" rIns="0" bIns="0" rtlCol="0">
            <a:spAutoFit/>
          </a:bodyPr>
          <a:lstStyle/>
          <a:p>
            <a:pPr marL="12700">
              <a:lnSpc>
                <a:spcPct val="100000"/>
              </a:lnSpc>
              <a:spcBef>
                <a:spcPts val="95"/>
              </a:spcBef>
            </a:pPr>
            <a:r>
              <a:rPr lang="en-US" sz="1600" b="1" spc="-5" dirty="0">
                <a:latin typeface="Calibri"/>
                <a:cs typeface="Calibri"/>
              </a:rPr>
              <a:t>Highly Experienced </a:t>
            </a:r>
            <a:r>
              <a:rPr lang="en-US" sz="1600" b="1" spc="-15" dirty="0">
                <a:latin typeface="Calibri"/>
                <a:cs typeface="Calibri"/>
              </a:rPr>
              <a:t>Resources</a:t>
            </a:r>
            <a:r>
              <a:rPr lang="en-US" sz="1600" b="1" spc="65" dirty="0">
                <a:latin typeface="Calibri"/>
                <a:cs typeface="Calibri"/>
              </a:rPr>
              <a:t> </a:t>
            </a:r>
            <a:r>
              <a:rPr lang="en-US" sz="1600" b="1" spc="-10" dirty="0">
                <a:latin typeface="Calibri"/>
                <a:cs typeface="Calibri"/>
              </a:rPr>
              <a:t>Board </a:t>
            </a:r>
            <a:endParaRPr lang="en-US" sz="1600" dirty="0">
              <a:latin typeface="Calibri"/>
              <a:cs typeface="Calibri"/>
            </a:endParaRPr>
          </a:p>
        </p:txBody>
      </p:sp>
      <p:sp>
        <p:nvSpPr>
          <p:cNvPr id="6" name="object 6"/>
          <p:cNvSpPr/>
          <p:nvPr/>
        </p:nvSpPr>
        <p:spPr>
          <a:xfrm>
            <a:off x="780288" y="4121569"/>
            <a:ext cx="981456" cy="105918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780288" y="2926754"/>
            <a:ext cx="981456" cy="1040891"/>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8566530" y="3620936"/>
            <a:ext cx="1123950" cy="361950"/>
          </a:xfrm>
          <a:prstGeom prst="rect">
            <a:avLst/>
          </a:prstGeom>
        </p:spPr>
        <p:txBody>
          <a:bodyPr vert="horz" wrap="square" lIns="0" tIns="12700" rIns="0" bIns="0" rtlCol="0">
            <a:spAutoFit/>
          </a:bodyPr>
          <a:lstStyle/>
          <a:p>
            <a:pPr algn="ctr">
              <a:lnSpc>
                <a:spcPct val="100000"/>
              </a:lnSpc>
              <a:spcBef>
                <a:spcPts val="100"/>
              </a:spcBef>
            </a:pPr>
            <a:r>
              <a:rPr sz="1200" b="1" dirty="0">
                <a:solidFill>
                  <a:srgbClr val="F1611F"/>
                </a:solidFill>
                <a:latin typeface="Century Gothic"/>
                <a:cs typeface="Century Gothic"/>
              </a:rPr>
              <a:t>Nathan</a:t>
            </a:r>
            <a:r>
              <a:rPr sz="1200" b="1" spc="-80" dirty="0">
                <a:solidFill>
                  <a:srgbClr val="F1611F"/>
                </a:solidFill>
                <a:latin typeface="Century Gothic"/>
                <a:cs typeface="Century Gothic"/>
              </a:rPr>
              <a:t> </a:t>
            </a:r>
            <a:r>
              <a:rPr sz="1200" b="1" dirty="0">
                <a:solidFill>
                  <a:srgbClr val="F1611F"/>
                </a:solidFill>
                <a:latin typeface="Century Gothic"/>
                <a:cs typeface="Century Gothic"/>
              </a:rPr>
              <a:t>Quinlin</a:t>
            </a:r>
            <a:endParaRPr sz="1200">
              <a:latin typeface="Century Gothic"/>
              <a:cs typeface="Century Gothic"/>
            </a:endParaRPr>
          </a:p>
          <a:p>
            <a:pPr algn="ctr">
              <a:lnSpc>
                <a:spcPct val="100000"/>
              </a:lnSpc>
              <a:spcBef>
                <a:spcPts val="5"/>
              </a:spcBef>
            </a:pPr>
            <a:r>
              <a:rPr sz="1000" b="1" i="1" spc="-5" dirty="0">
                <a:latin typeface="Century Gothic"/>
                <a:cs typeface="Century Gothic"/>
              </a:rPr>
              <a:t>CFO</a:t>
            </a:r>
            <a:endParaRPr sz="1000">
              <a:latin typeface="Century Gothic"/>
              <a:cs typeface="Century Gothic"/>
            </a:endParaRPr>
          </a:p>
        </p:txBody>
      </p:sp>
      <p:sp>
        <p:nvSpPr>
          <p:cNvPr id="9" name="object 9"/>
          <p:cNvSpPr txBox="1"/>
          <p:nvPr/>
        </p:nvSpPr>
        <p:spPr>
          <a:xfrm>
            <a:off x="2020315" y="4816641"/>
            <a:ext cx="1443355" cy="361950"/>
          </a:xfrm>
          <a:prstGeom prst="rect">
            <a:avLst/>
          </a:prstGeom>
        </p:spPr>
        <p:txBody>
          <a:bodyPr vert="horz" wrap="square" lIns="0" tIns="12700" rIns="0" bIns="0" rtlCol="0">
            <a:spAutoFit/>
          </a:bodyPr>
          <a:lstStyle/>
          <a:p>
            <a:pPr marL="2540" algn="ctr">
              <a:lnSpc>
                <a:spcPct val="100000"/>
              </a:lnSpc>
              <a:spcBef>
                <a:spcPts val="100"/>
              </a:spcBef>
            </a:pPr>
            <a:r>
              <a:rPr sz="1200" b="1" dirty="0">
                <a:solidFill>
                  <a:srgbClr val="F1611F"/>
                </a:solidFill>
                <a:latin typeface="Century Gothic"/>
                <a:cs typeface="Century Gothic"/>
              </a:rPr>
              <a:t>Mark</a:t>
            </a:r>
            <a:r>
              <a:rPr sz="1200" b="1" spc="-15" dirty="0">
                <a:solidFill>
                  <a:srgbClr val="F1611F"/>
                </a:solidFill>
                <a:latin typeface="Century Gothic"/>
                <a:cs typeface="Century Gothic"/>
              </a:rPr>
              <a:t> </a:t>
            </a:r>
            <a:r>
              <a:rPr sz="1200" b="1" dirty="0">
                <a:solidFill>
                  <a:srgbClr val="F1611F"/>
                </a:solidFill>
                <a:latin typeface="Century Gothic"/>
                <a:cs typeface="Century Gothic"/>
              </a:rPr>
              <a:t>Sawyer</a:t>
            </a:r>
            <a:endParaRPr sz="1200">
              <a:latin typeface="Century Gothic"/>
              <a:cs typeface="Century Gothic"/>
            </a:endParaRPr>
          </a:p>
          <a:p>
            <a:pPr algn="ctr">
              <a:lnSpc>
                <a:spcPct val="100000"/>
              </a:lnSpc>
              <a:spcBef>
                <a:spcPts val="5"/>
              </a:spcBef>
            </a:pPr>
            <a:r>
              <a:rPr sz="1000" b="1" i="1" spc="-10" dirty="0">
                <a:latin typeface="Century Gothic"/>
                <a:cs typeface="Century Gothic"/>
              </a:rPr>
              <a:t>Non-Executive</a:t>
            </a:r>
            <a:r>
              <a:rPr sz="1000" b="1" i="1" spc="30" dirty="0">
                <a:latin typeface="Century Gothic"/>
                <a:cs typeface="Century Gothic"/>
              </a:rPr>
              <a:t> </a:t>
            </a:r>
            <a:r>
              <a:rPr sz="1000" b="1" i="1" spc="-10" dirty="0">
                <a:latin typeface="Century Gothic"/>
                <a:cs typeface="Century Gothic"/>
              </a:rPr>
              <a:t>Director</a:t>
            </a:r>
            <a:endParaRPr sz="1000">
              <a:latin typeface="Century Gothic"/>
              <a:cs typeface="Century Gothic"/>
            </a:endParaRPr>
          </a:p>
        </p:txBody>
      </p:sp>
      <p:sp>
        <p:nvSpPr>
          <p:cNvPr id="10" name="object 10"/>
          <p:cNvSpPr txBox="1"/>
          <p:nvPr/>
        </p:nvSpPr>
        <p:spPr>
          <a:xfrm>
            <a:off x="2081275" y="3621825"/>
            <a:ext cx="1443355" cy="361950"/>
          </a:xfrm>
          <a:prstGeom prst="rect">
            <a:avLst/>
          </a:prstGeom>
        </p:spPr>
        <p:txBody>
          <a:bodyPr vert="horz" wrap="square" lIns="0" tIns="12700" rIns="0" bIns="0" rtlCol="0">
            <a:spAutoFit/>
          </a:bodyPr>
          <a:lstStyle/>
          <a:p>
            <a:pPr marL="2540" algn="ctr">
              <a:lnSpc>
                <a:spcPct val="100000"/>
              </a:lnSpc>
              <a:spcBef>
                <a:spcPts val="100"/>
              </a:spcBef>
            </a:pPr>
            <a:r>
              <a:rPr sz="1200" b="1" dirty="0">
                <a:solidFill>
                  <a:srgbClr val="F1611F"/>
                </a:solidFill>
                <a:latin typeface="Century Gothic"/>
                <a:cs typeface="Century Gothic"/>
              </a:rPr>
              <a:t>Fiona</a:t>
            </a:r>
            <a:r>
              <a:rPr sz="1200" b="1" spc="-25" dirty="0">
                <a:solidFill>
                  <a:srgbClr val="F1611F"/>
                </a:solidFill>
                <a:latin typeface="Century Gothic"/>
                <a:cs typeface="Century Gothic"/>
              </a:rPr>
              <a:t> </a:t>
            </a:r>
            <a:r>
              <a:rPr sz="1200" b="1" dirty="0">
                <a:solidFill>
                  <a:srgbClr val="F1611F"/>
                </a:solidFill>
                <a:latin typeface="Century Gothic"/>
                <a:cs typeface="Century Gothic"/>
              </a:rPr>
              <a:t>Murdoch</a:t>
            </a:r>
            <a:endParaRPr sz="1200">
              <a:latin typeface="Century Gothic"/>
              <a:cs typeface="Century Gothic"/>
            </a:endParaRPr>
          </a:p>
          <a:p>
            <a:pPr algn="ctr">
              <a:lnSpc>
                <a:spcPct val="100000"/>
              </a:lnSpc>
              <a:spcBef>
                <a:spcPts val="5"/>
              </a:spcBef>
            </a:pPr>
            <a:r>
              <a:rPr sz="1000" b="1" i="1" spc="-10" dirty="0">
                <a:latin typeface="Century Gothic"/>
                <a:cs typeface="Century Gothic"/>
              </a:rPr>
              <a:t>Non-Executive</a:t>
            </a:r>
            <a:r>
              <a:rPr sz="1000" b="1" i="1" spc="30" dirty="0">
                <a:latin typeface="Century Gothic"/>
                <a:cs typeface="Century Gothic"/>
              </a:rPr>
              <a:t> </a:t>
            </a:r>
            <a:r>
              <a:rPr sz="1000" b="1" i="1" spc="-10" dirty="0">
                <a:latin typeface="Century Gothic"/>
                <a:cs typeface="Century Gothic"/>
              </a:rPr>
              <a:t>Director</a:t>
            </a:r>
            <a:endParaRPr sz="1000">
              <a:latin typeface="Century Gothic"/>
              <a:cs typeface="Century Gothic"/>
            </a:endParaRPr>
          </a:p>
        </p:txBody>
      </p:sp>
      <p:sp>
        <p:nvSpPr>
          <p:cNvPr id="11" name="object 11"/>
          <p:cNvSpPr txBox="1"/>
          <p:nvPr/>
        </p:nvSpPr>
        <p:spPr>
          <a:xfrm>
            <a:off x="1888744" y="2557009"/>
            <a:ext cx="2509013" cy="351378"/>
          </a:xfrm>
          <a:prstGeom prst="rect">
            <a:avLst/>
          </a:prstGeom>
        </p:spPr>
        <p:txBody>
          <a:bodyPr vert="horz" wrap="square" lIns="0" tIns="12700" rIns="0" bIns="0" rtlCol="0">
            <a:spAutoFit/>
          </a:bodyPr>
          <a:lstStyle/>
          <a:p>
            <a:pPr marL="635" algn="ctr">
              <a:lnSpc>
                <a:spcPct val="100000"/>
              </a:lnSpc>
              <a:spcBef>
                <a:spcPts val="100"/>
              </a:spcBef>
            </a:pPr>
            <a:r>
              <a:rPr sz="1200" b="1" spc="-5" dirty="0">
                <a:solidFill>
                  <a:srgbClr val="F1611F"/>
                </a:solidFill>
                <a:latin typeface="Century Gothic"/>
                <a:cs typeface="Century Gothic"/>
              </a:rPr>
              <a:t>Douglas</a:t>
            </a:r>
            <a:r>
              <a:rPr sz="1200" b="1" spc="-30" dirty="0">
                <a:solidFill>
                  <a:srgbClr val="F1611F"/>
                </a:solidFill>
                <a:latin typeface="Century Gothic"/>
                <a:cs typeface="Century Gothic"/>
              </a:rPr>
              <a:t> </a:t>
            </a:r>
            <a:r>
              <a:rPr sz="1200" b="1" spc="-5" dirty="0">
                <a:solidFill>
                  <a:srgbClr val="F1611F"/>
                </a:solidFill>
                <a:latin typeface="Century Gothic"/>
                <a:cs typeface="Century Gothic"/>
              </a:rPr>
              <a:t>Ritchie</a:t>
            </a:r>
            <a:r>
              <a:rPr lang="zh-CN" altLang="en-US" sz="1200" b="1" spc="-5" dirty="0">
                <a:solidFill>
                  <a:srgbClr val="F1611F"/>
                </a:solidFill>
                <a:latin typeface="Century Gothic"/>
                <a:cs typeface="Century Gothic"/>
              </a:rPr>
              <a:t>道格拉斯</a:t>
            </a:r>
            <a:r>
              <a:rPr lang="en-US" altLang="zh-CN" sz="1200" b="1" spc="-5" dirty="0">
                <a:solidFill>
                  <a:srgbClr val="F1611F"/>
                </a:solidFill>
                <a:latin typeface="Century Gothic"/>
                <a:cs typeface="Century Gothic"/>
              </a:rPr>
              <a:t>·</a:t>
            </a:r>
            <a:r>
              <a:rPr lang="zh-CN" altLang="en-US" sz="1200" b="1" spc="-5" dirty="0">
                <a:solidFill>
                  <a:srgbClr val="F1611F"/>
                </a:solidFill>
                <a:latin typeface="Century Gothic"/>
                <a:cs typeface="Century Gothic"/>
              </a:rPr>
              <a:t>里奇</a:t>
            </a:r>
            <a:endParaRPr sz="1200" dirty="0">
              <a:latin typeface="Century Gothic"/>
              <a:cs typeface="Century Gothic"/>
            </a:endParaRPr>
          </a:p>
          <a:p>
            <a:pPr algn="ctr">
              <a:lnSpc>
                <a:spcPct val="100000"/>
              </a:lnSpc>
              <a:spcBef>
                <a:spcPts val="5"/>
              </a:spcBef>
            </a:pPr>
            <a:r>
              <a:rPr sz="1000" b="1" i="1" spc="-10" dirty="0">
                <a:latin typeface="Century Gothic"/>
                <a:cs typeface="Century Gothic"/>
              </a:rPr>
              <a:t>Non-Executive</a:t>
            </a:r>
            <a:r>
              <a:rPr sz="1000" b="1" i="1" spc="20" dirty="0">
                <a:latin typeface="Century Gothic"/>
                <a:cs typeface="Century Gothic"/>
              </a:rPr>
              <a:t> </a:t>
            </a:r>
            <a:r>
              <a:rPr sz="1000" b="1" i="1" spc="-5" dirty="0">
                <a:latin typeface="Century Gothic"/>
                <a:cs typeface="Century Gothic"/>
              </a:rPr>
              <a:t>Chairman</a:t>
            </a:r>
            <a:r>
              <a:rPr lang="zh-CN" altLang="en-US" sz="1000" b="1" i="1" spc="-5" dirty="0">
                <a:latin typeface="Century Gothic"/>
                <a:cs typeface="Century Gothic"/>
              </a:rPr>
              <a:t>非执行董事长</a:t>
            </a:r>
            <a:endParaRPr sz="1000" dirty="0">
              <a:latin typeface="Century Gothic"/>
              <a:cs typeface="Century Gothic"/>
            </a:endParaRPr>
          </a:p>
        </p:txBody>
      </p:sp>
      <p:sp>
        <p:nvSpPr>
          <p:cNvPr id="12" name="object 12"/>
          <p:cNvSpPr txBox="1"/>
          <p:nvPr/>
        </p:nvSpPr>
        <p:spPr>
          <a:xfrm>
            <a:off x="7950708" y="2576027"/>
            <a:ext cx="2053336" cy="505267"/>
          </a:xfrm>
          <a:prstGeom prst="rect">
            <a:avLst/>
          </a:prstGeom>
        </p:spPr>
        <p:txBody>
          <a:bodyPr vert="horz" wrap="square" lIns="0" tIns="12700" rIns="0" bIns="0" rtlCol="0">
            <a:spAutoFit/>
          </a:bodyPr>
          <a:lstStyle/>
          <a:p>
            <a:pPr algn="ctr">
              <a:lnSpc>
                <a:spcPct val="100000"/>
              </a:lnSpc>
              <a:spcBef>
                <a:spcPts val="100"/>
              </a:spcBef>
            </a:pPr>
            <a:r>
              <a:rPr sz="1200" b="1" dirty="0">
                <a:solidFill>
                  <a:srgbClr val="F1611F"/>
                </a:solidFill>
                <a:latin typeface="Century Gothic"/>
                <a:cs typeface="Century Gothic"/>
              </a:rPr>
              <a:t>Simon</a:t>
            </a:r>
            <a:r>
              <a:rPr sz="1200" b="1" spc="-15" dirty="0">
                <a:solidFill>
                  <a:srgbClr val="F1611F"/>
                </a:solidFill>
                <a:latin typeface="Century Gothic"/>
                <a:cs typeface="Century Gothic"/>
              </a:rPr>
              <a:t> </a:t>
            </a:r>
            <a:r>
              <a:rPr sz="1200" b="1" dirty="0" err="1">
                <a:solidFill>
                  <a:srgbClr val="F1611F"/>
                </a:solidFill>
                <a:latin typeface="Century Gothic"/>
                <a:cs typeface="Century Gothic"/>
              </a:rPr>
              <a:t>Wensley</a:t>
            </a:r>
            <a:r>
              <a:rPr lang="zh-CN" altLang="en-US" sz="1200" b="1" dirty="0">
                <a:solidFill>
                  <a:srgbClr val="F1611F"/>
                </a:solidFill>
                <a:latin typeface="Century Gothic"/>
                <a:cs typeface="Century Gothic"/>
              </a:rPr>
              <a:t>西蒙</a:t>
            </a:r>
            <a:r>
              <a:rPr lang="en-US" altLang="zh-CN" sz="1200" b="1" dirty="0">
                <a:solidFill>
                  <a:srgbClr val="F1611F"/>
                </a:solidFill>
                <a:latin typeface="Century Gothic"/>
                <a:cs typeface="Century Gothic"/>
              </a:rPr>
              <a:t>·</a:t>
            </a:r>
            <a:r>
              <a:rPr lang="zh-CN" altLang="en-US" sz="1200" b="1" dirty="0">
                <a:solidFill>
                  <a:srgbClr val="F1611F"/>
                </a:solidFill>
                <a:latin typeface="Century Gothic"/>
                <a:cs typeface="Century Gothic"/>
              </a:rPr>
              <a:t>温斯利</a:t>
            </a:r>
            <a:endParaRPr sz="1200" dirty="0">
              <a:latin typeface="Century Gothic"/>
              <a:cs typeface="Century Gothic"/>
            </a:endParaRPr>
          </a:p>
          <a:p>
            <a:pPr algn="ctr">
              <a:lnSpc>
                <a:spcPct val="100000"/>
              </a:lnSpc>
              <a:spcBef>
                <a:spcPts val="10"/>
              </a:spcBef>
            </a:pPr>
            <a:r>
              <a:rPr sz="1000" b="1" i="1" spc="-5" dirty="0">
                <a:latin typeface="Century Gothic"/>
                <a:cs typeface="Century Gothic"/>
              </a:rPr>
              <a:t>CEO &amp; Managing</a:t>
            </a:r>
            <a:r>
              <a:rPr sz="1000" b="1" i="1" spc="-40" dirty="0">
                <a:latin typeface="Century Gothic"/>
                <a:cs typeface="Century Gothic"/>
              </a:rPr>
              <a:t> </a:t>
            </a:r>
            <a:r>
              <a:rPr sz="1000" b="1" i="1" spc="-10" dirty="0">
                <a:latin typeface="Century Gothic"/>
                <a:cs typeface="Century Gothic"/>
              </a:rPr>
              <a:t>Director</a:t>
            </a:r>
            <a:r>
              <a:rPr lang="zh-CN" altLang="en-US" sz="1000" b="1" i="1" spc="-10" dirty="0">
                <a:latin typeface="Century Gothic"/>
                <a:cs typeface="Century Gothic"/>
              </a:rPr>
              <a:t>首席执行官兼董事总经理</a:t>
            </a:r>
            <a:endParaRPr sz="1000" dirty="0">
              <a:latin typeface="Century Gothic"/>
              <a:cs typeface="Century Gothic"/>
            </a:endParaRPr>
          </a:p>
        </p:txBody>
      </p:sp>
      <p:sp>
        <p:nvSpPr>
          <p:cNvPr id="13" name="object 13"/>
          <p:cNvSpPr/>
          <p:nvPr/>
        </p:nvSpPr>
        <p:spPr>
          <a:xfrm>
            <a:off x="10058400" y="1858429"/>
            <a:ext cx="1101777" cy="1045463"/>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0058400" y="2960282"/>
            <a:ext cx="1179576" cy="969263"/>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775716" y="1829473"/>
            <a:ext cx="990600" cy="1074420"/>
          </a:xfrm>
          <a:prstGeom prst="rect">
            <a:avLst/>
          </a:prstGeom>
          <a:blipFill>
            <a:blip r:embed="rId7" cstate="print"/>
            <a:stretch>
              <a:fillRect/>
            </a:stretch>
          </a:blipFill>
        </p:spPr>
        <p:txBody>
          <a:bodyPr wrap="square" lIns="0" tIns="0" rIns="0" bIns="0" rtlCol="0"/>
          <a:lstStyle/>
          <a:p>
            <a:endParaRPr/>
          </a:p>
        </p:txBody>
      </p:sp>
      <p:sp>
        <p:nvSpPr>
          <p:cNvPr id="16" name="object 16"/>
          <p:cNvSpPr txBox="1"/>
          <p:nvPr/>
        </p:nvSpPr>
        <p:spPr>
          <a:xfrm>
            <a:off x="2000758" y="5966625"/>
            <a:ext cx="1443355" cy="361950"/>
          </a:xfrm>
          <a:prstGeom prst="rect">
            <a:avLst/>
          </a:prstGeom>
        </p:spPr>
        <p:txBody>
          <a:bodyPr vert="horz" wrap="square" lIns="0" tIns="12700" rIns="0" bIns="0" rtlCol="0">
            <a:spAutoFit/>
          </a:bodyPr>
          <a:lstStyle/>
          <a:p>
            <a:pPr algn="ctr">
              <a:lnSpc>
                <a:spcPct val="100000"/>
              </a:lnSpc>
              <a:spcBef>
                <a:spcPts val="100"/>
              </a:spcBef>
            </a:pPr>
            <a:r>
              <a:rPr sz="1200" b="1" dirty="0">
                <a:solidFill>
                  <a:srgbClr val="F1611F"/>
                </a:solidFill>
                <a:latin typeface="Century Gothic"/>
                <a:cs typeface="Century Gothic"/>
              </a:rPr>
              <a:t>Andy</a:t>
            </a:r>
            <a:r>
              <a:rPr sz="1200" b="1" spc="-15" dirty="0">
                <a:solidFill>
                  <a:srgbClr val="F1611F"/>
                </a:solidFill>
                <a:latin typeface="Century Gothic"/>
                <a:cs typeface="Century Gothic"/>
              </a:rPr>
              <a:t> </a:t>
            </a:r>
            <a:r>
              <a:rPr sz="1200" b="1" dirty="0">
                <a:solidFill>
                  <a:srgbClr val="F1611F"/>
                </a:solidFill>
                <a:latin typeface="Century Gothic"/>
                <a:cs typeface="Century Gothic"/>
              </a:rPr>
              <a:t>Lloyd</a:t>
            </a:r>
            <a:endParaRPr sz="1200">
              <a:latin typeface="Century Gothic"/>
              <a:cs typeface="Century Gothic"/>
            </a:endParaRPr>
          </a:p>
          <a:p>
            <a:pPr algn="ctr">
              <a:lnSpc>
                <a:spcPct val="100000"/>
              </a:lnSpc>
              <a:spcBef>
                <a:spcPts val="5"/>
              </a:spcBef>
            </a:pPr>
            <a:r>
              <a:rPr sz="1000" b="1" i="1" spc="-10" dirty="0">
                <a:latin typeface="Century Gothic"/>
                <a:cs typeface="Century Gothic"/>
              </a:rPr>
              <a:t>Non-Executive</a:t>
            </a:r>
            <a:r>
              <a:rPr sz="1000" b="1" i="1" spc="30" dirty="0">
                <a:latin typeface="Century Gothic"/>
                <a:cs typeface="Century Gothic"/>
              </a:rPr>
              <a:t> </a:t>
            </a:r>
            <a:r>
              <a:rPr sz="1000" b="1" i="1" spc="-10" dirty="0">
                <a:latin typeface="Century Gothic"/>
                <a:cs typeface="Century Gothic"/>
              </a:rPr>
              <a:t>Director</a:t>
            </a:r>
            <a:endParaRPr sz="1000">
              <a:latin typeface="Century Gothic"/>
              <a:cs typeface="Century Gothic"/>
            </a:endParaRPr>
          </a:p>
        </p:txBody>
      </p:sp>
      <p:sp>
        <p:nvSpPr>
          <p:cNvPr id="17" name="object 17"/>
          <p:cNvSpPr/>
          <p:nvPr/>
        </p:nvSpPr>
        <p:spPr>
          <a:xfrm>
            <a:off x="798576" y="5241710"/>
            <a:ext cx="963168" cy="1059180"/>
          </a:xfrm>
          <a:prstGeom prst="rect">
            <a:avLst/>
          </a:prstGeom>
          <a:blipFill>
            <a:blip r:embed="rId8" cstate="print"/>
            <a:stretch>
              <a:fillRect/>
            </a:stretch>
          </a:blipFill>
        </p:spPr>
        <p:txBody>
          <a:bodyPr wrap="square" lIns="0" tIns="0" rIns="0" bIns="0" rtlCol="0"/>
          <a:lstStyle/>
          <a:p>
            <a:endParaRPr/>
          </a:p>
        </p:txBody>
      </p:sp>
      <p:sp>
        <p:nvSpPr>
          <p:cNvPr id="18" name="object 18"/>
          <p:cNvSpPr txBox="1"/>
          <p:nvPr/>
        </p:nvSpPr>
        <p:spPr>
          <a:xfrm>
            <a:off x="8909431" y="1597686"/>
            <a:ext cx="2538730" cy="239395"/>
          </a:xfrm>
          <a:prstGeom prst="rect">
            <a:avLst/>
          </a:prstGeom>
        </p:spPr>
        <p:txBody>
          <a:bodyPr vert="horz" wrap="square" lIns="0" tIns="13335" rIns="0" bIns="0" rtlCol="0">
            <a:spAutoFit/>
          </a:bodyPr>
          <a:lstStyle/>
          <a:p>
            <a:pPr marL="12700">
              <a:lnSpc>
                <a:spcPct val="100000"/>
              </a:lnSpc>
              <a:spcBef>
                <a:spcPts val="105"/>
              </a:spcBef>
            </a:pPr>
            <a:r>
              <a:rPr sz="1400" b="1" spc="-5" dirty="0">
                <a:latin typeface="Century Gothic"/>
                <a:cs typeface="Century Gothic"/>
              </a:rPr>
              <a:t>Capable Management</a:t>
            </a:r>
            <a:r>
              <a:rPr sz="1400" b="1" spc="-50" dirty="0">
                <a:latin typeface="Century Gothic"/>
                <a:cs typeface="Century Gothic"/>
              </a:rPr>
              <a:t> </a:t>
            </a:r>
            <a:r>
              <a:rPr sz="1400" b="1" dirty="0">
                <a:latin typeface="Century Gothic"/>
                <a:cs typeface="Century Gothic"/>
              </a:rPr>
              <a:t>Team</a:t>
            </a:r>
            <a:endParaRPr sz="1400" dirty="0">
              <a:latin typeface="Century Gothic"/>
              <a:cs typeface="Century Gothic"/>
            </a:endParaRPr>
          </a:p>
        </p:txBody>
      </p:sp>
      <p:sp>
        <p:nvSpPr>
          <p:cNvPr id="19" name="object 19"/>
          <p:cNvSpPr/>
          <p:nvPr/>
        </p:nvSpPr>
        <p:spPr>
          <a:xfrm>
            <a:off x="6233160" y="3735998"/>
            <a:ext cx="1050036" cy="762000"/>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4826508" y="4786033"/>
            <a:ext cx="835151" cy="693419"/>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4855849" y="3120301"/>
            <a:ext cx="2159122" cy="493775"/>
          </a:xfrm>
          <a:prstGeom prst="rect">
            <a:avLst/>
          </a:prstGeom>
          <a:blipFill>
            <a:blip r:embed="rId11" cstate="print"/>
            <a:stretch>
              <a:fillRect/>
            </a:stretch>
          </a:blipFill>
        </p:spPr>
        <p:txBody>
          <a:bodyPr wrap="square" lIns="0" tIns="0" rIns="0" bIns="0" rtlCol="0"/>
          <a:lstStyle/>
          <a:p>
            <a:endParaRPr/>
          </a:p>
        </p:txBody>
      </p:sp>
      <p:sp>
        <p:nvSpPr>
          <p:cNvPr id="22" name="object 22"/>
          <p:cNvSpPr/>
          <p:nvPr/>
        </p:nvSpPr>
        <p:spPr>
          <a:xfrm>
            <a:off x="4732019" y="2407070"/>
            <a:ext cx="2572512" cy="600455"/>
          </a:xfrm>
          <a:prstGeom prst="rect">
            <a:avLst/>
          </a:prstGeom>
          <a:blipFill>
            <a:blip r:embed="rId12" cstate="print"/>
            <a:stretch>
              <a:fillRect/>
            </a:stretch>
          </a:blipFill>
        </p:spPr>
        <p:txBody>
          <a:bodyPr wrap="square" lIns="0" tIns="0" rIns="0" bIns="0" rtlCol="0"/>
          <a:lstStyle/>
          <a:p>
            <a:endParaRPr/>
          </a:p>
        </p:txBody>
      </p:sp>
      <p:sp>
        <p:nvSpPr>
          <p:cNvPr id="23" name="object 23"/>
          <p:cNvSpPr/>
          <p:nvPr/>
        </p:nvSpPr>
        <p:spPr>
          <a:xfrm>
            <a:off x="5844540" y="5671477"/>
            <a:ext cx="926591" cy="739102"/>
          </a:xfrm>
          <a:prstGeom prst="rect">
            <a:avLst/>
          </a:prstGeom>
          <a:blipFill>
            <a:blip r:embed="rId13" cstate="print"/>
            <a:stretch>
              <a:fillRect/>
            </a:stretch>
          </a:blipFill>
        </p:spPr>
        <p:txBody>
          <a:bodyPr wrap="square" lIns="0" tIns="0" rIns="0" bIns="0" rtlCol="0"/>
          <a:lstStyle/>
          <a:p>
            <a:endParaRPr/>
          </a:p>
        </p:txBody>
      </p:sp>
      <p:sp>
        <p:nvSpPr>
          <p:cNvPr id="24" name="object 24"/>
          <p:cNvSpPr/>
          <p:nvPr/>
        </p:nvSpPr>
        <p:spPr>
          <a:xfrm>
            <a:off x="4565904" y="3667418"/>
            <a:ext cx="1356360" cy="1010412"/>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5929884" y="4696118"/>
            <a:ext cx="1583435" cy="771143"/>
          </a:xfrm>
          <a:prstGeom prst="rect">
            <a:avLst/>
          </a:prstGeom>
          <a:blipFill>
            <a:blip r:embed="rId15" cstate="print"/>
            <a:stretch>
              <a:fillRect/>
            </a:stretch>
          </a:blipFill>
        </p:spPr>
        <p:txBody>
          <a:bodyPr wrap="square" lIns="0" tIns="0" rIns="0" bIns="0" rtlCol="0"/>
          <a:lstStyle/>
          <a:p>
            <a:endParaRPr/>
          </a:p>
        </p:txBody>
      </p:sp>
      <p:sp>
        <p:nvSpPr>
          <p:cNvPr id="26" name="object 26"/>
          <p:cNvSpPr/>
          <p:nvPr/>
        </p:nvSpPr>
        <p:spPr>
          <a:xfrm>
            <a:off x="4762499" y="5608993"/>
            <a:ext cx="981456" cy="822960"/>
          </a:xfrm>
          <a:prstGeom prst="rect">
            <a:avLst/>
          </a:prstGeom>
          <a:blipFill>
            <a:blip r:embed="rId16" cstate="print"/>
            <a:stretch>
              <a:fillRect/>
            </a:stretch>
          </a:blipFill>
        </p:spPr>
        <p:txBody>
          <a:bodyPr wrap="square" lIns="0" tIns="0" rIns="0" bIns="0" rtlCol="0"/>
          <a:lstStyle/>
          <a:p>
            <a:endParaRPr/>
          </a:p>
        </p:txBody>
      </p:sp>
      <p:sp>
        <p:nvSpPr>
          <p:cNvPr id="27" name="object 27"/>
          <p:cNvSpPr/>
          <p:nvPr/>
        </p:nvSpPr>
        <p:spPr>
          <a:xfrm>
            <a:off x="6928103" y="5653189"/>
            <a:ext cx="699516" cy="647700"/>
          </a:xfrm>
          <a:prstGeom prst="rect">
            <a:avLst/>
          </a:prstGeom>
          <a:blipFill>
            <a:blip r:embed="rId17" cstate="print"/>
            <a:stretch>
              <a:fillRect/>
            </a:stretch>
          </a:blipFill>
        </p:spPr>
        <p:txBody>
          <a:bodyPr wrap="square" lIns="0" tIns="0" rIns="0" bIns="0" rtlCol="0"/>
          <a:lstStyle/>
          <a:p>
            <a:endParaRPr/>
          </a:p>
        </p:txBody>
      </p:sp>
      <p:sp>
        <p:nvSpPr>
          <p:cNvPr id="28" name="object 28"/>
          <p:cNvSpPr txBox="1"/>
          <p:nvPr/>
        </p:nvSpPr>
        <p:spPr>
          <a:xfrm>
            <a:off x="8597264" y="5953824"/>
            <a:ext cx="1258570" cy="362585"/>
          </a:xfrm>
          <a:prstGeom prst="rect">
            <a:avLst/>
          </a:prstGeom>
        </p:spPr>
        <p:txBody>
          <a:bodyPr vert="horz" wrap="square" lIns="0" tIns="12700" rIns="0" bIns="0" rtlCol="0">
            <a:spAutoFit/>
          </a:bodyPr>
          <a:lstStyle/>
          <a:p>
            <a:pPr marL="60960">
              <a:lnSpc>
                <a:spcPct val="100000"/>
              </a:lnSpc>
              <a:spcBef>
                <a:spcPts val="100"/>
              </a:spcBef>
            </a:pPr>
            <a:r>
              <a:rPr sz="1200" b="1" dirty="0">
                <a:solidFill>
                  <a:srgbClr val="F1611F"/>
                </a:solidFill>
                <a:latin typeface="Century Gothic"/>
                <a:cs typeface="Century Gothic"/>
              </a:rPr>
              <a:t>Gary</a:t>
            </a:r>
            <a:r>
              <a:rPr sz="1200" b="1" spc="-25" dirty="0">
                <a:solidFill>
                  <a:srgbClr val="F1611F"/>
                </a:solidFill>
                <a:latin typeface="Century Gothic"/>
                <a:cs typeface="Century Gothic"/>
              </a:rPr>
              <a:t> </a:t>
            </a:r>
            <a:r>
              <a:rPr sz="1200" b="1" spc="-5" dirty="0">
                <a:solidFill>
                  <a:srgbClr val="F1611F"/>
                </a:solidFill>
                <a:latin typeface="Century Gothic"/>
                <a:cs typeface="Century Gothic"/>
              </a:rPr>
              <a:t>Battensby</a:t>
            </a:r>
            <a:endParaRPr sz="1200">
              <a:latin typeface="Century Gothic"/>
              <a:cs typeface="Century Gothic"/>
            </a:endParaRPr>
          </a:p>
          <a:p>
            <a:pPr marL="12700">
              <a:lnSpc>
                <a:spcPct val="100000"/>
              </a:lnSpc>
              <a:spcBef>
                <a:spcPts val="10"/>
              </a:spcBef>
            </a:pPr>
            <a:r>
              <a:rPr sz="1000" b="1" i="1" spc="-5" dirty="0">
                <a:latin typeface="Century Gothic"/>
                <a:cs typeface="Century Gothic"/>
              </a:rPr>
              <a:t>GM </a:t>
            </a:r>
            <a:r>
              <a:rPr sz="1000" b="1" i="1" spc="-10" dirty="0">
                <a:latin typeface="Century Gothic"/>
                <a:cs typeface="Century Gothic"/>
              </a:rPr>
              <a:t>Bauxite</a:t>
            </a:r>
            <a:r>
              <a:rPr sz="1000" b="1" i="1" spc="-30" dirty="0">
                <a:latin typeface="Century Gothic"/>
                <a:cs typeface="Century Gothic"/>
              </a:rPr>
              <a:t> </a:t>
            </a:r>
            <a:r>
              <a:rPr sz="1000" b="1" i="1" spc="-5" dirty="0">
                <a:latin typeface="Century Gothic"/>
                <a:cs typeface="Century Gothic"/>
              </a:rPr>
              <a:t>Hills/SSE</a:t>
            </a:r>
            <a:endParaRPr sz="1000">
              <a:latin typeface="Century Gothic"/>
              <a:cs typeface="Century Gothic"/>
            </a:endParaRPr>
          </a:p>
        </p:txBody>
      </p:sp>
      <p:sp>
        <p:nvSpPr>
          <p:cNvPr id="29" name="object 29"/>
          <p:cNvSpPr/>
          <p:nvPr/>
        </p:nvSpPr>
        <p:spPr>
          <a:xfrm>
            <a:off x="10178796" y="5174654"/>
            <a:ext cx="999743" cy="1126236"/>
          </a:xfrm>
          <a:prstGeom prst="rect">
            <a:avLst/>
          </a:prstGeom>
          <a:blipFill>
            <a:blip r:embed="rId18" cstate="print"/>
            <a:stretch>
              <a:fillRect/>
            </a:stretch>
          </a:blipFill>
        </p:spPr>
        <p:txBody>
          <a:bodyPr wrap="square" lIns="0" tIns="0" rIns="0" bIns="0" rtlCol="0"/>
          <a:lstStyle/>
          <a:p>
            <a:endParaRPr/>
          </a:p>
        </p:txBody>
      </p:sp>
      <p:sp>
        <p:nvSpPr>
          <p:cNvPr id="30" name="object 30"/>
          <p:cNvSpPr txBox="1"/>
          <p:nvPr/>
        </p:nvSpPr>
        <p:spPr>
          <a:xfrm>
            <a:off x="8473566" y="4709072"/>
            <a:ext cx="1306830" cy="361950"/>
          </a:xfrm>
          <a:prstGeom prst="rect">
            <a:avLst/>
          </a:prstGeom>
        </p:spPr>
        <p:txBody>
          <a:bodyPr vert="horz" wrap="square" lIns="0" tIns="12700" rIns="0" bIns="0" rtlCol="0">
            <a:spAutoFit/>
          </a:bodyPr>
          <a:lstStyle/>
          <a:p>
            <a:pPr marL="1905" algn="ctr">
              <a:lnSpc>
                <a:spcPct val="100000"/>
              </a:lnSpc>
              <a:spcBef>
                <a:spcPts val="100"/>
              </a:spcBef>
            </a:pPr>
            <a:r>
              <a:rPr sz="1200" b="1" dirty="0">
                <a:solidFill>
                  <a:srgbClr val="F1611F"/>
                </a:solidFill>
                <a:latin typeface="Century Gothic"/>
                <a:cs typeface="Century Gothic"/>
              </a:rPr>
              <a:t>Cherie</a:t>
            </a:r>
            <a:r>
              <a:rPr sz="1200" b="1" spc="-25" dirty="0">
                <a:solidFill>
                  <a:srgbClr val="F1611F"/>
                </a:solidFill>
                <a:latin typeface="Century Gothic"/>
                <a:cs typeface="Century Gothic"/>
              </a:rPr>
              <a:t> </a:t>
            </a:r>
            <a:r>
              <a:rPr sz="1200" b="1" dirty="0">
                <a:solidFill>
                  <a:srgbClr val="F1611F"/>
                </a:solidFill>
                <a:latin typeface="Century Gothic"/>
                <a:cs typeface="Century Gothic"/>
              </a:rPr>
              <a:t>Everett</a:t>
            </a:r>
            <a:endParaRPr sz="1200">
              <a:latin typeface="Century Gothic"/>
              <a:cs typeface="Century Gothic"/>
            </a:endParaRPr>
          </a:p>
          <a:p>
            <a:pPr algn="ctr">
              <a:lnSpc>
                <a:spcPct val="100000"/>
              </a:lnSpc>
              <a:spcBef>
                <a:spcPts val="5"/>
              </a:spcBef>
            </a:pPr>
            <a:r>
              <a:rPr sz="1000" b="1" i="1" spc="-5" dirty="0">
                <a:latin typeface="Century Gothic"/>
                <a:cs typeface="Century Gothic"/>
              </a:rPr>
              <a:t>GM </a:t>
            </a:r>
            <a:r>
              <a:rPr sz="1000" b="1" i="1" spc="-10" dirty="0">
                <a:latin typeface="Century Gothic"/>
                <a:cs typeface="Century Gothic"/>
              </a:rPr>
              <a:t>People </a:t>
            </a:r>
            <a:r>
              <a:rPr sz="1000" b="1" i="1" spc="-5" dirty="0">
                <a:latin typeface="Century Gothic"/>
                <a:cs typeface="Century Gothic"/>
              </a:rPr>
              <a:t>&amp;</a:t>
            </a:r>
            <a:r>
              <a:rPr sz="1000" b="1" i="1" spc="-40" dirty="0">
                <a:latin typeface="Century Gothic"/>
                <a:cs typeface="Century Gothic"/>
              </a:rPr>
              <a:t> </a:t>
            </a:r>
            <a:r>
              <a:rPr sz="1000" b="1" i="1" spc="-5" dirty="0">
                <a:latin typeface="Century Gothic"/>
                <a:cs typeface="Century Gothic"/>
              </a:rPr>
              <a:t>Culture</a:t>
            </a:r>
            <a:endParaRPr sz="1000">
              <a:latin typeface="Century Gothic"/>
              <a:cs typeface="Century Gothic"/>
            </a:endParaRPr>
          </a:p>
        </p:txBody>
      </p:sp>
      <p:sp>
        <p:nvSpPr>
          <p:cNvPr id="31" name="object 31"/>
          <p:cNvSpPr/>
          <p:nvPr/>
        </p:nvSpPr>
        <p:spPr>
          <a:xfrm>
            <a:off x="10142219" y="4022510"/>
            <a:ext cx="1072896" cy="1057656"/>
          </a:xfrm>
          <a:prstGeom prst="rect">
            <a:avLst/>
          </a:prstGeom>
          <a:blipFill>
            <a:blip r:embed="rId19" cstate="print"/>
            <a:stretch>
              <a:fillRect/>
            </a:stretch>
          </a:blipFill>
        </p:spPr>
        <p:txBody>
          <a:bodyPr wrap="square" lIns="0" tIns="0" rIns="0" bIns="0" rtlCol="0"/>
          <a:lstStyle/>
          <a:p>
            <a:endParaRPr/>
          </a:p>
        </p:txBody>
      </p:sp>
      <p:sp>
        <p:nvSpPr>
          <p:cNvPr id="32" name="文本框 31">
            <a:extLst>
              <a:ext uri="{FF2B5EF4-FFF2-40B4-BE49-F238E27FC236}">
                <a16:creationId xmlns:a16="http://schemas.microsoft.com/office/drawing/2014/main" id="{2288459D-25D8-9457-4726-A23D16BD6598}"/>
              </a:ext>
            </a:extLst>
          </p:cNvPr>
          <p:cNvSpPr txBox="1"/>
          <p:nvPr/>
        </p:nvSpPr>
        <p:spPr>
          <a:xfrm>
            <a:off x="228600" y="1151882"/>
            <a:ext cx="9677400" cy="369332"/>
          </a:xfrm>
          <a:prstGeom prst="rect">
            <a:avLst/>
          </a:prstGeom>
          <a:noFill/>
        </p:spPr>
        <p:txBody>
          <a:bodyPr wrap="square" rtlCol="0">
            <a:spAutoFit/>
          </a:bodyPr>
          <a:lstStyle/>
          <a:p>
            <a:r>
              <a:rPr lang="en-US" altLang="zh-CN" sz="1800" b="1" spc="-5" dirty="0">
                <a:solidFill>
                  <a:srgbClr val="000000"/>
                </a:solidFill>
                <a:latin typeface="Calibri"/>
                <a:cs typeface="Calibri"/>
              </a:rPr>
              <a:t>Significant top-tier mining </a:t>
            </a:r>
            <a:r>
              <a:rPr lang="en-US" altLang="zh-CN" sz="1800" b="1" spc="-10" dirty="0">
                <a:solidFill>
                  <a:srgbClr val="000000"/>
                </a:solidFill>
                <a:latin typeface="Calibri"/>
                <a:cs typeface="Calibri"/>
              </a:rPr>
              <a:t>value </a:t>
            </a:r>
            <a:r>
              <a:rPr lang="en-US" altLang="zh-CN" sz="1800" b="1" spc="-5" dirty="0">
                <a:solidFill>
                  <a:srgbClr val="000000"/>
                </a:solidFill>
                <a:latin typeface="Calibri"/>
                <a:cs typeface="Calibri"/>
              </a:rPr>
              <a:t>chain </a:t>
            </a:r>
            <a:r>
              <a:rPr lang="en-US" altLang="zh-CN" sz="1800" b="1" spc="-10" dirty="0">
                <a:solidFill>
                  <a:srgbClr val="000000"/>
                </a:solidFill>
                <a:latin typeface="Calibri"/>
                <a:cs typeface="Calibri"/>
              </a:rPr>
              <a:t>experience </a:t>
            </a:r>
            <a:r>
              <a:rPr lang="en-US" altLang="zh-CN" sz="1800" b="1" spc="-5" dirty="0">
                <a:solidFill>
                  <a:srgbClr val="000000"/>
                </a:solidFill>
                <a:latin typeface="Calibri"/>
                <a:cs typeface="Calibri"/>
              </a:rPr>
              <a:t>delivering expansion </a:t>
            </a:r>
            <a:r>
              <a:rPr lang="en-US" altLang="zh-CN" sz="1800" b="1" dirty="0">
                <a:solidFill>
                  <a:srgbClr val="000000"/>
                </a:solidFill>
                <a:latin typeface="Calibri"/>
                <a:cs typeface="Calibri"/>
              </a:rPr>
              <a:t>&amp; </a:t>
            </a:r>
            <a:r>
              <a:rPr lang="en-US" altLang="zh-CN" sz="1800" b="1" spc="-10" dirty="0">
                <a:solidFill>
                  <a:srgbClr val="000000"/>
                </a:solidFill>
                <a:latin typeface="Calibri"/>
                <a:cs typeface="Calibri"/>
              </a:rPr>
              <a:t>future </a:t>
            </a:r>
            <a:r>
              <a:rPr lang="en-US" altLang="zh-CN" sz="1800" b="1" spc="-5" dirty="0">
                <a:solidFill>
                  <a:srgbClr val="000000"/>
                </a:solidFill>
                <a:latin typeface="Calibri"/>
                <a:cs typeface="Calibri"/>
              </a:rPr>
              <a:t>shareholder</a:t>
            </a:r>
            <a:r>
              <a:rPr lang="en-US" altLang="zh-CN" sz="1800" b="1" spc="80" dirty="0">
                <a:solidFill>
                  <a:srgbClr val="000000"/>
                </a:solidFill>
                <a:latin typeface="Calibri"/>
                <a:cs typeface="Calibri"/>
              </a:rPr>
              <a:t> </a:t>
            </a:r>
            <a:r>
              <a:rPr lang="en-US" altLang="zh-CN" sz="1800" b="1" spc="-10" dirty="0">
                <a:solidFill>
                  <a:srgbClr val="000000"/>
                </a:solidFill>
                <a:latin typeface="Calibri"/>
                <a:cs typeface="Calibri"/>
              </a:rPr>
              <a:t>value</a:t>
            </a:r>
            <a:endParaRPr lang="zh-CN" altLang="en-US"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438142"/>
            <a:ext cx="4104131" cy="341985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411979" y="0"/>
            <a:ext cx="4384548" cy="327050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912364" y="3270503"/>
            <a:ext cx="4783836" cy="3587494"/>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845807" y="0"/>
            <a:ext cx="5154295" cy="6858000"/>
          </a:xfrm>
          <a:custGeom>
            <a:avLst/>
            <a:gdLst/>
            <a:ahLst/>
            <a:cxnLst/>
            <a:rect l="l" t="t" r="r" b="b"/>
            <a:pathLst>
              <a:path w="5154295" h="6858000">
                <a:moveTo>
                  <a:pt x="3583432" y="0"/>
                </a:moveTo>
                <a:lnTo>
                  <a:pt x="1570736" y="0"/>
                </a:lnTo>
                <a:lnTo>
                  <a:pt x="0" y="6857999"/>
                </a:lnTo>
                <a:lnTo>
                  <a:pt x="5154168" y="6857999"/>
                </a:lnTo>
                <a:lnTo>
                  <a:pt x="3583432" y="0"/>
                </a:lnTo>
                <a:close/>
              </a:path>
            </a:pathLst>
          </a:custGeom>
          <a:solidFill>
            <a:srgbClr val="DCD6C1"/>
          </a:solidFill>
        </p:spPr>
        <p:txBody>
          <a:bodyPr wrap="square" lIns="0" tIns="0" rIns="0" bIns="0" rtlCol="0"/>
          <a:lstStyle/>
          <a:p>
            <a:endParaRPr/>
          </a:p>
        </p:txBody>
      </p:sp>
      <p:sp>
        <p:nvSpPr>
          <p:cNvPr id="6" name="object 6"/>
          <p:cNvSpPr/>
          <p:nvPr/>
        </p:nvSpPr>
        <p:spPr>
          <a:xfrm>
            <a:off x="7194189" y="0"/>
            <a:ext cx="4875530" cy="6858000"/>
          </a:xfrm>
          <a:custGeom>
            <a:avLst/>
            <a:gdLst/>
            <a:ahLst/>
            <a:cxnLst/>
            <a:rect l="l" t="t" r="r" b="b"/>
            <a:pathLst>
              <a:path w="4875530" h="6858000">
                <a:moveTo>
                  <a:pt x="3390879" y="0"/>
                </a:moveTo>
                <a:lnTo>
                  <a:pt x="1484101" y="0"/>
                </a:lnTo>
                <a:lnTo>
                  <a:pt x="0" y="6857998"/>
                </a:lnTo>
                <a:lnTo>
                  <a:pt x="4874980" y="6857998"/>
                </a:lnTo>
                <a:lnTo>
                  <a:pt x="3390879" y="0"/>
                </a:lnTo>
                <a:close/>
              </a:path>
            </a:pathLst>
          </a:custGeom>
          <a:solidFill>
            <a:srgbClr val="DBD5BE"/>
          </a:solidFill>
        </p:spPr>
        <p:txBody>
          <a:bodyPr wrap="square" lIns="0" tIns="0" rIns="0" bIns="0" rtlCol="0"/>
          <a:lstStyle/>
          <a:p>
            <a:endParaRPr/>
          </a:p>
        </p:txBody>
      </p:sp>
      <p:sp>
        <p:nvSpPr>
          <p:cNvPr id="7" name="object 7"/>
          <p:cNvSpPr/>
          <p:nvPr/>
        </p:nvSpPr>
        <p:spPr>
          <a:xfrm>
            <a:off x="10130028" y="0"/>
            <a:ext cx="2062480" cy="6858000"/>
          </a:xfrm>
          <a:custGeom>
            <a:avLst/>
            <a:gdLst/>
            <a:ahLst/>
            <a:cxnLst/>
            <a:rect l="l" t="t" r="r" b="b"/>
            <a:pathLst>
              <a:path w="2062479" h="6858000">
                <a:moveTo>
                  <a:pt x="0" y="0"/>
                </a:moveTo>
                <a:lnTo>
                  <a:pt x="0" y="6857998"/>
                </a:lnTo>
                <a:lnTo>
                  <a:pt x="2061972" y="6857998"/>
                </a:lnTo>
                <a:lnTo>
                  <a:pt x="2061972" y="0"/>
                </a:lnTo>
                <a:lnTo>
                  <a:pt x="0" y="0"/>
                </a:lnTo>
                <a:close/>
              </a:path>
            </a:pathLst>
          </a:custGeom>
          <a:solidFill>
            <a:srgbClr val="DBD5BE"/>
          </a:solidFill>
        </p:spPr>
        <p:txBody>
          <a:bodyPr wrap="square" lIns="0" tIns="0" rIns="0" bIns="0" rtlCol="0"/>
          <a:lstStyle/>
          <a:p>
            <a:endParaRPr/>
          </a:p>
        </p:txBody>
      </p:sp>
      <p:sp>
        <p:nvSpPr>
          <p:cNvPr id="8" name="object 8"/>
          <p:cNvSpPr/>
          <p:nvPr/>
        </p:nvSpPr>
        <p:spPr>
          <a:xfrm>
            <a:off x="8933688" y="1252727"/>
            <a:ext cx="1717548" cy="1837944"/>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8527542" y="3390645"/>
            <a:ext cx="266128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entury Gothic"/>
                <a:cs typeface="Century Gothic"/>
              </a:rPr>
              <a:t>Explore </a:t>
            </a:r>
            <a:r>
              <a:rPr sz="1800" dirty="0">
                <a:solidFill>
                  <a:srgbClr val="F1611F"/>
                </a:solidFill>
                <a:latin typeface="Century Gothic"/>
                <a:cs typeface="Century Gothic"/>
              </a:rPr>
              <a:t>| </a:t>
            </a:r>
            <a:r>
              <a:rPr sz="1800" spc="-5" dirty="0">
                <a:latin typeface="Century Gothic"/>
                <a:cs typeface="Century Gothic"/>
              </a:rPr>
              <a:t>Define </a:t>
            </a:r>
            <a:r>
              <a:rPr sz="1800" dirty="0">
                <a:solidFill>
                  <a:srgbClr val="F1611F"/>
                </a:solidFill>
                <a:latin typeface="Century Gothic"/>
                <a:cs typeface="Century Gothic"/>
              </a:rPr>
              <a:t>|</a:t>
            </a:r>
            <a:r>
              <a:rPr sz="1800" spc="-50" dirty="0">
                <a:solidFill>
                  <a:srgbClr val="F1611F"/>
                </a:solidFill>
                <a:latin typeface="Century Gothic"/>
                <a:cs typeface="Century Gothic"/>
              </a:rPr>
              <a:t> </a:t>
            </a:r>
            <a:r>
              <a:rPr sz="1800" spc="5" dirty="0">
                <a:latin typeface="Century Gothic"/>
                <a:cs typeface="Century Gothic"/>
              </a:rPr>
              <a:t>Mine</a:t>
            </a:r>
            <a:endParaRPr sz="1800">
              <a:latin typeface="Century Gothic"/>
              <a:cs typeface="Century Gothic"/>
            </a:endParaRPr>
          </a:p>
        </p:txBody>
      </p:sp>
      <p:sp>
        <p:nvSpPr>
          <p:cNvPr id="10" name="object 10"/>
          <p:cNvSpPr txBox="1"/>
          <p:nvPr/>
        </p:nvSpPr>
        <p:spPr>
          <a:xfrm>
            <a:off x="8284844" y="5537098"/>
            <a:ext cx="3304540" cy="735965"/>
          </a:xfrm>
          <a:prstGeom prst="rect">
            <a:avLst/>
          </a:prstGeom>
        </p:spPr>
        <p:txBody>
          <a:bodyPr vert="horz" wrap="square" lIns="0" tIns="44450" rIns="0" bIns="0" rtlCol="0">
            <a:spAutoFit/>
          </a:bodyPr>
          <a:lstStyle/>
          <a:p>
            <a:pPr marL="12700">
              <a:lnSpc>
                <a:spcPct val="100000"/>
              </a:lnSpc>
              <a:spcBef>
                <a:spcPts val="350"/>
              </a:spcBef>
            </a:pPr>
            <a:r>
              <a:rPr sz="1000" b="1" spc="-5" dirty="0">
                <a:solidFill>
                  <a:srgbClr val="F16321"/>
                </a:solidFill>
                <a:latin typeface="Century Gothic"/>
                <a:cs typeface="Century Gothic"/>
              </a:rPr>
              <a:t>For Further Information </a:t>
            </a:r>
            <a:r>
              <a:rPr sz="1000" b="1" spc="-10" dirty="0">
                <a:solidFill>
                  <a:srgbClr val="F16321"/>
                </a:solidFill>
                <a:latin typeface="Century Gothic"/>
                <a:cs typeface="Century Gothic"/>
              </a:rPr>
              <a:t>Contact:</a:t>
            </a:r>
            <a:endParaRPr sz="1000">
              <a:latin typeface="Century Gothic"/>
              <a:cs typeface="Century Gothic"/>
            </a:endParaRPr>
          </a:p>
          <a:p>
            <a:pPr marL="12700" marR="5080">
              <a:lnSpc>
                <a:spcPct val="112000"/>
              </a:lnSpc>
              <a:spcBef>
                <a:spcPts val="110"/>
              </a:spcBef>
            </a:pPr>
            <a:r>
              <a:rPr sz="1000" b="1" spc="-5" dirty="0">
                <a:latin typeface="Century Gothic"/>
                <a:cs typeface="Century Gothic"/>
              </a:rPr>
              <a:t>Simon Wensley CEO &amp; MD | Mitchell </a:t>
            </a:r>
            <a:r>
              <a:rPr sz="1000" b="1" spc="-10" dirty="0">
                <a:latin typeface="Century Gothic"/>
                <a:cs typeface="Century Gothic"/>
              </a:rPr>
              <a:t>Petrie </a:t>
            </a:r>
            <a:r>
              <a:rPr sz="1000" b="1" spc="-5" dirty="0">
                <a:latin typeface="Century Gothic"/>
                <a:cs typeface="Century Gothic"/>
              </a:rPr>
              <a:t>Co.Sec  </a:t>
            </a:r>
            <a:r>
              <a:rPr sz="1000" b="1" spc="-10" dirty="0">
                <a:latin typeface="Century Gothic"/>
                <a:cs typeface="Century Gothic"/>
              </a:rPr>
              <a:t>Ph: +61 </a:t>
            </a:r>
            <a:r>
              <a:rPr sz="1000" b="1" spc="-5" dirty="0">
                <a:latin typeface="Century Gothic"/>
                <a:cs typeface="Century Gothic"/>
              </a:rPr>
              <a:t>(0) 7 </a:t>
            </a:r>
            <a:r>
              <a:rPr sz="1000" b="1" spc="-10" dirty="0">
                <a:latin typeface="Century Gothic"/>
                <a:cs typeface="Century Gothic"/>
              </a:rPr>
              <a:t>3009 8000 </a:t>
            </a:r>
            <a:r>
              <a:rPr sz="1000" b="1" spc="-5" dirty="0">
                <a:latin typeface="Century Gothic"/>
                <a:cs typeface="Century Gothic"/>
              </a:rPr>
              <a:t>| L2, </a:t>
            </a:r>
            <a:r>
              <a:rPr sz="1000" b="1" spc="-10" dirty="0">
                <a:latin typeface="Century Gothic"/>
                <a:cs typeface="Century Gothic"/>
              </a:rPr>
              <a:t>247 </a:t>
            </a:r>
            <a:r>
              <a:rPr sz="1000" b="1" spc="-5" dirty="0">
                <a:latin typeface="Century Gothic"/>
                <a:cs typeface="Century Gothic"/>
              </a:rPr>
              <a:t>Adelaide St, Brisbane  Postal Address: </a:t>
            </a:r>
            <a:r>
              <a:rPr sz="1000" b="1" spc="-10" dirty="0">
                <a:latin typeface="Century Gothic"/>
                <a:cs typeface="Century Gothic"/>
              </a:rPr>
              <a:t>GPO Box </a:t>
            </a:r>
            <a:r>
              <a:rPr sz="1000" b="1" spc="-15" dirty="0">
                <a:latin typeface="Century Gothic"/>
                <a:cs typeface="Century Gothic"/>
              </a:rPr>
              <a:t>10955, </a:t>
            </a:r>
            <a:r>
              <a:rPr sz="1000" b="1" spc="-5" dirty="0">
                <a:latin typeface="Century Gothic"/>
                <a:cs typeface="Century Gothic"/>
              </a:rPr>
              <a:t>Brisbane Q</a:t>
            </a:r>
            <a:r>
              <a:rPr sz="1000" b="1" spc="55" dirty="0">
                <a:latin typeface="Century Gothic"/>
                <a:cs typeface="Century Gothic"/>
              </a:rPr>
              <a:t> </a:t>
            </a:r>
            <a:r>
              <a:rPr sz="1000" b="1" spc="-10" dirty="0">
                <a:latin typeface="Century Gothic"/>
                <a:cs typeface="Century Gothic"/>
              </a:rPr>
              <a:t>4000</a:t>
            </a:r>
            <a:endParaRPr sz="1000">
              <a:latin typeface="Century Gothic"/>
              <a:cs typeface="Century Gothic"/>
            </a:endParaRPr>
          </a:p>
        </p:txBody>
      </p:sp>
      <p:sp>
        <p:nvSpPr>
          <p:cNvPr id="11" name="object 11"/>
          <p:cNvSpPr/>
          <p:nvPr/>
        </p:nvSpPr>
        <p:spPr>
          <a:xfrm>
            <a:off x="0" y="0"/>
            <a:ext cx="4411980" cy="3508248"/>
          </a:xfrm>
          <a:prstGeom prst="rect">
            <a:avLst/>
          </a:prstGeom>
          <a:blipFill>
            <a:blip r:embed="rId6" cstate="print"/>
            <a:stretch>
              <a:fillRect/>
            </a:stretch>
          </a:blipFill>
        </p:spPr>
        <p:txBody>
          <a:bodyPr wrap="square" lIns="0" tIns="0" rIns="0" bIns="0" rtlCol="0"/>
          <a:lstStyle/>
          <a:p>
            <a:endParaRPr/>
          </a:p>
        </p:txBody>
      </p:sp>
      <p:sp>
        <p:nvSpPr>
          <p:cNvPr id="12" name="文本框 11">
            <a:extLst>
              <a:ext uri="{FF2B5EF4-FFF2-40B4-BE49-F238E27FC236}">
                <a16:creationId xmlns:a16="http://schemas.microsoft.com/office/drawing/2014/main" id="{909E46C5-7EFE-BDDA-36D4-18066D9C11DC}"/>
              </a:ext>
            </a:extLst>
          </p:cNvPr>
          <p:cNvSpPr txBox="1"/>
          <p:nvPr/>
        </p:nvSpPr>
        <p:spPr>
          <a:xfrm>
            <a:off x="8399240" y="4269675"/>
            <a:ext cx="2917888" cy="707886"/>
          </a:xfrm>
          <a:prstGeom prst="rect">
            <a:avLst/>
          </a:prstGeom>
          <a:noFill/>
        </p:spPr>
        <p:txBody>
          <a:bodyPr wrap="square" rtlCol="0">
            <a:spAutoFit/>
          </a:bodyPr>
          <a:lstStyle/>
          <a:p>
            <a:r>
              <a:rPr lang="en-US" altLang="zh-CN" sz="4000" b="1" dirty="0"/>
              <a:t>THANK YOU!</a:t>
            </a:r>
            <a:endParaRPr lang="zh-CN" altLang="en-US" sz="4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0257" y="3429000"/>
            <a:ext cx="5466080" cy="3157595"/>
          </a:xfrm>
          <a:prstGeom prst="rect">
            <a:avLst/>
          </a:prstGeom>
        </p:spPr>
        <p:txBody>
          <a:bodyPr vert="horz" wrap="square" lIns="0" tIns="32384" rIns="0" bIns="0" rtlCol="0">
            <a:spAutoFit/>
          </a:bodyPr>
          <a:lstStyle/>
          <a:p>
            <a:pPr marL="12700">
              <a:spcBef>
                <a:spcPts val="254"/>
              </a:spcBef>
            </a:pPr>
            <a:r>
              <a:rPr sz="850" b="1" spc="5" dirty="0">
                <a:latin typeface="Century Gothic"/>
                <a:cs typeface="Century Gothic"/>
              </a:rPr>
              <a:t>FORWARD LOOKING </a:t>
            </a:r>
            <a:r>
              <a:rPr sz="850" b="1" dirty="0">
                <a:latin typeface="Century Gothic"/>
                <a:cs typeface="Century Gothic"/>
              </a:rPr>
              <a:t>STATEMENT</a:t>
            </a:r>
            <a:r>
              <a:rPr lang="zh-CN" altLang="en-US" sz="850" b="1" spc="5" dirty="0">
                <a:latin typeface="Century Gothic"/>
                <a:cs typeface="Century Gothic"/>
              </a:rPr>
              <a:t>前瞻性陈述</a:t>
            </a:r>
            <a:endParaRPr sz="850" dirty="0">
              <a:latin typeface="Century Gothic"/>
              <a:cs typeface="Century Gothic"/>
            </a:endParaRPr>
          </a:p>
          <a:p>
            <a:pPr marL="12700" marR="5080">
              <a:lnSpc>
                <a:spcPct val="114599"/>
              </a:lnSpc>
              <a:spcBef>
                <a:spcPts val="10"/>
              </a:spcBef>
            </a:pPr>
            <a:r>
              <a:rPr sz="850" dirty="0">
                <a:latin typeface="Century Gothic"/>
                <a:cs typeface="Century Gothic"/>
              </a:rPr>
              <a:t>Statements </a:t>
            </a:r>
            <a:r>
              <a:rPr sz="850" spc="5" dirty="0">
                <a:latin typeface="Century Gothic"/>
                <a:cs typeface="Century Gothic"/>
              </a:rPr>
              <a:t>and material contained </a:t>
            </a:r>
            <a:r>
              <a:rPr sz="850" spc="10" dirty="0">
                <a:latin typeface="Century Gothic"/>
                <a:cs typeface="Century Gothic"/>
              </a:rPr>
              <a:t>in </a:t>
            </a:r>
            <a:r>
              <a:rPr sz="850" spc="5" dirty="0">
                <a:latin typeface="Century Gothic"/>
                <a:cs typeface="Century Gothic"/>
              </a:rPr>
              <a:t>this Presentation, particularly those regarding possible or  assumed </a:t>
            </a:r>
            <a:r>
              <a:rPr sz="850" dirty="0">
                <a:latin typeface="Century Gothic"/>
                <a:cs typeface="Century Gothic"/>
              </a:rPr>
              <a:t>future </a:t>
            </a:r>
            <a:r>
              <a:rPr sz="850" spc="5" dirty="0">
                <a:latin typeface="Century Gothic"/>
                <a:cs typeface="Century Gothic"/>
              </a:rPr>
              <a:t>performance, production levels or </a:t>
            </a:r>
            <a:r>
              <a:rPr sz="850" dirty="0">
                <a:latin typeface="Century Gothic"/>
                <a:cs typeface="Century Gothic"/>
              </a:rPr>
              <a:t>rates, </a:t>
            </a:r>
            <a:r>
              <a:rPr sz="850" spc="5" dirty="0">
                <a:latin typeface="Century Gothic"/>
                <a:cs typeface="Century Gothic"/>
              </a:rPr>
              <a:t>commodity prices, resources or </a:t>
            </a:r>
            <a:r>
              <a:rPr sz="850" dirty="0">
                <a:latin typeface="Century Gothic"/>
                <a:cs typeface="Century Gothic"/>
              </a:rPr>
              <a:t>potential  </a:t>
            </a:r>
            <a:r>
              <a:rPr sz="850" spc="5" dirty="0">
                <a:latin typeface="Century Gothic"/>
                <a:cs typeface="Century Gothic"/>
              </a:rPr>
              <a:t>growth of Metro </a:t>
            </a:r>
            <a:r>
              <a:rPr sz="850" spc="10" dirty="0">
                <a:latin typeface="Century Gothic"/>
                <a:cs typeface="Century Gothic"/>
              </a:rPr>
              <a:t>Mining </a:t>
            </a:r>
            <a:r>
              <a:rPr sz="850" spc="5" dirty="0">
                <a:latin typeface="Century Gothic"/>
                <a:cs typeface="Century Gothic"/>
              </a:rPr>
              <a:t>Limited, industry growth or other trend projections </a:t>
            </a:r>
            <a:r>
              <a:rPr sz="850" dirty="0">
                <a:latin typeface="Century Gothic"/>
                <a:cs typeface="Century Gothic"/>
              </a:rPr>
              <a:t>are, </a:t>
            </a:r>
            <a:r>
              <a:rPr sz="850" spc="5" dirty="0">
                <a:latin typeface="Century Gothic"/>
                <a:cs typeface="Century Gothic"/>
              </a:rPr>
              <a:t>or may </a:t>
            </a:r>
            <a:r>
              <a:rPr sz="850" dirty="0">
                <a:latin typeface="Century Gothic"/>
                <a:cs typeface="Century Gothic"/>
              </a:rPr>
              <a:t>be, </a:t>
            </a:r>
            <a:r>
              <a:rPr sz="850" spc="5" dirty="0">
                <a:latin typeface="Century Gothic"/>
                <a:cs typeface="Century Gothic"/>
              </a:rPr>
              <a:t>forward  looking </a:t>
            </a:r>
            <a:r>
              <a:rPr sz="850" dirty="0">
                <a:latin typeface="Century Gothic"/>
                <a:cs typeface="Century Gothic"/>
              </a:rPr>
              <a:t>statements. </a:t>
            </a:r>
            <a:r>
              <a:rPr sz="850" spc="5" dirty="0">
                <a:latin typeface="Century Gothic"/>
                <a:cs typeface="Century Gothic"/>
              </a:rPr>
              <a:t>Such </a:t>
            </a:r>
            <a:r>
              <a:rPr sz="850" dirty="0">
                <a:latin typeface="Century Gothic"/>
                <a:cs typeface="Century Gothic"/>
              </a:rPr>
              <a:t>statements relate to future </a:t>
            </a:r>
            <a:r>
              <a:rPr sz="850" spc="5" dirty="0">
                <a:latin typeface="Century Gothic"/>
                <a:cs typeface="Century Gothic"/>
              </a:rPr>
              <a:t>events and expectations </a:t>
            </a:r>
            <a:r>
              <a:rPr sz="850" dirty="0">
                <a:latin typeface="Century Gothic"/>
                <a:cs typeface="Century Gothic"/>
              </a:rPr>
              <a:t>and, </a:t>
            </a:r>
            <a:r>
              <a:rPr sz="850" spc="5" dirty="0">
                <a:latin typeface="Century Gothic"/>
                <a:cs typeface="Century Gothic"/>
              </a:rPr>
              <a:t>as such, </a:t>
            </a:r>
            <a:r>
              <a:rPr sz="850" spc="10" dirty="0">
                <a:latin typeface="Century Gothic"/>
                <a:cs typeface="Century Gothic"/>
              </a:rPr>
              <a:t>involve  </a:t>
            </a:r>
            <a:r>
              <a:rPr sz="850" spc="5" dirty="0">
                <a:latin typeface="Century Gothic"/>
                <a:cs typeface="Century Gothic"/>
              </a:rPr>
              <a:t>known and unknown risks and uncertainties. Graphs used </a:t>
            </a:r>
            <a:r>
              <a:rPr sz="850" spc="10" dirty="0">
                <a:latin typeface="Century Gothic"/>
                <a:cs typeface="Century Gothic"/>
              </a:rPr>
              <a:t>in </a:t>
            </a:r>
            <a:r>
              <a:rPr sz="850" spc="5" dirty="0">
                <a:latin typeface="Century Gothic"/>
                <a:cs typeface="Century Gothic"/>
              </a:rPr>
              <a:t>this </a:t>
            </a:r>
            <a:r>
              <a:rPr sz="850" spc="-10" dirty="0">
                <a:latin typeface="Century Gothic"/>
                <a:cs typeface="Century Gothic"/>
              </a:rPr>
              <a:t>ASX </a:t>
            </a:r>
            <a:r>
              <a:rPr sz="850" spc="5" dirty="0">
                <a:latin typeface="Century Gothic"/>
                <a:cs typeface="Century Gothic"/>
              </a:rPr>
              <a:t>Presentation (including </a:t>
            </a:r>
            <a:r>
              <a:rPr sz="850" dirty="0">
                <a:latin typeface="Century Gothic"/>
                <a:cs typeface="Century Gothic"/>
              </a:rPr>
              <a:t>data </a:t>
            </a:r>
            <a:r>
              <a:rPr sz="850" spc="5" dirty="0">
                <a:latin typeface="Century Gothic"/>
                <a:cs typeface="Century Gothic"/>
              </a:rPr>
              <a:t>used  </a:t>
            </a:r>
            <a:r>
              <a:rPr sz="850" spc="10" dirty="0">
                <a:latin typeface="Century Gothic"/>
                <a:cs typeface="Century Gothic"/>
              </a:rPr>
              <a:t>in </a:t>
            </a:r>
            <a:r>
              <a:rPr sz="850" dirty="0">
                <a:latin typeface="Century Gothic"/>
                <a:cs typeface="Century Gothic"/>
              </a:rPr>
              <a:t>the graphs) </a:t>
            </a:r>
            <a:r>
              <a:rPr sz="850" spc="5" dirty="0">
                <a:latin typeface="Century Gothic"/>
                <a:cs typeface="Century Gothic"/>
              </a:rPr>
              <a:t>may be sourced from third parties and Metro </a:t>
            </a:r>
            <a:r>
              <a:rPr sz="850" spc="10" dirty="0">
                <a:latin typeface="Century Gothic"/>
                <a:cs typeface="Century Gothic"/>
              </a:rPr>
              <a:t>Mining </a:t>
            </a:r>
            <a:r>
              <a:rPr sz="850" spc="5" dirty="0">
                <a:latin typeface="Century Gothic"/>
                <a:cs typeface="Century Gothic"/>
              </a:rPr>
              <a:t>has not independently </a:t>
            </a:r>
            <a:r>
              <a:rPr sz="850" spc="10" dirty="0">
                <a:latin typeface="Century Gothic"/>
                <a:cs typeface="Century Gothic"/>
              </a:rPr>
              <a:t>verified </a:t>
            </a:r>
            <a:r>
              <a:rPr sz="850" dirty="0">
                <a:latin typeface="Century Gothic"/>
                <a:cs typeface="Century Gothic"/>
              </a:rPr>
              <a:t>the  </a:t>
            </a:r>
            <a:r>
              <a:rPr sz="850" spc="5" dirty="0">
                <a:latin typeface="Century Gothic"/>
                <a:cs typeface="Century Gothic"/>
              </a:rPr>
              <a:t>information. </a:t>
            </a:r>
            <a:r>
              <a:rPr sz="850" dirty="0">
                <a:latin typeface="Century Gothic"/>
                <a:cs typeface="Century Gothic"/>
              </a:rPr>
              <a:t>Although </a:t>
            </a:r>
            <a:r>
              <a:rPr sz="850" spc="5" dirty="0">
                <a:latin typeface="Century Gothic"/>
                <a:cs typeface="Century Gothic"/>
              </a:rPr>
              <a:t>reasonable care has been </a:t>
            </a:r>
            <a:r>
              <a:rPr sz="850" dirty="0">
                <a:latin typeface="Century Gothic"/>
                <a:cs typeface="Century Gothic"/>
              </a:rPr>
              <a:t>taken to </a:t>
            </a:r>
            <a:r>
              <a:rPr sz="850" spc="5" dirty="0">
                <a:latin typeface="Century Gothic"/>
                <a:cs typeface="Century Gothic"/>
              </a:rPr>
              <a:t>ensure </a:t>
            </a:r>
            <a:r>
              <a:rPr sz="850" dirty="0">
                <a:latin typeface="Century Gothic"/>
                <a:cs typeface="Century Gothic"/>
              </a:rPr>
              <a:t>that the facts stated </a:t>
            </a:r>
            <a:r>
              <a:rPr sz="850" spc="10" dirty="0">
                <a:latin typeface="Century Gothic"/>
                <a:cs typeface="Century Gothic"/>
              </a:rPr>
              <a:t>in </a:t>
            </a:r>
            <a:r>
              <a:rPr sz="850" spc="5" dirty="0">
                <a:latin typeface="Century Gothic"/>
                <a:cs typeface="Century Gothic"/>
              </a:rPr>
              <a:t>this  Presentation </a:t>
            </a:r>
            <a:r>
              <a:rPr sz="850" dirty="0">
                <a:latin typeface="Century Gothic"/>
                <a:cs typeface="Century Gothic"/>
              </a:rPr>
              <a:t>are </a:t>
            </a:r>
            <a:r>
              <a:rPr sz="850" spc="5" dirty="0">
                <a:latin typeface="Century Gothic"/>
                <a:cs typeface="Century Gothic"/>
              </a:rPr>
              <a:t>accurate and or </a:t>
            </a:r>
            <a:r>
              <a:rPr sz="850" dirty="0">
                <a:latin typeface="Century Gothic"/>
                <a:cs typeface="Century Gothic"/>
              </a:rPr>
              <a:t>that the </a:t>
            </a:r>
            <a:r>
              <a:rPr sz="850" spc="10" dirty="0">
                <a:latin typeface="Century Gothic"/>
                <a:cs typeface="Century Gothic"/>
              </a:rPr>
              <a:t>opinions </a:t>
            </a:r>
            <a:r>
              <a:rPr sz="850" spc="5" dirty="0">
                <a:latin typeface="Century Gothic"/>
                <a:cs typeface="Century Gothic"/>
              </a:rPr>
              <a:t>expressed </a:t>
            </a:r>
            <a:r>
              <a:rPr sz="850" dirty="0">
                <a:latin typeface="Century Gothic"/>
                <a:cs typeface="Century Gothic"/>
              </a:rPr>
              <a:t>are </a:t>
            </a:r>
            <a:r>
              <a:rPr sz="850" spc="5" dirty="0">
                <a:latin typeface="Century Gothic"/>
                <a:cs typeface="Century Gothic"/>
              </a:rPr>
              <a:t>fair and reasonable, no reliance  can be placed for any purpose whatsoever on the information contained </a:t>
            </a:r>
            <a:r>
              <a:rPr sz="850" spc="10" dirty="0">
                <a:latin typeface="Century Gothic"/>
                <a:cs typeface="Century Gothic"/>
              </a:rPr>
              <a:t>in </a:t>
            </a:r>
            <a:r>
              <a:rPr sz="850" spc="5" dirty="0">
                <a:latin typeface="Century Gothic"/>
                <a:cs typeface="Century Gothic"/>
              </a:rPr>
              <a:t>this document or on its  completeness. </a:t>
            </a:r>
            <a:r>
              <a:rPr sz="850" spc="-5" dirty="0">
                <a:latin typeface="Century Gothic"/>
                <a:cs typeface="Century Gothic"/>
              </a:rPr>
              <a:t>Actual </a:t>
            </a:r>
            <a:r>
              <a:rPr sz="850" spc="5" dirty="0">
                <a:latin typeface="Century Gothic"/>
                <a:cs typeface="Century Gothic"/>
              </a:rPr>
              <a:t>results and developments may differ materially from those expressed or </a:t>
            </a:r>
            <a:r>
              <a:rPr sz="850" spc="10" dirty="0">
                <a:latin typeface="Century Gothic"/>
                <a:cs typeface="Century Gothic"/>
              </a:rPr>
              <a:t>implied  </a:t>
            </a:r>
            <a:r>
              <a:rPr sz="850" spc="5" dirty="0">
                <a:latin typeface="Century Gothic"/>
                <a:cs typeface="Century Gothic"/>
              </a:rPr>
              <a:t>by these forward-looking </a:t>
            </a:r>
            <a:r>
              <a:rPr sz="850" dirty="0">
                <a:latin typeface="Century Gothic"/>
                <a:cs typeface="Century Gothic"/>
              </a:rPr>
              <a:t>statements </a:t>
            </a:r>
            <a:r>
              <a:rPr sz="850" spc="5" dirty="0">
                <a:latin typeface="Century Gothic"/>
                <a:cs typeface="Century Gothic"/>
              </a:rPr>
              <a:t>depending on a variety of </a:t>
            </a:r>
            <a:r>
              <a:rPr sz="850" dirty="0">
                <a:latin typeface="Century Gothic"/>
                <a:cs typeface="Century Gothic"/>
              </a:rPr>
              <a:t>factors. </a:t>
            </a:r>
            <a:r>
              <a:rPr sz="850" spc="5" dirty="0">
                <a:latin typeface="Century Gothic"/>
                <a:cs typeface="Century Gothic"/>
              </a:rPr>
              <a:t>Nothing </a:t>
            </a:r>
            <a:r>
              <a:rPr sz="850" spc="10" dirty="0">
                <a:latin typeface="Century Gothic"/>
                <a:cs typeface="Century Gothic"/>
              </a:rPr>
              <a:t>in </a:t>
            </a:r>
            <a:r>
              <a:rPr sz="850" spc="5" dirty="0">
                <a:latin typeface="Century Gothic"/>
                <a:cs typeface="Century Gothic"/>
              </a:rPr>
              <a:t>this </a:t>
            </a:r>
            <a:r>
              <a:rPr sz="850" spc="-10" dirty="0">
                <a:latin typeface="Century Gothic"/>
                <a:cs typeface="Century Gothic"/>
              </a:rPr>
              <a:t>ASX  </a:t>
            </a:r>
            <a:r>
              <a:rPr sz="850" spc="5" dirty="0">
                <a:latin typeface="Century Gothic"/>
                <a:cs typeface="Century Gothic"/>
              </a:rPr>
              <a:t>Presentation </a:t>
            </a:r>
            <a:r>
              <a:rPr sz="850" dirty="0">
                <a:latin typeface="Century Gothic"/>
                <a:cs typeface="Century Gothic"/>
              </a:rPr>
              <a:t>should </a:t>
            </a:r>
            <a:r>
              <a:rPr sz="850" spc="5" dirty="0">
                <a:latin typeface="Century Gothic"/>
                <a:cs typeface="Century Gothic"/>
              </a:rPr>
              <a:t>be construed as either an offer </a:t>
            </a:r>
            <a:r>
              <a:rPr sz="850" dirty="0">
                <a:latin typeface="Century Gothic"/>
                <a:cs typeface="Century Gothic"/>
              </a:rPr>
              <a:t>to </a:t>
            </a:r>
            <a:r>
              <a:rPr sz="850" spc="5" dirty="0">
                <a:latin typeface="Century Gothic"/>
                <a:cs typeface="Century Gothic"/>
              </a:rPr>
              <a:t>sell or a solicitation of an offer </a:t>
            </a:r>
            <a:r>
              <a:rPr sz="850" dirty="0">
                <a:latin typeface="Century Gothic"/>
                <a:cs typeface="Century Gothic"/>
              </a:rPr>
              <a:t>to </a:t>
            </a:r>
            <a:r>
              <a:rPr sz="850" spc="5" dirty="0">
                <a:latin typeface="Century Gothic"/>
                <a:cs typeface="Century Gothic"/>
              </a:rPr>
              <a:t>buy or sell  </a:t>
            </a:r>
            <a:r>
              <a:rPr sz="850" dirty="0">
                <a:latin typeface="Century Gothic"/>
                <a:cs typeface="Century Gothic"/>
              </a:rPr>
              <a:t>shares </a:t>
            </a:r>
            <a:r>
              <a:rPr sz="850" spc="10" dirty="0">
                <a:latin typeface="Century Gothic"/>
                <a:cs typeface="Century Gothic"/>
              </a:rPr>
              <a:t>in </a:t>
            </a:r>
            <a:r>
              <a:rPr sz="850" spc="5" dirty="0">
                <a:latin typeface="Century Gothic"/>
                <a:cs typeface="Century Gothic"/>
              </a:rPr>
              <a:t>any</a:t>
            </a:r>
            <a:r>
              <a:rPr sz="850" spc="-15" dirty="0">
                <a:latin typeface="Century Gothic"/>
                <a:cs typeface="Century Gothic"/>
              </a:rPr>
              <a:t> </a:t>
            </a:r>
            <a:r>
              <a:rPr sz="850" spc="5" dirty="0">
                <a:latin typeface="Century Gothic"/>
                <a:cs typeface="Century Gothic"/>
              </a:rPr>
              <a:t>jurisdiction.</a:t>
            </a:r>
            <a:endParaRPr lang="en-US" sz="850" spc="5" dirty="0">
              <a:latin typeface="Century Gothic"/>
              <a:cs typeface="Century Gothic"/>
            </a:endParaRPr>
          </a:p>
          <a:p>
            <a:pPr marL="12700" marR="5080">
              <a:lnSpc>
                <a:spcPct val="114599"/>
              </a:lnSpc>
              <a:spcBef>
                <a:spcPts val="10"/>
              </a:spcBef>
            </a:pPr>
            <a:r>
              <a:rPr lang="zh-CN" altLang="en-US" sz="850" dirty="0">
                <a:latin typeface="Century Gothic"/>
                <a:cs typeface="Century Gothic"/>
              </a:rPr>
              <a:t>本演示文稿中包含的声明和材料，特别是关于梅特罗矿业有限公司可能或假设的未来业绩、生产水平或生产率、商品价格、资源或潜在增长、行业增长或其他趋势预测的声明和资料，是或可能是前瞻性声明。此类声明涉及未来的事件和预期，因此涉及已知和未知的风险和不确定性。本澳交所演示文稿中使用的图表（包括图表中使用的数据）可能来自第三方，梅特罗尚未独立验证该信息。尽管已经采取了合理的谨慎措施来确保本演示文稿中陈述的事实是准确的，或者所表达的意见是公平合理的，但无论出于何种目的，都不能依赖本文件中包含的信息或其完整性。实际结果和发展可能与这些前瞻性声明中明示或暗示的结果和发展存在重大差异，具体取决于各种因素。本澳交所演示文稿中的任何内容都不应被解释为在任何司法管辖区出售股票的要约或买卖股票的要约邀请。</a:t>
            </a:r>
          </a:p>
        </p:txBody>
      </p:sp>
      <p:sp>
        <p:nvSpPr>
          <p:cNvPr id="3" name="object 3"/>
          <p:cNvSpPr txBox="1"/>
          <p:nvPr/>
        </p:nvSpPr>
        <p:spPr>
          <a:xfrm>
            <a:off x="6033609" y="2107427"/>
            <a:ext cx="5427980" cy="1973361"/>
          </a:xfrm>
          <a:prstGeom prst="rect">
            <a:avLst/>
          </a:prstGeom>
        </p:spPr>
        <p:txBody>
          <a:bodyPr vert="horz" wrap="square" lIns="0" tIns="13970" rIns="0" bIns="0" rtlCol="0">
            <a:spAutoFit/>
          </a:bodyPr>
          <a:lstStyle/>
          <a:p>
            <a:pPr marL="12700">
              <a:spcBef>
                <a:spcPts val="110"/>
              </a:spcBef>
            </a:pPr>
            <a:r>
              <a:rPr sz="850" b="1" dirty="0">
                <a:latin typeface="Century Gothic"/>
                <a:cs typeface="Century Gothic"/>
              </a:rPr>
              <a:t>COMPETENT PERSON’S</a:t>
            </a:r>
            <a:r>
              <a:rPr sz="850" b="1" spc="40" dirty="0">
                <a:latin typeface="Century Gothic"/>
                <a:cs typeface="Century Gothic"/>
              </a:rPr>
              <a:t> </a:t>
            </a:r>
            <a:r>
              <a:rPr sz="850" b="1" dirty="0">
                <a:latin typeface="Century Gothic"/>
                <a:cs typeface="Century Gothic"/>
              </a:rPr>
              <a:t>STATEMENT</a:t>
            </a:r>
            <a:r>
              <a:rPr lang="zh-CN" altLang="en-US" sz="850" b="1" dirty="0">
                <a:latin typeface="Century Gothic"/>
                <a:cs typeface="Century Gothic"/>
              </a:rPr>
              <a:t>主管人员声明</a:t>
            </a:r>
            <a:endParaRPr sz="850" dirty="0">
              <a:latin typeface="Century Gothic"/>
              <a:cs typeface="Century Gothic"/>
            </a:endParaRPr>
          </a:p>
          <a:p>
            <a:pPr marL="12700" marR="5080">
              <a:lnSpc>
                <a:spcPct val="114599"/>
              </a:lnSpc>
              <a:spcBef>
                <a:spcPts val="610"/>
              </a:spcBef>
            </a:pPr>
            <a:r>
              <a:rPr sz="850" spc="-10" dirty="0">
                <a:latin typeface="Century Gothic"/>
                <a:cs typeface="Century Gothic"/>
              </a:rPr>
              <a:t>Any </a:t>
            </a:r>
            <a:r>
              <a:rPr sz="850" spc="5" dirty="0">
                <a:latin typeface="Century Gothic"/>
                <a:cs typeface="Century Gothic"/>
              </a:rPr>
              <a:t>information </a:t>
            </a:r>
            <a:r>
              <a:rPr sz="850" spc="10" dirty="0">
                <a:latin typeface="Century Gothic"/>
                <a:cs typeface="Century Gothic"/>
              </a:rPr>
              <a:t>in </a:t>
            </a:r>
            <a:r>
              <a:rPr sz="850" spc="5" dirty="0">
                <a:latin typeface="Century Gothic"/>
                <a:cs typeface="Century Gothic"/>
              </a:rPr>
              <a:t>tis report </a:t>
            </a:r>
            <a:r>
              <a:rPr sz="850" dirty="0">
                <a:latin typeface="Century Gothic"/>
                <a:cs typeface="Century Gothic"/>
              </a:rPr>
              <a:t>that </a:t>
            </a:r>
            <a:r>
              <a:rPr sz="850" spc="5" dirty="0">
                <a:latin typeface="Century Gothic"/>
                <a:cs typeface="Century Gothic"/>
              </a:rPr>
              <a:t>relates </a:t>
            </a:r>
            <a:r>
              <a:rPr sz="850" dirty="0">
                <a:latin typeface="Century Gothic"/>
                <a:cs typeface="Century Gothic"/>
              </a:rPr>
              <a:t>to the </a:t>
            </a:r>
            <a:r>
              <a:rPr sz="850" spc="5" dirty="0">
                <a:latin typeface="Century Gothic"/>
                <a:cs typeface="Century Gothic"/>
              </a:rPr>
              <a:t>Metro </a:t>
            </a:r>
            <a:r>
              <a:rPr sz="850" spc="10" dirty="0">
                <a:latin typeface="Century Gothic"/>
                <a:cs typeface="Century Gothic"/>
              </a:rPr>
              <a:t>Mining </a:t>
            </a:r>
            <a:r>
              <a:rPr sz="850" spc="5" dirty="0">
                <a:latin typeface="Century Gothic"/>
                <a:cs typeface="Century Gothic"/>
              </a:rPr>
              <a:t>Bauxite Hills Reserves </a:t>
            </a:r>
            <a:r>
              <a:rPr sz="850" spc="10" dirty="0">
                <a:latin typeface="Century Gothic"/>
                <a:cs typeface="Century Gothic"/>
              </a:rPr>
              <a:t>is </a:t>
            </a:r>
            <a:r>
              <a:rPr sz="850" spc="5" dirty="0">
                <a:latin typeface="Century Gothic"/>
                <a:cs typeface="Century Gothic"/>
              </a:rPr>
              <a:t>based on  information compiled by </a:t>
            </a:r>
            <a:r>
              <a:rPr sz="850" spc="10" dirty="0">
                <a:latin typeface="Century Gothic"/>
                <a:cs typeface="Century Gothic"/>
              </a:rPr>
              <a:t>MEC Mining </a:t>
            </a:r>
            <a:r>
              <a:rPr sz="850" spc="5" dirty="0">
                <a:latin typeface="Century Gothic"/>
                <a:cs typeface="Century Gothic"/>
              </a:rPr>
              <a:t>and </a:t>
            </a:r>
            <a:r>
              <a:rPr sz="850" spc="10" dirty="0">
                <a:latin typeface="Century Gothic"/>
                <a:cs typeface="Century Gothic"/>
              </a:rPr>
              <a:t>reviewed </a:t>
            </a:r>
            <a:r>
              <a:rPr sz="850" spc="5" dirty="0">
                <a:latin typeface="Century Gothic"/>
                <a:cs typeface="Century Gothic"/>
              </a:rPr>
              <a:t>by Grant Malcolm, a Competent Person who </a:t>
            </a:r>
            <a:r>
              <a:rPr sz="850" spc="10" dirty="0">
                <a:latin typeface="Century Gothic"/>
                <a:cs typeface="Century Gothic"/>
              </a:rPr>
              <a:t>is </a:t>
            </a:r>
            <a:r>
              <a:rPr sz="850" spc="5" dirty="0">
                <a:latin typeface="Century Gothic"/>
                <a:cs typeface="Century Gothic"/>
              </a:rPr>
              <a:t>a  Member of the </a:t>
            </a:r>
            <a:r>
              <a:rPr sz="850" dirty="0">
                <a:latin typeface="Century Gothic"/>
                <a:cs typeface="Century Gothic"/>
              </a:rPr>
              <a:t>Australasian </a:t>
            </a:r>
            <a:r>
              <a:rPr sz="850" spc="5" dirty="0">
                <a:latin typeface="Century Gothic"/>
                <a:cs typeface="Century Gothic"/>
              </a:rPr>
              <a:t>Institute of </a:t>
            </a:r>
            <a:r>
              <a:rPr sz="850" spc="10" dirty="0">
                <a:latin typeface="Century Gothic"/>
                <a:cs typeface="Century Gothic"/>
              </a:rPr>
              <a:t>Mining </a:t>
            </a:r>
            <a:r>
              <a:rPr sz="850" spc="5" dirty="0">
                <a:latin typeface="Century Gothic"/>
                <a:cs typeface="Century Gothic"/>
              </a:rPr>
              <a:t>and Metallurgy. Grant Malcolm </a:t>
            </a:r>
            <a:r>
              <a:rPr sz="850" spc="10" dirty="0">
                <a:latin typeface="Century Gothic"/>
                <a:cs typeface="Century Gothic"/>
              </a:rPr>
              <a:t>is </a:t>
            </a:r>
            <a:r>
              <a:rPr sz="850" spc="5" dirty="0">
                <a:latin typeface="Century Gothic"/>
                <a:cs typeface="Century Gothic"/>
              </a:rPr>
              <a:t>a </a:t>
            </a:r>
            <a:r>
              <a:rPr sz="850" spc="10" dirty="0">
                <a:latin typeface="Century Gothic"/>
                <a:cs typeface="Century Gothic"/>
              </a:rPr>
              <a:t>full-time </a:t>
            </a:r>
            <a:r>
              <a:rPr sz="850" spc="5" dirty="0">
                <a:latin typeface="Century Gothic"/>
                <a:cs typeface="Century Gothic"/>
              </a:rPr>
              <a:t>employee  of </a:t>
            </a:r>
            <a:r>
              <a:rPr sz="850" spc="10" dirty="0">
                <a:latin typeface="Century Gothic"/>
                <a:cs typeface="Century Gothic"/>
              </a:rPr>
              <a:t>MEC Mining </a:t>
            </a:r>
            <a:r>
              <a:rPr sz="850" dirty="0">
                <a:latin typeface="Century Gothic"/>
                <a:cs typeface="Century Gothic"/>
              </a:rPr>
              <a:t>Pty Ltd. </a:t>
            </a:r>
            <a:r>
              <a:rPr sz="850" spc="5" dirty="0">
                <a:latin typeface="Century Gothic"/>
                <a:cs typeface="Century Gothic"/>
              </a:rPr>
              <a:t>Grant Malcolm has sufficient experience </a:t>
            </a:r>
            <a:r>
              <a:rPr sz="850" dirty="0">
                <a:latin typeface="Century Gothic"/>
                <a:cs typeface="Century Gothic"/>
              </a:rPr>
              <a:t>that </a:t>
            </a:r>
            <a:r>
              <a:rPr sz="850" spc="10" dirty="0">
                <a:latin typeface="Century Gothic"/>
                <a:cs typeface="Century Gothic"/>
              </a:rPr>
              <a:t>is </a:t>
            </a:r>
            <a:r>
              <a:rPr sz="850" spc="5" dirty="0">
                <a:latin typeface="Century Gothic"/>
                <a:cs typeface="Century Gothic"/>
              </a:rPr>
              <a:t>relevant </a:t>
            </a:r>
            <a:r>
              <a:rPr sz="850" dirty="0">
                <a:latin typeface="Century Gothic"/>
                <a:cs typeface="Century Gothic"/>
              </a:rPr>
              <a:t>to the style </a:t>
            </a:r>
            <a:r>
              <a:rPr sz="850" spc="5" dirty="0">
                <a:latin typeface="Century Gothic"/>
                <a:cs typeface="Century Gothic"/>
              </a:rPr>
              <a:t>of  mineralization, </a:t>
            </a:r>
            <a:r>
              <a:rPr sz="850" dirty="0">
                <a:latin typeface="Century Gothic"/>
                <a:cs typeface="Century Gothic"/>
              </a:rPr>
              <a:t>type </a:t>
            </a:r>
            <a:r>
              <a:rPr sz="850" spc="5" dirty="0">
                <a:latin typeface="Century Gothic"/>
                <a:cs typeface="Century Gothic"/>
              </a:rPr>
              <a:t>of deposit under consideration and </a:t>
            </a:r>
            <a:r>
              <a:rPr sz="850" dirty="0">
                <a:latin typeface="Century Gothic"/>
                <a:cs typeface="Century Gothic"/>
              </a:rPr>
              <a:t>to the </a:t>
            </a:r>
            <a:r>
              <a:rPr sz="850" spc="5" dirty="0">
                <a:latin typeface="Century Gothic"/>
                <a:cs typeface="Century Gothic"/>
              </a:rPr>
              <a:t>activity being undertaken </a:t>
            </a:r>
            <a:r>
              <a:rPr sz="850" dirty="0">
                <a:latin typeface="Century Gothic"/>
                <a:cs typeface="Century Gothic"/>
              </a:rPr>
              <a:t>to </a:t>
            </a:r>
            <a:r>
              <a:rPr sz="850" spc="5" dirty="0">
                <a:latin typeface="Century Gothic"/>
                <a:cs typeface="Century Gothic"/>
              </a:rPr>
              <a:t>qualify </a:t>
            </a:r>
            <a:r>
              <a:rPr sz="850" dirty="0">
                <a:latin typeface="Century Gothic"/>
                <a:cs typeface="Century Gothic"/>
              </a:rPr>
              <a:t>as  </a:t>
            </a:r>
            <a:r>
              <a:rPr sz="850" spc="5" dirty="0">
                <a:latin typeface="Century Gothic"/>
                <a:cs typeface="Century Gothic"/>
              </a:rPr>
              <a:t>a Competent Person as defined </a:t>
            </a:r>
            <a:r>
              <a:rPr sz="850" spc="10" dirty="0">
                <a:latin typeface="Century Gothic"/>
                <a:cs typeface="Century Gothic"/>
              </a:rPr>
              <a:t>in </a:t>
            </a:r>
            <a:r>
              <a:rPr sz="850" dirty="0">
                <a:latin typeface="Century Gothic"/>
                <a:cs typeface="Century Gothic"/>
              </a:rPr>
              <a:t>the </a:t>
            </a:r>
            <a:r>
              <a:rPr sz="850" spc="5" dirty="0">
                <a:latin typeface="Century Gothic"/>
                <a:cs typeface="Century Gothic"/>
              </a:rPr>
              <a:t>2012 Edition of the </a:t>
            </a:r>
            <a:r>
              <a:rPr sz="850" dirty="0">
                <a:latin typeface="Century Gothic"/>
                <a:cs typeface="Century Gothic"/>
              </a:rPr>
              <a:t>‘Australasian </a:t>
            </a:r>
            <a:r>
              <a:rPr sz="850" spc="5" dirty="0">
                <a:latin typeface="Century Gothic"/>
                <a:cs typeface="Century Gothic"/>
              </a:rPr>
              <a:t>Code of Reporting</a:t>
            </a:r>
            <a:r>
              <a:rPr sz="850" spc="160" dirty="0">
                <a:latin typeface="Century Gothic"/>
                <a:cs typeface="Century Gothic"/>
              </a:rPr>
              <a:t> </a:t>
            </a:r>
            <a:r>
              <a:rPr sz="850" spc="5" dirty="0">
                <a:latin typeface="Century Gothic"/>
                <a:cs typeface="Century Gothic"/>
              </a:rPr>
              <a:t>of</a:t>
            </a:r>
            <a:endParaRPr sz="850" dirty="0">
              <a:latin typeface="Century Gothic"/>
              <a:cs typeface="Century Gothic"/>
            </a:endParaRPr>
          </a:p>
          <a:p>
            <a:pPr marL="12700">
              <a:lnSpc>
                <a:spcPct val="100000"/>
              </a:lnSpc>
              <a:spcBef>
                <a:spcPts val="145"/>
              </a:spcBef>
            </a:pPr>
            <a:r>
              <a:rPr sz="850" spc="5" dirty="0">
                <a:latin typeface="Century Gothic"/>
                <a:cs typeface="Century Gothic"/>
              </a:rPr>
              <a:t>Exploration </a:t>
            </a:r>
            <a:r>
              <a:rPr sz="850" dirty="0">
                <a:latin typeface="Century Gothic"/>
                <a:cs typeface="Century Gothic"/>
              </a:rPr>
              <a:t>Results, </a:t>
            </a:r>
            <a:r>
              <a:rPr sz="850" spc="5" dirty="0">
                <a:latin typeface="Century Gothic"/>
                <a:cs typeface="Century Gothic"/>
              </a:rPr>
              <a:t>Mineral Resources and Ore Reserves’. Grant Malcolm consents </a:t>
            </a:r>
            <a:r>
              <a:rPr sz="850" dirty="0">
                <a:latin typeface="Century Gothic"/>
                <a:cs typeface="Century Gothic"/>
              </a:rPr>
              <a:t>to the </a:t>
            </a:r>
            <a:r>
              <a:rPr sz="850" spc="5" dirty="0">
                <a:latin typeface="Century Gothic"/>
                <a:cs typeface="Century Gothic"/>
              </a:rPr>
              <a:t>inclusion</a:t>
            </a:r>
            <a:r>
              <a:rPr sz="850" spc="125" dirty="0">
                <a:latin typeface="Century Gothic"/>
                <a:cs typeface="Century Gothic"/>
              </a:rPr>
              <a:t> </a:t>
            </a:r>
            <a:r>
              <a:rPr sz="850" spc="10" dirty="0">
                <a:latin typeface="Century Gothic"/>
                <a:cs typeface="Century Gothic"/>
              </a:rPr>
              <a:t>in</a:t>
            </a:r>
            <a:endParaRPr sz="850" dirty="0">
              <a:latin typeface="Century Gothic"/>
              <a:cs typeface="Century Gothic"/>
            </a:endParaRPr>
          </a:p>
          <a:p>
            <a:pPr marL="12700">
              <a:lnSpc>
                <a:spcPct val="100000"/>
              </a:lnSpc>
              <a:spcBef>
                <a:spcPts val="155"/>
              </a:spcBef>
            </a:pPr>
            <a:r>
              <a:rPr sz="850" dirty="0">
                <a:latin typeface="Century Gothic"/>
                <a:cs typeface="Century Gothic"/>
              </a:rPr>
              <a:t>the </a:t>
            </a:r>
            <a:r>
              <a:rPr sz="850" spc="5" dirty="0">
                <a:latin typeface="Century Gothic"/>
                <a:cs typeface="Century Gothic"/>
              </a:rPr>
              <a:t>report of the </a:t>
            </a:r>
            <a:r>
              <a:rPr sz="850" dirty="0">
                <a:latin typeface="Century Gothic"/>
                <a:cs typeface="Century Gothic"/>
              </a:rPr>
              <a:t>matter </a:t>
            </a:r>
            <a:r>
              <a:rPr sz="850" spc="5" dirty="0">
                <a:latin typeface="Century Gothic"/>
                <a:cs typeface="Century Gothic"/>
              </a:rPr>
              <a:t>based on </a:t>
            </a:r>
            <a:r>
              <a:rPr sz="850" spc="10" dirty="0">
                <a:latin typeface="Century Gothic"/>
                <a:cs typeface="Century Gothic"/>
              </a:rPr>
              <a:t>his </a:t>
            </a:r>
            <a:r>
              <a:rPr sz="850" spc="5" dirty="0">
                <a:latin typeface="Century Gothic"/>
                <a:cs typeface="Century Gothic"/>
              </a:rPr>
              <a:t>information </a:t>
            </a:r>
            <a:r>
              <a:rPr sz="850" spc="10" dirty="0">
                <a:latin typeface="Century Gothic"/>
                <a:cs typeface="Century Gothic"/>
              </a:rPr>
              <a:t>in </a:t>
            </a:r>
            <a:r>
              <a:rPr sz="850" dirty="0">
                <a:latin typeface="Century Gothic"/>
                <a:cs typeface="Century Gothic"/>
              </a:rPr>
              <a:t>the </a:t>
            </a:r>
            <a:r>
              <a:rPr sz="850" spc="5" dirty="0">
                <a:latin typeface="Century Gothic"/>
                <a:cs typeface="Century Gothic"/>
              </a:rPr>
              <a:t>form and context </a:t>
            </a:r>
            <a:r>
              <a:rPr sz="850" spc="10" dirty="0">
                <a:latin typeface="Century Gothic"/>
                <a:cs typeface="Century Gothic"/>
              </a:rPr>
              <a:t>in which it</a:t>
            </a:r>
            <a:r>
              <a:rPr sz="850" spc="40" dirty="0">
                <a:latin typeface="Century Gothic"/>
                <a:cs typeface="Century Gothic"/>
              </a:rPr>
              <a:t> </a:t>
            </a:r>
            <a:r>
              <a:rPr sz="850" dirty="0">
                <a:latin typeface="Century Gothic"/>
                <a:cs typeface="Century Gothic"/>
              </a:rPr>
              <a:t>appears.</a:t>
            </a:r>
            <a:endParaRPr lang="en-US" sz="850" dirty="0">
              <a:latin typeface="Century Gothic"/>
              <a:cs typeface="Century Gothic"/>
            </a:endParaRPr>
          </a:p>
          <a:p>
            <a:pPr marL="12700">
              <a:spcBef>
                <a:spcPts val="155"/>
              </a:spcBef>
            </a:pPr>
            <a:r>
              <a:rPr lang="zh-CN" altLang="en-US" sz="850" spc="-10" dirty="0">
                <a:latin typeface="Century Gothic"/>
                <a:cs typeface="Century Gothic"/>
              </a:rPr>
              <a:t>本报告中与梅特罗希尔矿山（</a:t>
            </a:r>
            <a:r>
              <a:rPr lang="en-US" altLang="zh-CN" sz="850" spc="-10" dirty="0">
                <a:latin typeface="Century Gothic"/>
                <a:cs typeface="Century Gothic"/>
              </a:rPr>
              <a:t>Bauxite Hills</a:t>
            </a:r>
            <a:r>
              <a:rPr lang="zh-CN" altLang="en-US" sz="850" spc="-10" dirty="0">
                <a:latin typeface="Century Gothic"/>
                <a:cs typeface="Century Gothic"/>
              </a:rPr>
              <a:t>）储量有关的任何信息均基于</a:t>
            </a:r>
            <a:r>
              <a:rPr lang="en-US" altLang="zh-CN" sz="850" spc="-10" dirty="0">
                <a:latin typeface="Century Gothic"/>
                <a:cs typeface="Century Gothic"/>
              </a:rPr>
              <a:t>MEC Mining</a:t>
            </a:r>
            <a:r>
              <a:rPr lang="zh-CN" altLang="en-US" sz="850" spc="-10" dirty="0">
                <a:latin typeface="Century Gothic"/>
                <a:cs typeface="Century Gothic"/>
              </a:rPr>
              <a:t>汇编的信息，并由澳大利亚采矿和冶金学会成员、合格人士</a:t>
            </a:r>
            <a:r>
              <a:rPr lang="en-US" altLang="zh-CN" sz="850" spc="-10" dirty="0">
                <a:latin typeface="Century Gothic"/>
                <a:cs typeface="Century Gothic"/>
              </a:rPr>
              <a:t>Grant Malcolm</a:t>
            </a:r>
            <a:r>
              <a:rPr lang="zh-CN" altLang="en-US" sz="850" spc="-10" dirty="0">
                <a:latin typeface="Century Gothic"/>
                <a:cs typeface="Century Gothic"/>
              </a:rPr>
              <a:t>审查。格兰特</a:t>
            </a:r>
            <a:r>
              <a:rPr lang="en-US" altLang="zh-CN" sz="850" spc="-10" dirty="0">
                <a:latin typeface="Century Gothic"/>
                <a:cs typeface="Century Gothic"/>
              </a:rPr>
              <a:t>·</a:t>
            </a:r>
            <a:r>
              <a:rPr lang="zh-CN" altLang="en-US" sz="850" spc="-10" dirty="0">
                <a:latin typeface="Century Gothic"/>
                <a:cs typeface="Century Gothic"/>
              </a:rPr>
              <a:t>马尔科姆（</a:t>
            </a:r>
            <a:r>
              <a:rPr lang="en-US" altLang="zh-CN" sz="850" spc="-10" dirty="0">
                <a:latin typeface="Century Gothic"/>
                <a:cs typeface="Century Gothic"/>
              </a:rPr>
              <a:t>Grant Malcolm</a:t>
            </a:r>
            <a:r>
              <a:rPr lang="zh-CN" altLang="en-US" sz="850" spc="-10" dirty="0">
                <a:latin typeface="Century Gothic"/>
                <a:cs typeface="Century Gothic"/>
              </a:rPr>
              <a:t>）是</a:t>
            </a:r>
            <a:r>
              <a:rPr lang="en-US" altLang="zh-CN" sz="850" spc="-10" dirty="0">
                <a:latin typeface="Century Gothic"/>
                <a:cs typeface="Century Gothic"/>
              </a:rPr>
              <a:t>MEC</a:t>
            </a:r>
            <a:r>
              <a:rPr lang="zh-CN" altLang="en-US" sz="850" spc="-10" dirty="0">
                <a:latin typeface="Century Gothic"/>
                <a:cs typeface="Century Gothic"/>
              </a:rPr>
              <a:t>矿业私人有限公司（</a:t>
            </a:r>
            <a:r>
              <a:rPr lang="en-US" altLang="zh-CN" sz="850" spc="-10" dirty="0">
                <a:latin typeface="Century Gothic"/>
                <a:cs typeface="Century Gothic"/>
              </a:rPr>
              <a:t>MEC Mining Pty Ltd.</a:t>
            </a:r>
            <a:r>
              <a:rPr lang="zh-CN" altLang="en-US" sz="850" spc="-10" dirty="0">
                <a:latin typeface="Century Gothic"/>
                <a:cs typeface="Century Gothic"/>
              </a:rPr>
              <a:t>）的全职员工。格兰特</a:t>
            </a:r>
            <a:r>
              <a:rPr lang="en-US" altLang="zh-CN" sz="850" spc="-10" dirty="0">
                <a:latin typeface="Century Gothic"/>
                <a:cs typeface="Century Gothic"/>
              </a:rPr>
              <a:t>·</a:t>
            </a:r>
            <a:r>
              <a:rPr lang="zh-CN" altLang="en-US" sz="850" spc="-10" dirty="0">
                <a:latin typeface="Century Gothic"/>
                <a:cs typeface="Century Gothic"/>
              </a:rPr>
              <a:t>马尔科尔姆（</a:t>
            </a:r>
            <a:r>
              <a:rPr lang="en-US" altLang="zh-CN" sz="850" spc="-10" dirty="0">
                <a:latin typeface="Century Gothic"/>
                <a:cs typeface="Century Gothic"/>
              </a:rPr>
              <a:t>Grant-Malcolm</a:t>
            </a:r>
            <a:r>
              <a:rPr lang="zh-CN" altLang="en-US" sz="850" spc="-10" dirty="0">
                <a:latin typeface="Century Gothic"/>
                <a:cs typeface="Century Gothic"/>
              </a:rPr>
              <a:t>勘探结果、矿产资源和矿石储量。</a:t>
            </a:r>
            <a:r>
              <a:rPr lang="en-US" altLang="zh-CN" sz="850" spc="-10" dirty="0">
                <a:latin typeface="Century Gothic"/>
                <a:cs typeface="Century Gothic"/>
              </a:rPr>
              <a:t>Grant Malcolm</a:t>
            </a:r>
            <a:r>
              <a:rPr lang="zh-CN" altLang="en-US" sz="850" spc="-10" dirty="0">
                <a:latin typeface="Century Gothic"/>
                <a:cs typeface="Century Gothic"/>
              </a:rPr>
              <a:t>同意纳入根据其信息以其出现的形式和背景对此事进行的报告。</a:t>
            </a:r>
            <a:endParaRPr lang="zh-CN" altLang="en-US" sz="850" dirty="0">
              <a:latin typeface="Century Gothic"/>
              <a:cs typeface="Century Gothic"/>
            </a:endParaRPr>
          </a:p>
        </p:txBody>
      </p:sp>
      <p:sp>
        <p:nvSpPr>
          <p:cNvPr id="4" name="object 4"/>
          <p:cNvSpPr txBox="1"/>
          <p:nvPr/>
        </p:nvSpPr>
        <p:spPr>
          <a:xfrm>
            <a:off x="6041559" y="96614"/>
            <a:ext cx="5679440" cy="1993879"/>
          </a:xfrm>
          <a:prstGeom prst="rect">
            <a:avLst/>
          </a:prstGeom>
        </p:spPr>
        <p:txBody>
          <a:bodyPr vert="horz" wrap="square" lIns="0" tIns="13970" rIns="0" bIns="0" rtlCol="0">
            <a:spAutoFit/>
          </a:bodyPr>
          <a:lstStyle/>
          <a:p>
            <a:pPr marL="12700">
              <a:spcBef>
                <a:spcPts val="110"/>
              </a:spcBef>
            </a:pPr>
            <a:r>
              <a:rPr sz="850" b="1" dirty="0">
                <a:latin typeface="Century Gothic"/>
                <a:cs typeface="Century Gothic"/>
              </a:rPr>
              <a:t>COMPETENT PERSON’S</a:t>
            </a:r>
            <a:r>
              <a:rPr sz="850" b="1" spc="40" dirty="0">
                <a:latin typeface="Century Gothic"/>
                <a:cs typeface="Century Gothic"/>
              </a:rPr>
              <a:t> </a:t>
            </a:r>
            <a:r>
              <a:rPr sz="850" b="1" dirty="0">
                <a:latin typeface="Century Gothic"/>
                <a:cs typeface="Century Gothic"/>
              </a:rPr>
              <a:t>STATEMENT</a:t>
            </a:r>
            <a:r>
              <a:rPr lang="zh-CN" altLang="en-US" sz="850" b="1" dirty="0">
                <a:latin typeface="Century Gothic"/>
                <a:cs typeface="Century Gothic"/>
              </a:rPr>
              <a:t>主管人员声明</a:t>
            </a:r>
            <a:endParaRPr sz="850" dirty="0">
              <a:latin typeface="Century Gothic"/>
              <a:cs typeface="Century Gothic"/>
            </a:endParaRPr>
          </a:p>
          <a:p>
            <a:pPr marL="12700" marR="5080">
              <a:lnSpc>
                <a:spcPct val="114599"/>
              </a:lnSpc>
              <a:spcBef>
                <a:spcPts val="610"/>
              </a:spcBef>
            </a:pPr>
            <a:r>
              <a:rPr sz="850" spc="-10" dirty="0">
                <a:latin typeface="Century Gothic"/>
                <a:cs typeface="Century Gothic"/>
              </a:rPr>
              <a:t>Any </a:t>
            </a:r>
            <a:r>
              <a:rPr sz="850" spc="5" dirty="0">
                <a:latin typeface="Century Gothic"/>
                <a:cs typeface="Century Gothic"/>
              </a:rPr>
              <a:t>information </a:t>
            </a:r>
            <a:r>
              <a:rPr sz="850" spc="10" dirty="0">
                <a:latin typeface="Century Gothic"/>
                <a:cs typeface="Century Gothic"/>
              </a:rPr>
              <a:t>in </a:t>
            </a:r>
            <a:r>
              <a:rPr sz="850" spc="5" dirty="0">
                <a:latin typeface="Century Gothic"/>
                <a:cs typeface="Century Gothic"/>
              </a:rPr>
              <a:t>this report </a:t>
            </a:r>
            <a:r>
              <a:rPr sz="850" dirty="0">
                <a:latin typeface="Century Gothic"/>
                <a:cs typeface="Century Gothic"/>
              </a:rPr>
              <a:t>that </a:t>
            </a:r>
            <a:r>
              <a:rPr sz="850" spc="5" dirty="0">
                <a:latin typeface="Century Gothic"/>
                <a:cs typeface="Century Gothic"/>
              </a:rPr>
              <a:t>relates </a:t>
            </a:r>
            <a:r>
              <a:rPr sz="850" dirty="0">
                <a:latin typeface="Century Gothic"/>
                <a:cs typeface="Century Gothic"/>
              </a:rPr>
              <a:t>to </a:t>
            </a:r>
            <a:r>
              <a:rPr sz="850" spc="5" dirty="0">
                <a:latin typeface="Century Gothic"/>
                <a:cs typeface="Century Gothic"/>
              </a:rPr>
              <a:t>the Bauxite Hills </a:t>
            </a:r>
            <a:r>
              <a:rPr sz="850" spc="10" dirty="0">
                <a:latin typeface="Century Gothic"/>
                <a:cs typeface="Century Gothic"/>
              </a:rPr>
              <a:t>Mine Mineral </a:t>
            </a:r>
            <a:r>
              <a:rPr sz="850" spc="5" dirty="0">
                <a:latin typeface="Century Gothic"/>
                <a:cs typeface="Century Gothic"/>
              </a:rPr>
              <a:t>Resource </a:t>
            </a:r>
            <a:r>
              <a:rPr sz="850" spc="10" dirty="0">
                <a:latin typeface="Century Gothic"/>
                <a:cs typeface="Century Gothic"/>
              </a:rPr>
              <a:t>is </a:t>
            </a:r>
            <a:r>
              <a:rPr sz="850" spc="5" dirty="0">
                <a:latin typeface="Century Gothic"/>
                <a:cs typeface="Century Gothic"/>
              </a:rPr>
              <a:t>based on information  compiled by Ed Radley who </a:t>
            </a:r>
            <a:r>
              <a:rPr sz="850" spc="10" dirty="0">
                <a:latin typeface="Century Gothic"/>
                <a:cs typeface="Century Gothic"/>
              </a:rPr>
              <a:t>is </a:t>
            </a:r>
            <a:r>
              <a:rPr sz="850" spc="5" dirty="0">
                <a:latin typeface="Century Gothic"/>
                <a:cs typeface="Century Gothic"/>
              </a:rPr>
              <a:t>a consultant </a:t>
            </a:r>
            <a:r>
              <a:rPr sz="850" dirty="0">
                <a:latin typeface="Century Gothic"/>
                <a:cs typeface="Century Gothic"/>
              </a:rPr>
              <a:t>to </a:t>
            </a:r>
            <a:r>
              <a:rPr sz="850" spc="5" dirty="0">
                <a:latin typeface="Century Gothic"/>
                <a:cs typeface="Century Gothic"/>
              </a:rPr>
              <a:t>Metro </a:t>
            </a:r>
            <a:r>
              <a:rPr sz="850" spc="10" dirty="0">
                <a:latin typeface="Century Gothic"/>
                <a:cs typeface="Century Gothic"/>
              </a:rPr>
              <a:t>Mining </a:t>
            </a:r>
            <a:r>
              <a:rPr sz="850" spc="5" dirty="0">
                <a:latin typeface="Century Gothic"/>
                <a:cs typeface="Century Gothic"/>
              </a:rPr>
              <a:t>and a Member of </a:t>
            </a:r>
            <a:r>
              <a:rPr sz="850" dirty="0">
                <a:latin typeface="Century Gothic"/>
                <a:cs typeface="Century Gothic"/>
              </a:rPr>
              <a:t>the Australian </a:t>
            </a:r>
            <a:r>
              <a:rPr sz="850" spc="5" dirty="0">
                <a:latin typeface="Century Gothic"/>
                <a:cs typeface="Century Gothic"/>
              </a:rPr>
              <a:t>Institute of  </a:t>
            </a:r>
            <a:r>
              <a:rPr sz="850" spc="10" dirty="0">
                <a:latin typeface="Century Gothic"/>
                <a:cs typeface="Century Gothic"/>
              </a:rPr>
              <a:t>Mining </a:t>
            </a:r>
            <a:r>
              <a:rPr sz="850" spc="5" dirty="0">
                <a:latin typeface="Century Gothic"/>
                <a:cs typeface="Century Gothic"/>
              </a:rPr>
              <a:t>and Metallurgy (MAusIMM). </a:t>
            </a:r>
            <a:r>
              <a:rPr sz="850" spc="10" dirty="0">
                <a:latin typeface="Century Gothic"/>
                <a:cs typeface="Century Gothic"/>
              </a:rPr>
              <a:t>Mr </a:t>
            </a:r>
            <a:r>
              <a:rPr sz="850" spc="5" dirty="0">
                <a:latin typeface="Century Gothic"/>
                <a:cs typeface="Century Gothic"/>
              </a:rPr>
              <a:t>Ed Radley has sufficient experience </a:t>
            </a:r>
            <a:r>
              <a:rPr sz="850" spc="10" dirty="0">
                <a:latin typeface="Century Gothic"/>
                <a:cs typeface="Century Gothic"/>
              </a:rPr>
              <a:t>which is </a:t>
            </a:r>
            <a:r>
              <a:rPr sz="850" spc="5" dirty="0">
                <a:latin typeface="Century Gothic"/>
                <a:cs typeface="Century Gothic"/>
              </a:rPr>
              <a:t>relevant </a:t>
            </a:r>
            <a:r>
              <a:rPr sz="850" dirty="0">
                <a:latin typeface="Century Gothic"/>
                <a:cs typeface="Century Gothic"/>
              </a:rPr>
              <a:t>to the style </a:t>
            </a:r>
            <a:r>
              <a:rPr sz="850" spc="5" dirty="0">
                <a:latin typeface="Century Gothic"/>
                <a:cs typeface="Century Gothic"/>
              </a:rPr>
              <a:t>of  mineralisation and </a:t>
            </a:r>
            <a:r>
              <a:rPr sz="850" dirty="0">
                <a:latin typeface="Century Gothic"/>
                <a:cs typeface="Century Gothic"/>
              </a:rPr>
              <a:t>type </a:t>
            </a:r>
            <a:r>
              <a:rPr sz="850" spc="5" dirty="0">
                <a:latin typeface="Century Gothic"/>
                <a:cs typeface="Century Gothic"/>
              </a:rPr>
              <a:t>of deposit under consideration and </a:t>
            </a:r>
            <a:r>
              <a:rPr sz="850" dirty="0">
                <a:latin typeface="Century Gothic"/>
                <a:cs typeface="Century Gothic"/>
              </a:rPr>
              <a:t>to the </a:t>
            </a:r>
            <a:r>
              <a:rPr sz="850" spc="5" dirty="0">
                <a:latin typeface="Century Gothic"/>
                <a:cs typeface="Century Gothic"/>
              </a:rPr>
              <a:t>activity </a:t>
            </a:r>
            <a:r>
              <a:rPr sz="850" spc="10" dirty="0">
                <a:latin typeface="Century Gothic"/>
                <a:cs typeface="Century Gothic"/>
              </a:rPr>
              <a:t>which </a:t>
            </a:r>
            <a:r>
              <a:rPr sz="850" spc="5" dirty="0">
                <a:latin typeface="Century Gothic"/>
                <a:cs typeface="Century Gothic"/>
              </a:rPr>
              <a:t>he </a:t>
            </a:r>
            <a:r>
              <a:rPr sz="850" spc="10" dirty="0">
                <a:latin typeface="Century Gothic"/>
                <a:cs typeface="Century Gothic"/>
              </a:rPr>
              <a:t>is </a:t>
            </a:r>
            <a:r>
              <a:rPr sz="850" spc="5" dirty="0">
                <a:latin typeface="Century Gothic"/>
                <a:cs typeface="Century Gothic"/>
              </a:rPr>
              <a:t>undertaking </a:t>
            </a:r>
            <a:r>
              <a:rPr sz="850" dirty="0">
                <a:latin typeface="Century Gothic"/>
                <a:cs typeface="Century Gothic"/>
              </a:rPr>
              <a:t>to  </a:t>
            </a:r>
            <a:r>
              <a:rPr sz="850" spc="5" dirty="0">
                <a:latin typeface="Century Gothic"/>
                <a:cs typeface="Century Gothic"/>
              </a:rPr>
              <a:t>qualify as a Competent Person as defined </a:t>
            </a:r>
            <a:r>
              <a:rPr sz="850" spc="10" dirty="0">
                <a:latin typeface="Century Gothic"/>
                <a:cs typeface="Century Gothic"/>
              </a:rPr>
              <a:t>in </a:t>
            </a:r>
            <a:r>
              <a:rPr sz="850" dirty="0">
                <a:latin typeface="Century Gothic"/>
                <a:cs typeface="Century Gothic"/>
              </a:rPr>
              <a:t>the </a:t>
            </a:r>
            <a:r>
              <a:rPr sz="850" spc="5" dirty="0">
                <a:latin typeface="Century Gothic"/>
                <a:cs typeface="Century Gothic"/>
              </a:rPr>
              <a:t>2012 Edition of the </a:t>
            </a:r>
            <a:r>
              <a:rPr sz="850" dirty="0">
                <a:latin typeface="Century Gothic"/>
                <a:cs typeface="Century Gothic"/>
              </a:rPr>
              <a:t>‘Australasian </a:t>
            </a:r>
            <a:r>
              <a:rPr sz="850" spc="5" dirty="0">
                <a:latin typeface="Century Gothic"/>
                <a:cs typeface="Century Gothic"/>
              </a:rPr>
              <a:t>Code for Reporting of  Exploration </a:t>
            </a:r>
            <a:r>
              <a:rPr sz="850" dirty="0">
                <a:latin typeface="Century Gothic"/>
                <a:cs typeface="Century Gothic"/>
              </a:rPr>
              <a:t>Results, </a:t>
            </a:r>
            <a:r>
              <a:rPr sz="850" spc="5" dirty="0">
                <a:latin typeface="Century Gothic"/>
                <a:cs typeface="Century Gothic"/>
              </a:rPr>
              <a:t>Mineral Resources and Ore</a:t>
            </a:r>
            <a:r>
              <a:rPr sz="850" spc="-15" dirty="0">
                <a:latin typeface="Century Gothic"/>
                <a:cs typeface="Century Gothic"/>
              </a:rPr>
              <a:t> </a:t>
            </a:r>
            <a:r>
              <a:rPr sz="850" spc="5" dirty="0">
                <a:latin typeface="Century Gothic"/>
                <a:cs typeface="Century Gothic"/>
              </a:rPr>
              <a:t>Reserves’.</a:t>
            </a:r>
            <a:endParaRPr sz="850" dirty="0">
              <a:latin typeface="Century Gothic"/>
              <a:cs typeface="Century Gothic"/>
            </a:endParaRPr>
          </a:p>
          <a:p>
            <a:pPr marL="12700" marR="889000">
              <a:lnSpc>
                <a:spcPts val="1180"/>
              </a:lnSpc>
              <a:spcBef>
                <a:spcPts val="50"/>
              </a:spcBef>
            </a:pPr>
            <a:r>
              <a:rPr sz="850" spc="10" dirty="0">
                <a:latin typeface="Century Gothic"/>
                <a:cs typeface="Century Gothic"/>
              </a:rPr>
              <a:t>Mr </a:t>
            </a:r>
            <a:r>
              <a:rPr sz="850" spc="5" dirty="0">
                <a:latin typeface="Century Gothic"/>
                <a:cs typeface="Century Gothic"/>
              </a:rPr>
              <a:t>Ed Radley has consented </a:t>
            </a:r>
            <a:r>
              <a:rPr sz="850" spc="10" dirty="0">
                <a:latin typeface="Century Gothic"/>
                <a:cs typeface="Century Gothic"/>
              </a:rPr>
              <a:t>in </a:t>
            </a:r>
            <a:r>
              <a:rPr sz="850" spc="5" dirty="0">
                <a:latin typeface="Century Gothic"/>
                <a:cs typeface="Century Gothic"/>
              </a:rPr>
              <a:t>writing for </a:t>
            </a:r>
            <a:r>
              <a:rPr sz="850" spc="10" dirty="0">
                <a:latin typeface="Century Gothic"/>
                <a:cs typeface="Century Gothic"/>
              </a:rPr>
              <a:t>inclusion in </a:t>
            </a:r>
            <a:r>
              <a:rPr sz="850" spc="5" dirty="0">
                <a:latin typeface="Century Gothic"/>
                <a:cs typeface="Century Gothic"/>
              </a:rPr>
              <a:t>this Report </a:t>
            </a:r>
            <a:r>
              <a:rPr sz="850" dirty="0">
                <a:latin typeface="Century Gothic"/>
                <a:cs typeface="Century Gothic"/>
              </a:rPr>
              <a:t>the matters </a:t>
            </a:r>
            <a:r>
              <a:rPr sz="850" spc="5" dirty="0">
                <a:latin typeface="Century Gothic"/>
                <a:cs typeface="Century Gothic"/>
              </a:rPr>
              <a:t>based on </a:t>
            </a:r>
            <a:r>
              <a:rPr sz="850" dirty="0">
                <a:latin typeface="Century Gothic"/>
                <a:cs typeface="Century Gothic"/>
              </a:rPr>
              <a:t>the  </a:t>
            </a:r>
            <a:r>
              <a:rPr sz="850" spc="5" dirty="0">
                <a:latin typeface="Century Gothic"/>
                <a:cs typeface="Century Gothic"/>
              </a:rPr>
              <a:t>information </a:t>
            </a:r>
            <a:r>
              <a:rPr sz="850" spc="10" dirty="0">
                <a:latin typeface="Century Gothic"/>
                <a:cs typeface="Century Gothic"/>
              </a:rPr>
              <a:t>in </a:t>
            </a:r>
            <a:r>
              <a:rPr sz="850" dirty="0">
                <a:latin typeface="Century Gothic"/>
                <a:cs typeface="Century Gothic"/>
              </a:rPr>
              <a:t>the </a:t>
            </a:r>
            <a:r>
              <a:rPr sz="850" spc="5" dirty="0">
                <a:latin typeface="Century Gothic"/>
                <a:cs typeface="Century Gothic"/>
              </a:rPr>
              <a:t>form and context </a:t>
            </a:r>
            <a:r>
              <a:rPr sz="850" spc="10" dirty="0">
                <a:latin typeface="Century Gothic"/>
                <a:cs typeface="Century Gothic"/>
              </a:rPr>
              <a:t>it</a:t>
            </a:r>
            <a:r>
              <a:rPr sz="850" spc="5" dirty="0">
                <a:latin typeface="Century Gothic"/>
                <a:cs typeface="Century Gothic"/>
              </a:rPr>
              <a:t> </a:t>
            </a:r>
            <a:r>
              <a:rPr sz="850" dirty="0">
                <a:latin typeface="Century Gothic"/>
                <a:cs typeface="Century Gothic"/>
              </a:rPr>
              <a:t>appears</a:t>
            </a:r>
            <a:endParaRPr lang="en-US" sz="850" dirty="0">
              <a:latin typeface="Century Gothic"/>
              <a:cs typeface="Century Gothic"/>
            </a:endParaRPr>
          </a:p>
          <a:p>
            <a:pPr marL="12700">
              <a:lnSpc>
                <a:spcPct val="100000"/>
              </a:lnSpc>
              <a:spcBef>
                <a:spcPts val="110"/>
              </a:spcBef>
            </a:pPr>
            <a:r>
              <a:rPr lang="zh-CN" altLang="en-US" sz="850" spc="-10" dirty="0">
                <a:latin typeface="Century Gothic"/>
                <a:cs typeface="Century Gothic"/>
              </a:rPr>
              <a:t>本报告中与铝土矿山矿产资源有关的任何信息均基于</a:t>
            </a:r>
            <a:r>
              <a:rPr lang="en-US" altLang="zh-CN" sz="850" spc="-10" dirty="0">
                <a:latin typeface="Century Gothic"/>
                <a:cs typeface="Century Gothic"/>
              </a:rPr>
              <a:t>Ed Radley</a:t>
            </a:r>
            <a:r>
              <a:rPr lang="zh-CN" altLang="en-US" sz="850" spc="-10" dirty="0">
                <a:latin typeface="Century Gothic"/>
                <a:cs typeface="Century Gothic"/>
              </a:rPr>
              <a:t>汇编的信息，他是梅特罗的顾问，也是澳大利亚采矿和冶金协会（</a:t>
            </a:r>
            <a:r>
              <a:rPr lang="en-US" altLang="zh-CN" sz="850" spc="-10" dirty="0" err="1">
                <a:latin typeface="Century Gothic"/>
                <a:cs typeface="Century Gothic"/>
              </a:rPr>
              <a:t>MAusIMM</a:t>
            </a:r>
            <a:r>
              <a:rPr lang="zh-CN" altLang="en-US" sz="850" spc="-10" dirty="0">
                <a:latin typeface="Century Gothic"/>
                <a:cs typeface="Century Gothic"/>
              </a:rPr>
              <a:t>）的成员。</a:t>
            </a:r>
            <a:r>
              <a:rPr lang="en-US" altLang="zh-CN" sz="850" spc="-10" dirty="0">
                <a:latin typeface="Century Gothic"/>
                <a:cs typeface="Century Gothic"/>
              </a:rPr>
              <a:t>Ed Radley</a:t>
            </a:r>
            <a:r>
              <a:rPr lang="zh-CN" altLang="en-US" sz="850" spc="-10" dirty="0">
                <a:latin typeface="Century Gothic"/>
                <a:cs typeface="Century Gothic"/>
              </a:rPr>
              <a:t>先生具有足够的经验，与所考虑的矿化类型和矿床类型以及他为获得</a:t>
            </a:r>
            <a:r>
              <a:rPr lang="en-US" altLang="zh-CN" sz="850" spc="-10" dirty="0">
                <a:latin typeface="Century Gothic"/>
                <a:cs typeface="Century Gothic"/>
              </a:rPr>
              <a:t>2012</a:t>
            </a:r>
            <a:r>
              <a:rPr lang="zh-CN" altLang="en-US" sz="850" spc="-10" dirty="0">
                <a:latin typeface="Century Gothic"/>
                <a:cs typeface="Century Gothic"/>
              </a:rPr>
              <a:t>年版</a:t>
            </a:r>
            <a:r>
              <a:rPr lang="en-US" altLang="zh-CN" sz="850" spc="-10" dirty="0">
                <a:latin typeface="Century Gothic"/>
                <a:cs typeface="Century Gothic"/>
              </a:rPr>
              <a:t>《</a:t>
            </a:r>
            <a:r>
              <a:rPr lang="zh-CN" altLang="en-US" sz="850" spc="-10" dirty="0">
                <a:latin typeface="Century Gothic"/>
                <a:cs typeface="Century Gothic"/>
              </a:rPr>
              <a:t>澳大利亚勘探结果、矿产资源和矿石储量报告规范</a:t>
            </a:r>
            <a:r>
              <a:rPr lang="en-US" altLang="zh-CN" sz="850" spc="-10" dirty="0">
                <a:latin typeface="Century Gothic"/>
                <a:cs typeface="Century Gothic"/>
              </a:rPr>
              <a:t>》</a:t>
            </a:r>
            <a:r>
              <a:rPr lang="zh-CN" altLang="en-US" sz="850" spc="-10" dirty="0">
                <a:latin typeface="Century Gothic"/>
                <a:cs typeface="Century Gothic"/>
              </a:rPr>
              <a:t>中定义的合格人员资格而开展的活动有关。</a:t>
            </a:r>
          </a:p>
          <a:p>
            <a:pPr marL="12700">
              <a:lnSpc>
                <a:spcPct val="100000"/>
              </a:lnSpc>
              <a:spcBef>
                <a:spcPts val="110"/>
              </a:spcBef>
            </a:pPr>
            <a:r>
              <a:rPr lang="en-US" altLang="zh-CN" sz="850" spc="10" dirty="0">
                <a:latin typeface="Century Gothic"/>
                <a:cs typeface="Century Gothic"/>
              </a:rPr>
              <a:t>Ed Radley</a:t>
            </a:r>
            <a:r>
              <a:rPr lang="zh-CN" altLang="en-US" sz="850" spc="10" dirty="0">
                <a:latin typeface="Century Gothic"/>
                <a:cs typeface="Century Gothic"/>
              </a:rPr>
              <a:t>先生已以书面形式同意将基于其所显示的形式和上下文的信息的事项纳入本报告。</a:t>
            </a:r>
            <a:endParaRPr lang="zh-CN" altLang="en-US" sz="850" dirty="0">
              <a:latin typeface="Century Gothic"/>
              <a:cs typeface="Century Gothic"/>
            </a:endParaRPr>
          </a:p>
        </p:txBody>
      </p:sp>
      <p:sp>
        <p:nvSpPr>
          <p:cNvPr id="5" name="object 5"/>
          <p:cNvSpPr/>
          <p:nvPr/>
        </p:nvSpPr>
        <p:spPr>
          <a:xfrm>
            <a:off x="316390" y="143177"/>
            <a:ext cx="922617" cy="995365"/>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457200" y="6598413"/>
            <a:ext cx="133540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F16321"/>
                </a:solidFill>
                <a:latin typeface="Calibri"/>
                <a:cs typeface="Calibri"/>
              </a:rPr>
              <a:t>2 | </a:t>
            </a:r>
            <a:r>
              <a:rPr sz="1000" spc="-5" dirty="0">
                <a:latin typeface="Calibri"/>
                <a:cs typeface="Calibri"/>
              </a:rPr>
              <a:t>ASX : MMI </a:t>
            </a:r>
            <a:r>
              <a:rPr sz="1000" spc="-5" dirty="0">
                <a:solidFill>
                  <a:srgbClr val="F16321"/>
                </a:solidFill>
                <a:latin typeface="Calibri"/>
                <a:cs typeface="Calibri"/>
              </a:rPr>
              <a:t>| </a:t>
            </a:r>
            <a:r>
              <a:rPr sz="1000" spc="-5" dirty="0">
                <a:latin typeface="Calibri"/>
                <a:cs typeface="Calibri"/>
              </a:rPr>
              <a:t>Apr</a:t>
            </a:r>
            <a:r>
              <a:rPr sz="1000" spc="25" dirty="0">
                <a:latin typeface="Calibri"/>
                <a:cs typeface="Calibri"/>
              </a:rPr>
              <a:t> </a:t>
            </a:r>
            <a:r>
              <a:rPr sz="1000" spc="-5" dirty="0">
                <a:latin typeface="Calibri"/>
                <a:cs typeface="Calibri"/>
              </a:rPr>
              <a:t>2023</a:t>
            </a:r>
            <a:endParaRPr sz="1000" dirty="0">
              <a:latin typeface="Calibri"/>
              <a:cs typeface="Calibri"/>
            </a:endParaRPr>
          </a:p>
        </p:txBody>
      </p:sp>
      <p:sp>
        <p:nvSpPr>
          <p:cNvPr id="7" name="object 7"/>
          <p:cNvSpPr txBox="1"/>
          <p:nvPr/>
        </p:nvSpPr>
        <p:spPr>
          <a:xfrm>
            <a:off x="350257" y="1273843"/>
            <a:ext cx="5372735" cy="537327"/>
          </a:xfrm>
          <a:prstGeom prst="rect">
            <a:avLst/>
          </a:prstGeom>
        </p:spPr>
        <p:txBody>
          <a:bodyPr vert="horz" wrap="square" lIns="0" tIns="13970" rIns="0" bIns="0" rtlCol="0">
            <a:spAutoFit/>
          </a:bodyPr>
          <a:lstStyle/>
          <a:p>
            <a:pPr marL="12700">
              <a:spcBef>
                <a:spcPts val="110"/>
              </a:spcBef>
            </a:pPr>
            <a:r>
              <a:rPr sz="850" b="1" spc="5" dirty="0">
                <a:latin typeface="Century Gothic"/>
                <a:cs typeface="Century Gothic"/>
              </a:rPr>
              <a:t>IMPORTANT</a:t>
            </a:r>
            <a:r>
              <a:rPr sz="850" b="1" spc="15" dirty="0">
                <a:latin typeface="Century Gothic"/>
                <a:cs typeface="Century Gothic"/>
              </a:rPr>
              <a:t> </a:t>
            </a:r>
            <a:r>
              <a:rPr sz="850" b="1" spc="5" dirty="0">
                <a:latin typeface="Century Gothic"/>
                <a:cs typeface="Century Gothic"/>
              </a:rPr>
              <a:t>INFORMATION</a:t>
            </a:r>
            <a:r>
              <a:rPr lang="zh-CN" altLang="en-US" sz="850" b="1" spc="5" dirty="0">
                <a:latin typeface="Century Gothic"/>
                <a:cs typeface="Century Gothic"/>
              </a:rPr>
              <a:t>重要信息</a:t>
            </a:r>
            <a:endParaRPr sz="850" dirty="0">
              <a:latin typeface="Century Gothic"/>
              <a:cs typeface="Century Gothic"/>
            </a:endParaRPr>
          </a:p>
          <a:p>
            <a:pPr marL="12700">
              <a:lnSpc>
                <a:spcPct val="100000"/>
              </a:lnSpc>
              <a:spcBef>
                <a:spcPts val="25"/>
              </a:spcBef>
            </a:pPr>
            <a:r>
              <a:rPr sz="850" spc="5" dirty="0">
                <a:latin typeface="Century Gothic"/>
                <a:cs typeface="Century Gothic"/>
              </a:rPr>
              <a:t>The purpose of this presentation </a:t>
            </a:r>
            <a:r>
              <a:rPr sz="850" spc="10" dirty="0">
                <a:latin typeface="Century Gothic"/>
                <a:cs typeface="Century Gothic"/>
              </a:rPr>
              <a:t>is </a:t>
            </a:r>
            <a:r>
              <a:rPr sz="850" dirty="0">
                <a:latin typeface="Century Gothic"/>
                <a:cs typeface="Century Gothic"/>
              </a:rPr>
              <a:t>to </a:t>
            </a:r>
            <a:r>
              <a:rPr sz="850" spc="5" dirty="0">
                <a:latin typeface="Century Gothic"/>
                <a:cs typeface="Century Gothic"/>
              </a:rPr>
              <a:t>provide general information about Metro </a:t>
            </a:r>
            <a:r>
              <a:rPr sz="850" spc="10" dirty="0">
                <a:latin typeface="Century Gothic"/>
                <a:cs typeface="Century Gothic"/>
              </a:rPr>
              <a:t>Mining </a:t>
            </a:r>
            <a:r>
              <a:rPr sz="850" spc="5" dirty="0">
                <a:latin typeface="Century Gothic"/>
                <a:cs typeface="Century Gothic"/>
              </a:rPr>
              <a:t>Limited</a:t>
            </a:r>
            <a:r>
              <a:rPr sz="850" spc="100" dirty="0">
                <a:latin typeface="Century Gothic"/>
                <a:cs typeface="Century Gothic"/>
              </a:rPr>
              <a:t> </a:t>
            </a:r>
            <a:r>
              <a:rPr sz="850" dirty="0">
                <a:latin typeface="Century Gothic"/>
                <a:cs typeface="Century Gothic"/>
              </a:rPr>
              <a:t>(Metro</a:t>
            </a:r>
          </a:p>
          <a:p>
            <a:pPr marL="12700">
              <a:lnSpc>
                <a:spcPct val="100000"/>
              </a:lnSpc>
              <a:spcBef>
                <a:spcPts val="30"/>
              </a:spcBef>
            </a:pPr>
            <a:r>
              <a:rPr sz="850" spc="5" dirty="0">
                <a:latin typeface="Century Gothic"/>
                <a:cs typeface="Century Gothic"/>
              </a:rPr>
              <a:t>or </a:t>
            </a:r>
            <a:r>
              <a:rPr sz="850" dirty="0">
                <a:latin typeface="Century Gothic"/>
                <a:cs typeface="Century Gothic"/>
              </a:rPr>
              <a:t>the </a:t>
            </a:r>
            <a:r>
              <a:rPr sz="850" spc="5" dirty="0">
                <a:latin typeface="Century Gothic"/>
                <a:cs typeface="Century Gothic"/>
              </a:rPr>
              <a:t>Company) and its subsidiaries and</a:t>
            </a:r>
            <a:r>
              <a:rPr sz="850" spc="30" dirty="0">
                <a:latin typeface="Century Gothic"/>
                <a:cs typeface="Century Gothic"/>
              </a:rPr>
              <a:t> </a:t>
            </a:r>
            <a:r>
              <a:rPr sz="850" spc="5" dirty="0">
                <a:latin typeface="Century Gothic"/>
                <a:cs typeface="Century Gothic"/>
              </a:rPr>
              <a:t>business.</a:t>
            </a:r>
            <a:endParaRPr lang="en-US" sz="850" spc="5" dirty="0">
              <a:latin typeface="Century Gothic"/>
              <a:cs typeface="Century Gothic"/>
            </a:endParaRPr>
          </a:p>
          <a:p>
            <a:pPr marL="12700">
              <a:spcBef>
                <a:spcPts val="30"/>
              </a:spcBef>
            </a:pPr>
            <a:r>
              <a:rPr lang="zh-CN" altLang="en-US" sz="850" spc="5" dirty="0">
                <a:latin typeface="Century Gothic"/>
                <a:cs typeface="Century Gothic"/>
              </a:rPr>
              <a:t>本演示文稿的目的是提供有关梅特罗矿业有限公司（梅特罗或公司）及其子公司和业务。</a:t>
            </a:r>
            <a:endParaRPr lang="zh-CN" altLang="en-US" sz="850" dirty="0">
              <a:latin typeface="Century Gothic"/>
              <a:cs typeface="Century Gothic"/>
            </a:endParaRPr>
          </a:p>
        </p:txBody>
      </p:sp>
      <p:sp>
        <p:nvSpPr>
          <p:cNvPr id="8" name="object 8"/>
          <p:cNvSpPr txBox="1"/>
          <p:nvPr/>
        </p:nvSpPr>
        <p:spPr>
          <a:xfrm>
            <a:off x="353737" y="1902028"/>
            <a:ext cx="5454650" cy="1592680"/>
          </a:xfrm>
          <a:prstGeom prst="rect">
            <a:avLst/>
          </a:prstGeom>
        </p:spPr>
        <p:txBody>
          <a:bodyPr vert="horz" wrap="square" lIns="0" tIns="13970" rIns="0" bIns="0" rtlCol="0">
            <a:spAutoFit/>
          </a:bodyPr>
          <a:lstStyle/>
          <a:p>
            <a:pPr marL="12700">
              <a:spcBef>
                <a:spcPts val="110"/>
              </a:spcBef>
            </a:pPr>
            <a:r>
              <a:rPr sz="850" b="1" spc="5" dirty="0">
                <a:latin typeface="Century Gothic"/>
                <a:cs typeface="Century Gothic"/>
              </a:rPr>
              <a:t>NO </a:t>
            </a:r>
            <a:r>
              <a:rPr sz="850" b="1" dirty="0">
                <a:latin typeface="Century Gothic"/>
                <a:cs typeface="Century Gothic"/>
              </a:rPr>
              <a:t>OFFER OF</a:t>
            </a:r>
            <a:r>
              <a:rPr sz="850" b="1" spc="-20" dirty="0">
                <a:latin typeface="Century Gothic"/>
                <a:cs typeface="Century Gothic"/>
              </a:rPr>
              <a:t> </a:t>
            </a:r>
            <a:r>
              <a:rPr sz="850" b="1" dirty="0">
                <a:latin typeface="Century Gothic"/>
                <a:cs typeface="Century Gothic"/>
              </a:rPr>
              <a:t>SECURITIES</a:t>
            </a:r>
            <a:r>
              <a:rPr lang="zh-CN" altLang="en-US" sz="850" b="1" spc="5" dirty="0">
                <a:latin typeface="Century Gothic"/>
                <a:cs typeface="Century Gothic"/>
              </a:rPr>
              <a:t>不提供证券</a:t>
            </a:r>
            <a:endParaRPr sz="850" dirty="0">
              <a:latin typeface="Century Gothic"/>
              <a:cs typeface="Century Gothic"/>
            </a:endParaRPr>
          </a:p>
          <a:p>
            <a:pPr marL="12700" marR="5080">
              <a:lnSpc>
                <a:spcPct val="102400"/>
              </a:lnSpc>
            </a:pPr>
            <a:r>
              <a:rPr sz="850" spc="5" dirty="0">
                <a:latin typeface="Century Gothic"/>
                <a:cs typeface="Century Gothic"/>
              </a:rPr>
              <a:t>This presentation </a:t>
            </a:r>
            <a:r>
              <a:rPr sz="850" spc="10" dirty="0">
                <a:latin typeface="Century Gothic"/>
                <a:cs typeface="Century Gothic"/>
              </a:rPr>
              <a:t>is </a:t>
            </a:r>
            <a:r>
              <a:rPr sz="850" spc="5" dirty="0">
                <a:latin typeface="Century Gothic"/>
                <a:cs typeface="Century Gothic"/>
              </a:rPr>
              <a:t>for information </a:t>
            </a:r>
            <a:r>
              <a:rPr sz="850" dirty="0">
                <a:latin typeface="Century Gothic"/>
                <a:cs typeface="Century Gothic"/>
              </a:rPr>
              <a:t>purposes </a:t>
            </a:r>
            <a:r>
              <a:rPr sz="850" spc="5" dirty="0">
                <a:latin typeface="Century Gothic"/>
                <a:cs typeface="Century Gothic"/>
              </a:rPr>
              <a:t>only and does not constitute or form any </a:t>
            </a:r>
            <a:r>
              <a:rPr sz="850" dirty="0">
                <a:latin typeface="Century Gothic"/>
                <a:cs typeface="Century Gothic"/>
              </a:rPr>
              <a:t>part </a:t>
            </a:r>
            <a:r>
              <a:rPr sz="850" spc="5" dirty="0">
                <a:latin typeface="Century Gothic"/>
                <a:cs typeface="Century Gothic"/>
              </a:rPr>
              <a:t>of any offer,  invitation or advertisement </a:t>
            </a:r>
            <a:r>
              <a:rPr sz="850" dirty="0">
                <a:latin typeface="Century Gothic"/>
                <a:cs typeface="Century Gothic"/>
              </a:rPr>
              <a:t>to </a:t>
            </a:r>
            <a:r>
              <a:rPr sz="850" spc="5" dirty="0">
                <a:latin typeface="Century Gothic"/>
                <a:cs typeface="Century Gothic"/>
              </a:rPr>
              <a:t>sell or issue securities or other financial </a:t>
            </a:r>
            <a:r>
              <a:rPr sz="850" dirty="0">
                <a:latin typeface="Century Gothic"/>
                <a:cs typeface="Century Gothic"/>
              </a:rPr>
              <a:t>products </a:t>
            </a:r>
            <a:r>
              <a:rPr sz="850" spc="10" dirty="0">
                <a:latin typeface="Century Gothic"/>
                <a:cs typeface="Century Gothic"/>
              </a:rPr>
              <a:t>in </a:t>
            </a:r>
            <a:r>
              <a:rPr sz="850" spc="5" dirty="0">
                <a:latin typeface="Century Gothic"/>
                <a:cs typeface="Century Gothic"/>
              </a:rPr>
              <a:t>any jurisdiction. </a:t>
            </a:r>
            <a:r>
              <a:rPr sz="850" spc="15" dirty="0">
                <a:latin typeface="Century Gothic"/>
                <a:cs typeface="Century Gothic"/>
              </a:rPr>
              <a:t>It </a:t>
            </a:r>
            <a:r>
              <a:rPr sz="850" spc="10" dirty="0">
                <a:latin typeface="Century Gothic"/>
                <a:cs typeface="Century Gothic"/>
              </a:rPr>
              <a:t>is  </a:t>
            </a:r>
            <a:r>
              <a:rPr sz="850" spc="5" dirty="0">
                <a:latin typeface="Century Gothic"/>
                <a:cs typeface="Century Gothic"/>
              </a:rPr>
              <a:t>not a prospectus, disclosure document, product disclosure </a:t>
            </a:r>
            <a:r>
              <a:rPr sz="850" dirty="0">
                <a:latin typeface="Century Gothic"/>
                <a:cs typeface="Century Gothic"/>
              </a:rPr>
              <a:t>statement </a:t>
            </a:r>
            <a:r>
              <a:rPr sz="850" spc="5" dirty="0">
                <a:latin typeface="Century Gothic"/>
                <a:cs typeface="Century Gothic"/>
              </a:rPr>
              <a:t>of other document or contract  under </a:t>
            </a:r>
            <a:r>
              <a:rPr sz="850" dirty="0">
                <a:latin typeface="Century Gothic"/>
                <a:cs typeface="Century Gothic"/>
              </a:rPr>
              <a:t>Australian </a:t>
            </a:r>
            <a:r>
              <a:rPr sz="850" spc="5" dirty="0">
                <a:latin typeface="Century Gothic"/>
                <a:cs typeface="Century Gothic"/>
              </a:rPr>
              <a:t>Law or any other law. This presentation and its content </a:t>
            </a:r>
            <a:r>
              <a:rPr sz="850" dirty="0">
                <a:latin typeface="Century Gothic"/>
                <a:cs typeface="Century Gothic"/>
              </a:rPr>
              <a:t>must </a:t>
            </a:r>
            <a:r>
              <a:rPr sz="850" spc="5" dirty="0">
                <a:latin typeface="Century Gothic"/>
                <a:cs typeface="Century Gothic"/>
              </a:rPr>
              <a:t>not be distributed,  </a:t>
            </a:r>
            <a:r>
              <a:rPr sz="850" dirty="0">
                <a:latin typeface="Century Gothic"/>
                <a:cs typeface="Century Gothic"/>
              </a:rPr>
              <a:t>transmitted </a:t>
            </a:r>
            <a:r>
              <a:rPr sz="850" spc="5" dirty="0">
                <a:latin typeface="Century Gothic"/>
                <a:cs typeface="Century Gothic"/>
              </a:rPr>
              <a:t>or </a:t>
            </a:r>
            <a:r>
              <a:rPr sz="850" spc="10" dirty="0">
                <a:latin typeface="Century Gothic"/>
                <a:cs typeface="Century Gothic"/>
              </a:rPr>
              <a:t>viewed </a:t>
            </a:r>
            <a:r>
              <a:rPr sz="850" spc="5" dirty="0">
                <a:latin typeface="Century Gothic"/>
                <a:cs typeface="Century Gothic"/>
              </a:rPr>
              <a:t>by any </a:t>
            </a:r>
            <a:r>
              <a:rPr sz="850" dirty="0">
                <a:latin typeface="Century Gothic"/>
                <a:cs typeface="Century Gothic"/>
              </a:rPr>
              <a:t>person </a:t>
            </a:r>
            <a:r>
              <a:rPr sz="850" spc="10" dirty="0">
                <a:latin typeface="Century Gothic"/>
                <a:cs typeface="Century Gothic"/>
              </a:rPr>
              <a:t>in </a:t>
            </a:r>
            <a:r>
              <a:rPr sz="850" spc="5" dirty="0">
                <a:latin typeface="Century Gothic"/>
                <a:cs typeface="Century Gothic"/>
              </a:rPr>
              <a:t>any jurisdiction where </a:t>
            </a:r>
            <a:r>
              <a:rPr sz="850" dirty="0">
                <a:latin typeface="Century Gothic"/>
                <a:cs typeface="Century Gothic"/>
              </a:rPr>
              <a:t>the </a:t>
            </a:r>
            <a:r>
              <a:rPr sz="850" spc="5" dirty="0">
                <a:latin typeface="Century Gothic"/>
                <a:cs typeface="Century Gothic"/>
              </a:rPr>
              <a:t>distribution, transmission or </a:t>
            </a:r>
            <a:r>
              <a:rPr sz="850" spc="10" dirty="0">
                <a:latin typeface="Century Gothic"/>
                <a:cs typeface="Century Gothic"/>
              </a:rPr>
              <a:t>viewing  </a:t>
            </a:r>
            <a:r>
              <a:rPr sz="850" spc="5" dirty="0">
                <a:latin typeface="Century Gothic"/>
                <a:cs typeface="Century Gothic"/>
              </a:rPr>
              <a:t>of this document would be unlawful under the securities or</a:t>
            </a:r>
            <a:r>
              <a:rPr lang="zh-CN" altLang="en-US" sz="850" spc="5" dirty="0">
                <a:latin typeface="Century Gothic"/>
                <a:cs typeface="Century Gothic"/>
              </a:rPr>
              <a:t>本演示仅供参考，不构成或构成在任何司法管辖区出售或发行证券或其他金融产品的任何要约、邀请或广告的任何部分。它不是澳大利亚法律或任何其他法律规定的招股说明书、披露文件、产品披露声明或其他文件或合同。根据该司法管辖区或任何其他司法管辖区的证券或其他法律，本演示文稿及其内容不得由任何司法管辖区内的任何人分发、传输或查看。</a:t>
            </a:r>
            <a:endParaRPr lang="zh-CN" altLang="en-US" sz="850" dirty="0">
              <a:latin typeface="Century Gothic"/>
              <a:cs typeface="Century Gothic"/>
            </a:endParaRPr>
          </a:p>
          <a:p>
            <a:pPr marL="12700" marR="5080">
              <a:lnSpc>
                <a:spcPct val="102400"/>
              </a:lnSpc>
            </a:pPr>
            <a:r>
              <a:rPr sz="850" spc="5" dirty="0">
                <a:latin typeface="Century Gothic"/>
                <a:cs typeface="Century Gothic"/>
              </a:rPr>
              <a:t> other laws of that or any other</a:t>
            </a:r>
            <a:r>
              <a:rPr sz="850" spc="114" dirty="0">
                <a:latin typeface="Century Gothic"/>
                <a:cs typeface="Century Gothic"/>
              </a:rPr>
              <a:t> </a:t>
            </a:r>
            <a:r>
              <a:rPr sz="850" spc="5" dirty="0">
                <a:latin typeface="Century Gothic"/>
                <a:cs typeface="Century Gothic"/>
              </a:rPr>
              <a:t>jurisdiction.</a:t>
            </a:r>
            <a:endParaRPr lang="en-US" sz="850" spc="5" dirty="0">
              <a:latin typeface="Century Gothic"/>
              <a:cs typeface="Century Gothic"/>
            </a:endParaRPr>
          </a:p>
          <a:p>
            <a:pPr marL="12700" marR="5080">
              <a:lnSpc>
                <a:spcPct val="102400"/>
              </a:lnSpc>
            </a:pPr>
            <a:endParaRPr sz="850" dirty="0">
              <a:latin typeface="Century Gothic"/>
              <a:cs typeface="Century Gothic"/>
            </a:endParaRPr>
          </a:p>
        </p:txBody>
      </p:sp>
      <p:sp>
        <p:nvSpPr>
          <p:cNvPr id="9" name="object 9"/>
          <p:cNvSpPr txBox="1"/>
          <p:nvPr/>
        </p:nvSpPr>
        <p:spPr>
          <a:xfrm>
            <a:off x="6041559" y="4207016"/>
            <a:ext cx="5913891" cy="2514791"/>
          </a:xfrm>
          <a:prstGeom prst="rect">
            <a:avLst/>
          </a:prstGeom>
        </p:spPr>
        <p:txBody>
          <a:bodyPr vert="horz" wrap="square" lIns="0" tIns="13970" rIns="0" bIns="0" rtlCol="0">
            <a:spAutoFit/>
          </a:bodyPr>
          <a:lstStyle/>
          <a:p>
            <a:pPr marL="12700">
              <a:lnSpc>
                <a:spcPts val="900"/>
              </a:lnSpc>
              <a:spcBef>
                <a:spcPts val="110"/>
              </a:spcBef>
            </a:pPr>
            <a:r>
              <a:rPr sz="850" b="1" dirty="0">
                <a:latin typeface="Century Gothic"/>
                <a:cs typeface="Century Gothic"/>
              </a:rPr>
              <a:t>COMPETENT PERSON’S</a:t>
            </a:r>
            <a:r>
              <a:rPr sz="850" b="1" spc="40" dirty="0">
                <a:latin typeface="Century Gothic"/>
                <a:cs typeface="Century Gothic"/>
              </a:rPr>
              <a:t> </a:t>
            </a:r>
            <a:r>
              <a:rPr sz="850" b="1" dirty="0">
                <a:latin typeface="Century Gothic"/>
                <a:cs typeface="Century Gothic"/>
              </a:rPr>
              <a:t>STATEMENT</a:t>
            </a:r>
            <a:r>
              <a:rPr lang="zh-CN" altLang="en-US" sz="850" b="1" dirty="0">
                <a:latin typeface="Century Gothic"/>
                <a:cs typeface="Century Gothic"/>
              </a:rPr>
              <a:t>主管人员声明</a:t>
            </a:r>
            <a:endParaRPr sz="850" dirty="0">
              <a:latin typeface="Century Gothic"/>
              <a:cs typeface="Century Gothic"/>
            </a:endParaRPr>
          </a:p>
          <a:p>
            <a:pPr marL="12700" marR="5080">
              <a:lnSpc>
                <a:spcPts val="900"/>
              </a:lnSpc>
              <a:spcBef>
                <a:spcPts val="610"/>
              </a:spcBef>
            </a:pPr>
            <a:r>
              <a:rPr sz="850" spc="-10" dirty="0">
                <a:latin typeface="Century Gothic"/>
                <a:cs typeface="Century Gothic"/>
              </a:rPr>
              <a:t>Any </a:t>
            </a:r>
            <a:r>
              <a:rPr sz="850" spc="5" dirty="0">
                <a:latin typeface="Century Gothic"/>
                <a:cs typeface="Century Gothic"/>
              </a:rPr>
              <a:t>information </a:t>
            </a:r>
            <a:r>
              <a:rPr sz="850" spc="10" dirty="0">
                <a:latin typeface="Century Gothic"/>
                <a:cs typeface="Century Gothic"/>
              </a:rPr>
              <a:t>in </a:t>
            </a:r>
            <a:r>
              <a:rPr sz="850" spc="5" dirty="0">
                <a:latin typeface="Century Gothic"/>
                <a:cs typeface="Century Gothic"/>
              </a:rPr>
              <a:t>this report </a:t>
            </a:r>
            <a:r>
              <a:rPr sz="850" dirty="0">
                <a:latin typeface="Century Gothic"/>
                <a:cs typeface="Century Gothic"/>
              </a:rPr>
              <a:t>that </a:t>
            </a:r>
            <a:r>
              <a:rPr sz="850" spc="5" dirty="0">
                <a:latin typeface="Century Gothic"/>
                <a:cs typeface="Century Gothic"/>
              </a:rPr>
              <a:t>relates </a:t>
            </a:r>
            <a:r>
              <a:rPr sz="850" dirty="0">
                <a:latin typeface="Century Gothic"/>
                <a:cs typeface="Century Gothic"/>
              </a:rPr>
              <a:t>to </a:t>
            </a:r>
            <a:r>
              <a:rPr sz="850" spc="5" dirty="0">
                <a:latin typeface="Century Gothic"/>
                <a:cs typeface="Century Gothic"/>
              </a:rPr>
              <a:t>Exploration Results </a:t>
            </a:r>
            <a:r>
              <a:rPr sz="850" spc="10" dirty="0">
                <a:latin typeface="Century Gothic"/>
                <a:cs typeface="Century Gothic"/>
              </a:rPr>
              <a:t>is </a:t>
            </a:r>
            <a:r>
              <a:rPr sz="850" spc="5" dirty="0">
                <a:latin typeface="Century Gothic"/>
                <a:cs typeface="Century Gothic"/>
              </a:rPr>
              <a:t>based on information compiled </a:t>
            </a:r>
            <a:r>
              <a:rPr sz="850" dirty="0">
                <a:latin typeface="Century Gothic"/>
                <a:cs typeface="Century Gothic"/>
              </a:rPr>
              <a:t>by  </a:t>
            </a:r>
            <a:r>
              <a:rPr sz="850" spc="10" dirty="0">
                <a:latin typeface="Century Gothic"/>
                <a:cs typeface="Century Gothic"/>
              </a:rPr>
              <a:t>Neil </a:t>
            </a:r>
            <a:r>
              <a:rPr sz="850" spc="5" dirty="0">
                <a:latin typeface="Century Gothic"/>
                <a:cs typeface="Century Gothic"/>
              </a:rPr>
              <a:t>McLean who </a:t>
            </a:r>
            <a:r>
              <a:rPr sz="850" spc="10" dirty="0">
                <a:latin typeface="Century Gothic"/>
                <a:cs typeface="Century Gothic"/>
              </a:rPr>
              <a:t>is </a:t>
            </a:r>
            <a:r>
              <a:rPr sz="850" spc="5" dirty="0">
                <a:latin typeface="Century Gothic"/>
                <a:cs typeface="Century Gothic"/>
              </a:rPr>
              <a:t>a consultant </a:t>
            </a:r>
            <a:r>
              <a:rPr sz="850" dirty="0">
                <a:latin typeface="Century Gothic"/>
                <a:cs typeface="Century Gothic"/>
              </a:rPr>
              <a:t>to </a:t>
            </a:r>
            <a:r>
              <a:rPr sz="850" spc="5" dirty="0">
                <a:latin typeface="Century Gothic"/>
                <a:cs typeface="Century Gothic"/>
              </a:rPr>
              <a:t>Metro </a:t>
            </a:r>
            <a:r>
              <a:rPr sz="850" spc="10" dirty="0">
                <a:latin typeface="Century Gothic"/>
                <a:cs typeface="Century Gothic"/>
              </a:rPr>
              <a:t>Mining </a:t>
            </a:r>
            <a:r>
              <a:rPr sz="850" spc="5" dirty="0">
                <a:latin typeface="Century Gothic"/>
                <a:cs typeface="Century Gothic"/>
              </a:rPr>
              <a:t>and a Fellow of the </a:t>
            </a:r>
            <a:r>
              <a:rPr sz="850" dirty="0">
                <a:latin typeface="Century Gothic"/>
                <a:cs typeface="Century Gothic"/>
              </a:rPr>
              <a:t>Australian </a:t>
            </a:r>
            <a:r>
              <a:rPr sz="850" spc="5" dirty="0">
                <a:latin typeface="Century Gothic"/>
                <a:cs typeface="Century Gothic"/>
              </a:rPr>
              <a:t>Institute of </a:t>
            </a:r>
            <a:r>
              <a:rPr sz="850" spc="10" dirty="0">
                <a:latin typeface="Century Gothic"/>
                <a:cs typeface="Century Gothic"/>
              </a:rPr>
              <a:t>Mining  </a:t>
            </a:r>
            <a:r>
              <a:rPr sz="850" spc="5" dirty="0">
                <a:latin typeface="Century Gothic"/>
                <a:cs typeface="Century Gothic"/>
              </a:rPr>
              <a:t>and Metallurgy </a:t>
            </a:r>
            <a:r>
              <a:rPr sz="850" dirty="0">
                <a:latin typeface="Century Gothic"/>
                <a:cs typeface="Century Gothic"/>
              </a:rPr>
              <a:t>(F.Ausimm). </a:t>
            </a:r>
            <a:r>
              <a:rPr sz="850" spc="10" dirty="0">
                <a:latin typeface="Century Gothic"/>
                <a:cs typeface="Century Gothic"/>
              </a:rPr>
              <a:t>Mr </a:t>
            </a:r>
            <a:r>
              <a:rPr sz="850" spc="5" dirty="0">
                <a:latin typeface="Century Gothic"/>
                <a:cs typeface="Century Gothic"/>
              </a:rPr>
              <a:t>McLean has sufficient experience </a:t>
            </a:r>
            <a:r>
              <a:rPr sz="850" dirty="0">
                <a:latin typeface="Century Gothic"/>
                <a:cs typeface="Century Gothic"/>
              </a:rPr>
              <a:t>that </a:t>
            </a:r>
            <a:r>
              <a:rPr sz="850" spc="10" dirty="0">
                <a:latin typeface="Century Gothic"/>
                <a:cs typeface="Century Gothic"/>
              </a:rPr>
              <a:t>is </a:t>
            </a:r>
            <a:r>
              <a:rPr sz="850" spc="5" dirty="0">
                <a:latin typeface="Century Gothic"/>
                <a:cs typeface="Century Gothic"/>
              </a:rPr>
              <a:t>relevant </a:t>
            </a:r>
            <a:r>
              <a:rPr sz="850" dirty="0">
                <a:latin typeface="Century Gothic"/>
                <a:cs typeface="Century Gothic"/>
              </a:rPr>
              <a:t>to the style </a:t>
            </a:r>
            <a:r>
              <a:rPr sz="850" spc="5" dirty="0">
                <a:latin typeface="Century Gothic"/>
                <a:cs typeface="Century Gothic"/>
              </a:rPr>
              <a:t>of  mineralisation and </a:t>
            </a:r>
            <a:r>
              <a:rPr sz="850" dirty="0">
                <a:latin typeface="Century Gothic"/>
                <a:cs typeface="Century Gothic"/>
              </a:rPr>
              <a:t>type </a:t>
            </a:r>
            <a:r>
              <a:rPr sz="850" spc="5" dirty="0">
                <a:latin typeface="Century Gothic"/>
                <a:cs typeface="Century Gothic"/>
              </a:rPr>
              <a:t>of deposit under consideration and </a:t>
            </a:r>
            <a:r>
              <a:rPr sz="850" dirty="0">
                <a:latin typeface="Century Gothic"/>
                <a:cs typeface="Century Gothic"/>
              </a:rPr>
              <a:t>to </a:t>
            </a:r>
            <a:r>
              <a:rPr sz="850" spc="5" dirty="0">
                <a:latin typeface="Century Gothic"/>
                <a:cs typeface="Century Gothic"/>
              </a:rPr>
              <a:t>the activity </a:t>
            </a:r>
            <a:r>
              <a:rPr sz="850" spc="10" dirty="0">
                <a:latin typeface="Century Gothic"/>
                <a:cs typeface="Century Gothic"/>
              </a:rPr>
              <a:t>being </a:t>
            </a:r>
            <a:r>
              <a:rPr sz="850" spc="5" dirty="0">
                <a:latin typeface="Century Gothic"/>
                <a:cs typeface="Century Gothic"/>
              </a:rPr>
              <a:t>undertaken </a:t>
            </a:r>
            <a:r>
              <a:rPr sz="850" dirty="0">
                <a:latin typeface="Century Gothic"/>
                <a:cs typeface="Century Gothic"/>
              </a:rPr>
              <a:t>to  </a:t>
            </a:r>
            <a:r>
              <a:rPr sz="850" spc="5" dirty="0">
                <a:latin typeface="Century Gothic"/>
                <a:cs typeface="Century Gothic"/>
              </a:rPr>
              <a:t>qualify as a Competent Person as defined </a:t>
            </a:r>
            <a:r>
              <a:rPr sz="850" spc="10" dirty="0">
                <a:latin typeface="Century Gothic"/>
                <a:cs typeface="Century Gothic"/>
              </a:rPr>
              <a:t>in </a:t>
            </a:r>
            <a:r>
              <a:rPr sz="850" dirty="0">
                <a:latin typeface="Century Gothic"/>
                <a:cs typeface="Century Gothic"/>
              </a:rPr>
              <a:t>the </a:t>
            </a:r>
            <a:r>
              <a:rPr sz="850" spc="5" dirty="0">
                <a:latin typeface="Century Gothic"/>
                <a:cs typeface="Century Gothic"/>
              </a:rPr>
              <a:t>2012 Edition of the </a:t>
            </a:r>
            <a:r>
              <a:rPr sz="850" dirty="0">
                <a:latin typeface="Century Gothic"/>
                <a:cs typeface="Century Gothic"/>
              </a:rPr>
              <a:t>‘Australasian </a:t>
            </a:r>
            <a:r>
              <a:rPr sz="850" spc="5" dirty="0">
                <a:latin typeface="Century Gothic"/>
                <a:cs typeface="Century Gothic"/>
              </a:rPr>
              <a:t>Code for Reporting  of Exploration </a:t>
            </a:r>
            <a:r>
              <a:rPr sz="850" dirty="0">
                <a:latin typeface="Century Gothic"/>
                <a:cs typeface="Century Gothic"/>
              </a:rPr>
              <a:t>Results, </a:t>
            </a:r>
            <a:r>
              <a:rPr sz="850" spc="5" dirty="0">
                <a:latin typeface="Century Gothic"/>
                <a:cs typeface="Century Gothic"/>
              </a:rPr>
              <a:t>Mineral Resources and Ore Reserves’. </a:t>
            </a:r>
            <a:r>
              <a:rPr sz="850" spc="10" dirty="0">
                <a:latin typeface="Century Gothic"/>
                <a:cs typeface="Century Gothic"/>
              </a:rPr>
              <a:t>Mr </a:t>
            </a:r>
            <a:r>
              <a:rPr sz="850" spc="5" dirty="0">
                <a:latin typeface="Century Gothic"/>
                <a:cs typeface="Century Gothic"/>
              </a:rPr>
              <a:t>McLean consents </a:t>
            </a:r>
            <a:r>
              <a:rPr sz="850" dirty="0">
                <a:latin typeface="Century Gothic"/>
                <a:cs typeface="Century Gothic"/>
              </a:rPr>
              <a:t>to the </a:t>
            </a:r>
            <a:r>
              <a:rPr sz="850" spc="5" dirty="0">
                <a:latin typeface="Century Gothic"/>
                <a:cs typeface="Century Gothic"/>
              </a:rPr>
              <a:t>inclusion </a:t>
            </a:r>
            <a:r>
              <a:rPr sz="850" spc="10" dirty="0">
                <a:latin typeface="Century Gothic"/>
                <a:cs typeface="Century Gothic"/>
              </a:rPr>
              <a:t>in  </a:t>
            </a:r>
            <a:r>
              <a:rPr sz="850" dirty="0">
                <a:latin typeface="Century Gothic"/>
                <a:cs typeface="Century Gothic"/>
              </a:rPr>
              <a:t>the </a:t>
            </a:r>
            <a:r>
              <a:rPr sz="850" spc="5" dirty="0">
                <a:latin typeface="Century Gothic"/>
                <a:cs typeface="Century Gothic"/>
              </a:rPr>
              <a:t>report of the </a:t>
            </a:r>
            <a:r>
              <a:rPr sz="850" dirty="0">
                <a:latin typeface="Century Gothic"/>
                <a:cs typeface="Century Gothic"/>
              </a:rPr>
              <a:t>matters </a:t>
            </a:r>
            <a:r>
              <a:rPr sz="850" spc="5" dirty="0">
                <a:latin typeface="Century Gothic"/>
                <a:cs typeface="Century Gothic"/>
              </a:rPr>
              <a:t>based on information </a:t>
            </a:r>
            <a:r>
              <a:rPr sz="850" spc="10" dirty="0">
                <a:latin typeface="Century Gothic"/>
                <a:cs typeface="Century Gothic"/>
              </a:rPr>
              <a:t>in </a:t>
            </a:r>
            <a:r>
              <a:rPr sz="850" dirty="0">
                <a:latin typeface="Century Gothic"/>
                <a:cs typeface="Century Gothic"/>
              </a:rPr>
              <a:t>the </a:t>
            </a:r>
            <a:r>
              <a:rPr sz="850" spc="5" dirty="0">
                <a:latin typeface="Century Gothic"/>
                <a:cs typeface="Century Gothic"/>
              </a:rPr>
              <a:t>form and context </a:t>
            </a:r>
            <a:r>
              <a:rPr sz="850" spc="10" dirty="0">
                <a:latin typeface="Century Gothic"/>
                <a:cs typeface="Century Gothic"/>
              </a:rPr>
              <a:t>in which it</a:t>
            </a:r>
            <a:r>
              <a:rPr sz="850" spc="70" dirty="0">
                <a:latin typeface="Century Gothic"/>
                <a:cs typeface="Century Gothic"/>
              </a:rPr>
              <a:t> </a:t>
            </a:r>
            <a:r>
              <a:rPr sz="850" dirty="0">
                <a:latin typeface="Century Gothic"/>
                <a:cs typeface="Century Gothic"/>
              </a:rPr>
              <a:t>appears.</a:t>
            </a:r>
            <a:endParaRPr lang="en-US" sz="850" dirty="0">
              <a:latin typeface="Century Gothic"/>
              <a:cs typeface="Century Gothic"/>
            </a:endParaRPr>
          </a:p>
          <a:p>
            <a:pPr marL="12700" marR="5080">
              <a:lnSpc>
                <a:spcPts val="900"/>
              </a:lnSpc>
              <a:spcBef>
                <a:spcPts val="610"/>
              </a:spcBef>
            </a:pPr>
            <a:r>
              <a:rPr lang="zh-CN" altLang="en-US" sz="850" spc="-10" dirty="0">
                <a:latin typeface="Century Gothic"/>
                <a:cs typeface="Century Gothic"/>
              </a:rPr>
              <a:t>本报告中与勘探结果有关的任何信息均基于</a:t>
            </a:r>
            <a:r>
              <a:rPr lang="en-US" altLang="zh-CN" sz="850" spc="-10" dirty="0">
                <a:latin typeface="Century Gothic"/>
                <a:cs typeface="Century Gothic"/>
              </a:rPr>
              <a:t>Neil McLean</a:t>
            </a:r>
            <a:r>
              <a:rPr lang="zh-CN" altLang="en-US" sz="850" spc="-10" dirty="0">
                <a:latin typeface="Century Gothic"/>
                <a:cs typeface="Century Gothic"/>
              </a:rPr>
              <a:t>汇编的信息，</a:t>
            </a:r>
            <a:r>
              <a:rPr lang="en-US" altLang="zh-CN" sz="850" spc="-10" dirty="0">
                <a:latin typeface="Century Gothic"/>
                <a:cs typeface="Century Gothic"/>
              </a:rPr>
              <a:t>Neil McLean</a:t>
            </a:r>
            <a:r>
              <a:rPr lang="zh-CN" altLang="en-US" sz="850" spc="-10" dirty="0">
                <a:latin typeface="Century Gothic"/>
                <a:cs typeface="Century Gothic"/>
              </a:rPr>
              <a:t>是梅特罗的顾问，也是澳大利亚采矿与冶金研究所（</a:t>
            </a:r>
            <a:r>
              <a:rPr lang="en-US" altLang="zh-CN" sz="850" spc="-10" dirty="0" err="1">
                <a:latin typeface="Century Gothic"/>
                <a:cs typeface="Century Gothic"/>
              </a:rPr>
              <a:t>F.Ausimm</a:t>
            </a:r>
            <a:r>
              <a:rPr lang="zh-CN" altLang="en-US" sz="850" spc="-10" dirty="0">
                <a:latin typeface="Century Gothic"/>
                <a:cs typeface="Century Gothic"/>
              </a:rPr>
              <a:t>）的研究员。</a:t>
            </a:r>
            <a:r>
              <a:rPr lang="en-US" altLang="zh-CN" sz="850" spc="-10" dirty="0">
                <a:latin typeface="Century Gothic"/>
                <a:cs typeface="Century Gothic"/>
              </a:rPr>
              <a:t>McLean</a:t>
            </a:r>
            <a:r>
              <a:rPr lang="zh-CN" altLang="en-US" sz="850" spc="-10" dirty="0">
                <a:latin typeface="Century Gothic"/>
                <a:cs typeface="Century Gothic"/>
              </a:rPr>
              <a:t>先生具有足够的经验，与所考虑的矿化类型和矿床类型以及正在进行的活动有关符合</a:t>
            </a:r>
            <a:r>
              <a:rPr lang="en-US" altLang="zh-CN" sz="850" spc="-10" dirty="0">
                <a:latin typeface="Century Gothic"/>
                <a:cs typeface="Century Gothic"/>
              </a:rPr>
              <a:t>2012</a:t>
            </a:r>
            <a:r>
              <a:rPr lang="zh-CN" altLang="en-US" sz="850" spc="-10" dirty="0">
                <a:latin typeface="Century Gothic"/>
                <a:cs typeface="Century Gothic"/>
              </a:rPr>
              <a:t>年版</a:t>
            </a:r>
            <a:r>
              <a:rPr lang="en-US" altLang="zh-CN" sz="850" spc="-10" dirty="0">
                <a:latin typeface="Century Gothic"/>
                <a:cs typeface="Century Gothic"/>
              </a:rPr>
              <a:t>《</a:t>
            </a:r>
            <a:r>
              <a:rPr lang="zh-CN" altLang="en-US" sz="850" spc="-10" dirty="0">
                <a:latin typeface="Century Gothic"/>
                <a:cs typeface="Century Gothic"/>
              </a:rPr>
              <a:t>澳大拉西亚勘探结果、矿产资源和矿石储量报告规范</a:t>
            </a:r>
            <a:r>
              <a:rPr lang="en-US" altLang="zh-CN" sz="850" spc="-10" dirty="0">
                <a:latin typeface="Century Gothic"/>
                <a:cs typeface="Century Gothic"/>
              </a:rPr>
              <a:t>》</a:t>
            </a:r>
            <a:r>
              <a:rPr lang="zh-CN" altLang="en-US" sz="850" spc="-10" dirty="0">
                <a:latin typeface="Century Gothic"/>
                <a:cs typeface="Century Gothic"/>
              </a:rPr>
              <a:t>中定义的合格人员资格。</a:t>
            </a:r>
            <a:r>
              <a:rPr lang="en-US" altLang="zh-CN" sz="850" spc="-10" dirty="0">
                <a:latin typeface="Century Gothic"/>
                <a:cs typeface="Century Gothic"/>
              </a:rPr>
              <a:t>McLean</a:t>
            </a:r>
            <a:r>
              <a:rPr lang="zh-CN" altLang="en-US" sz="850" spc="-10" dirty="0">
                <a:latin typeface="Century Gothic"/>
                <a:cs typeface="Century Gothic"/>
              </a:rPr>
              <a:t>先生同意在报告中以其出现的形式和背景纳入基于信息的事项。</a:t>
            </a:r>
            <a:endParaRPr sz="850" dirty="0">
              <a:latin typeface="Century Gothic"/>
              <a:cs typeface="Century Gothic"/>
            </a:endParaRPr>
          </a:p>
          <a:p>
            <a:pPr marL="12700">
              <a:lnSpc>
                <a:spcPts val="900"/>
              </a:lnSpc>
              <a:spcBef>
                <a:spcPts val="875"/>
              </a:spcBef>
            </a:pPr>
            <a:r>
              <a:rPr sz="850" b="1" dirty="0">
                <a:latin typeface="Century Gothic"/>
                <a:cs typeface="Century Gothic"/>
              </a:rPr>
              <a:t>KEY RISK</a:t>
            </a:r>
            <a:r>
              <a:rPr sz="850" b="1" spc="-10" dirty="0">
                <a:latin typeface="Century Gothic"/>
                <a:cs typeface="Century Gothic"/>
              </a:rPr>
              <a:t> </a:t>
            </a:r>
            <a:r>
              <a:rPr sz="850" b="1" spc="5" dirty="0">
                <a:latin typeface="Century Gothic"/>
                <a:cs typeface="Century Gothic"/>
              </a:rPr>
              <a:t>FACTORS</a:t>
            </a:r>
            <a:r>
              <a:rPr lang="zh-CN" altLang="en-US" sz="850" b="1" dirty="0">
                <a:latin typeface="Century Gothic"/>
                <a:cs typeface="Century Gothic"/>
              </a:rPr>
              <a:t>关键风险因素</a:t>
            </a:r>
            <a:endParaRPr sz="850" dirty="0">
              <a:latin typeface="Century Gothic"/>
              <a:cs typeface="Century Gothic"/>
            </a:endParaRPr>
          </a:p>
          <a:p>
            <a:pPr marL="12700" marR="150495">
              <a:lnSpc>
                <a:spcPts val="900"/>
              </a:lnSpc>
              <a:spcBef>
                <a:spcPts val="605"/>
              </a:spcBef>
            </a:pPr>
            <a:r>
              <a:rPr sz="850" dirty="0">
                <a:latin typeface="Century Gothic"/>
                <a:cs typeface="Century Gothic"/>
              </a:rPr>
              <a:t>Whilst some </a:t>
            </a:r>
            <a:r>
              <a:rPr sz="850" spc="5" dirty="0">
                <a:latin typeface="Century Gothic"/>
                <a:cs typeface="Century Gothic"/>
              </a:rPr>
              <a:t>changes </a:t>
            </a:r>
            <a:r>
              <a:rPr sz="850" dirty="0">
                <a:latin typeface="Century Gothic"/>
                <a:cs typeface="Century Gothic"/>
              </a:rPr>
              <a:t>to </a:t>
            </a:r>
            <a:r>
              <a:rPr sz="850" spc="5" dirty="0">
                <a:latin typeface="Century Gothic"/>
                <a:cs typeface="Century Gothic"/>
              </a:rPr>
              <a:t>operating plans </a:t>
            </a:r>
            <a:r>
              <a:rPr sz="850" spc="10" dirty="0">
                <a:latin typeface="Century Gothic"/>
                <a:cs typeface="Century Gothic"/>
              </a:rPr>
              <a:t>have </a:t>
            </a:r>
            <a:r>
              <a:rPr sz="850" spc="5" dirty="0">
                <a:latin typeface="Century Gothic"/>
                <a:cs typeface="Century Gothic"/>
              </a:rPr>
              <a:t>been outlined </a:t>
            </a:r>
            <a:r>
              <a:rPr sz="850" spc="10" dirty="0">
                <a:latin typeface="Century Gothic"/>
                <a:cs typeface="Century Gothic"/>
              </a:rPr>
              <a:t>in </a:t>
            </a:r>
            <a:r>
              <a:rPr sz="850" spc="5" dirty="0">
                <a:latin typeface="Century Gothic"/>
                <a:cs typeface="Century Gothic"/>
              </a:rPr>
              <a:t>this presentation, Metro directs the  reader </a:t>
            </a:r>
            <a:r>
              <a:rPr sz="850" dirty="0">
                <a:latin typeface="Century Gothic"/>
                <a:cs typeface="Century Gothic"/>
              </a:rPr>
              <a:t>to the </a:t>
            </a:r>
            <a:r>
              <a:rPr sz="850" spc="5" dirty="0">
                <a:latin typeface="Century Gothic"/>
                <a:cs typeface="Century Gothic"/>
              </a:rPr>
              <a:t>comprehensive description of Key Risk Factors outlined </a:t>
            </a:r>
            <a:r>
              <a:rPr sz="850" spc="10" dirty="0">
                <a:latin typeface="Century Gothic"/>
                <a:cs typeface="Century Gothic"/>
              </a:rPr>
              <a:t>in </a:t>
            </a:r>
            <a:r>
              <a:rPr sz="850" dirty="0">
                <a:latin typeface="Century Gothic"/>
                <a:cs typeface="Century Gothic"/>
              </a:rPr>
              <a:t>the </a:t>
            </a:r>
            <a:r>
              <a:rPr sz="850" spc="10" dirty="0">
                <a:latin typeface="Century Gothic"/>
                <a:cs typeface="Century Gothic"/>
              </a:rPr>
              <a:t>in </a:t>
            </a:r>
            <a:r>
              <a:rPr sz="850" dirty="0">
                <a:latin typeface="Century Gothic"/>
                <a:cs typeface="Century Gothic"/>
              </a:rPr>
              <a:t>the Notes to the  </a:t>
            </a:r>
            <a:r>
              <a:rPr sz="850" spc="5" dirty="0">
                <a:latin typeface="Century Gothic"/>
                <a:cs typeface="Century Gothic"/>
              </a:rPr>
              <a:t>financial </a:t>
            </a:r>
            <a:r>
              <a:rPr sz="850" dirty="0">
                <a:latin typeface="Century Gothic"/>
                <a:cs typeface="Century Gothic"/>
              </a:rPr>
              <a:t>statements </a:t>
            </a:r>
            <a:r>
              <a:rPr sz="850" spc="5" dirty="0">
                <a:latin typeface="Century Gothic"/>
                <a:cs typeface="Century Gothic"/>
              </a:rPr>
              <a:t>for CY 2021 published 25 February</a:t>
            </a:r>
            <a:r>
              <a:rPr sz="850" spc="50" dirty="0">
                <a:latin typeface="Century Gothic"/>
                <a:cs typeface="Century Gothic"/>
              </a:rPr>
              <a:t> </a:t>
            </a:r>
            <a:r>
              <a:rPr sz="850" spc="5" dirty="0">
                <a:latin typeface="Century Gothic"/>
                <a:cs typeface="Century Gothic"/>
              </a:rPr>
              <a:t>2022.</a:t>
            </a:r>
            <a:endParaRPr lang="en-US" sz="850" spc="5" dirty="0">
              <a:latin typeface="Century Gothic"/>
              <a:cs typeface="Century Gothic"/>
            </a:endParaRPr>
          </a:p>
          <a:p>
            <a:pPr marL="12700" marR="150495">
              <a:lnSpc>
                <a:spcPts val="900"/>
              </a:lnSpc>
              <a:spcBef>
                <a:spcPts val="605"/>
              </a:spcBef>
            </a:pPr>
            <a:r>
              <a:rPr lang="zh-CN" altLang="en-US" sz="850" dirty="0">
                <a:latin typeface="Century Gothic"/>
                <a:cs typeface="Century Gothic"/>
              </a:rPr>
              <a:t>虽然本演示文稿中概述了运营计划的一些变化，但梅特罗引导读者参阅</a:t>
            </a:r>
            <a:r>
              <a:rPr lang="en-US" altLang="zh-CN" sz="850" dirty="0">
                <a:latin typeface="Century Gothic"/>
                <a:cs typeface="Century Gothic"/>
              </a:rPr>
              <a:t>2022</a:t>
            </a:r>
            <a:r>
              <a:rPr lang="zh-CN" altLang="en-US" sz="850" dirty="0">
                <a:latin typeface="Century Gothic"/>
                <a:cs typeface="Century Gothic"/>
              </a:rPr>
              <a:t>年</a:t>
            </a:r>
            <a:r>
              <a:rPr lang="en-US" altLang="zh-CN" sz="850" dirty="0">
                <a:latin typeface="Century Gothic"/>
                <a:cs typeface="Century Gothic"/>
              </a:rPr>
              <a:t>2</a:t>
            </a:r>
            <a:r>
              <a:rPr lang="zh-CN" altLang="en-US" sz="850" dirty="0">
                <a:latin typeface="Century Gothic"/>
                <a:cs typeface="Century Gothic"/>
              </a:rPr>
              <a:t>月</a:t>
            </a:r>
            <a:r>
              <a:rPr lang="en-US" altLang="zh-CN" sz="850" dirty="0">
                <a:latin typeface="Century Gothic"/>
                <a:cs typeface="Century Gothic"/>
              </a:rPr>
              <a:t>25</a:t>
            </a:r>
            <a:r>
              <a:rPr lang="zh-CN" altLang="en-US" sz="850" dirty="0">
                <a:latin typeface="Century Gothic"/>
                <a:cs typeface="Century Gothic"/>
              </a:rPr>
              <a:t>日发布的</a:t>
            </a:r>
            <a:r>
              <a:rPr lang="en-US" altLang="zh-CN" sz="850" dirty="0">
                <a:latin typeface="Century Gothic"/>
                <a:cs typeface="Century Gothic"/>
              </a:rPr>
              <a:t>2021</a:t>
            </a:r>
            <a:r>
              <a:rPr lang="zh-CN" altLang="en-US" sz="850" dirty="0">
                <a:latin typeface="Century Gothic"/>
                <a:cs typeface="Century Gothic"/>
              </a:rPr>
              <a:t>财年财务报表附注中对关键风险因素的全面描述。</a:t>
            </a:r>
            <a:r>
              <a:rPr lang="en-US" altLang="zh-CN" sz="850" spc="5" dirty="0">
                <a:latin typeface="Century Gothic"/>
                <a:cs typeface="Century Gothic"/>
              </a:rPr>
              <a:t>.</a:t>
            </a:r>
            <a:endParaRPr lang="en-US" altLang="zh-CN" sz="850" dirty="0">
              <a:latin typeface="Century Gothic"/>
              <a:cs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84313"/>
            <a:ext cx="9787890" cy="874598"/>
          </a:xfrm>
          <a:prstGeom prst="rect">
            <a:avLst/>
          </a:prstGeom>
        </p:spPr>
        <p:txBody>
          <a:bodyPr vert="horz" wrap="square" lIns="0" tIns="12700" rIns="0" bIns="0" rtlCol="0">
            <a:spAutoFit/>
          </a:bodyPr>
          <a:lstStyle/>
          <a:p>
            <a:pPr marL="12700">
              <a:lnSpc>
                <a:spcPct val="100000"/>
              </a:lnSpc>
              <a:spcBef>
                <a:spcPts val="100"/>
              </a:spcBef>
            </a:pPr>
            <a:r>
              <a:rPr sz="2800" dirty="0"/>
              <a:t>Australia </a:t>
            </a:r>
            <a:r>
              <a:rPr sz="2800" spc="-5" dirty="0"/>
              <a:t>has </a:t>
            </a:r>
            <a:r>
              <a:rPr sz="2800" dirty="0"/>
              <a:t>a fully integrated </a:t>
            </a:r>
            <a:r>
              <a:rPr sz="2800" spc="-5" dirty="0" err="1"/>
              <a:t>aluminium</a:t>
            </a:r>
            <a:r>
              <a:rPr sz="2800" spc="-45" dirty="0"/>
              <a:t> </a:t>
            </a:r>
            <a:r>
              <a:rPr sz="2800" dirty="0"/>
              <a:t>industry</a:t>
            </a:r>
            <a:br>
              <a:rPr lang="en-US" sz="2800" dirty="0"/>
            </a:br>
            <a:r>
              <a:rPr lang="zh-CN" altLang="en-US" sz="2800" dirty="0"/>
              <a:t>澳大利亚拥有完全一体化的铝工业</a:t>
            </a:r>
            <a:endParaRPr sz="2800" dirty="0"/>
          </a:p>
        </p:txBody>
      </p:sp>
      <p:sp>
        <p:nvSpPr>
          <p:cNvPr id="3" name="object 3"/>
          <p:cNvSpPr txBox="1"/>
          <p:nvPr/>
        </p:nvSpPr>
        <p:spPr>
          <a:xfrm>
            <a:off x="457200" y="1227449"/>
            <a:ext cx="5115560" cy="641842"/>
          </a:xfrm>
          <a:prstGeom prst="rect">
            <a:avLst/>
          </a:prstGeom>
        </p:spPr>
        <p:txBody>
          <a:bodyPr vert="horz" wrap="square" lIns="0" tIns="13335" rIns="0" bIns="0" rtlCol="0">
            <a:spAutoFit/>
          </a:bodyPr>
          <a:lstStyle/>
          <a:p>
            <a:pPr marL="12700">
              <a:lnSpc>
                <a:spcPct val="100000"/>
              </a:lnSpc>
              <a:spcBef>
                <a:spcPts val="105"/>
              </a:spcBef>
            </a:pPr>
            <a:r>
              <a:rPr lang="en-US" sz="2000" b="1" spc="-5" dirty="0">
                <a:latin typeface="Century Gothic"/>
                <a:cs typeface="Century Gothic"/>
              </a:rPr>
              <a:t>But has </a:t>
            </a:r>
            <a:r>
              <a:rPr lang="en-US" sz="2000" b="1" dirty="0">
                <a:latin typeface="Century Gothic"/>
                <a:cs typeface="Century Gothic"/>
              </a:rPr>
              <a:t>excess </a:t>
            </a:r>
            <a:r>
              <a:rPr lang="en-US" sz="2000" b="1" spc="-5" dirty="0">
                <a:latin typeface="Century Gothic"/>
                <a:cs typeface="Century Gothic"/>
              </a:rPr>
              <a:t>bauxite to export </a:t>
            </a:r>
            <a:r>
              <a:rPr lang="en-US" sz="2000" b="1" dirty="0">
                <a:latin typeface="Century Gothic"/>
                <a:cs typeface="Century Gothic"/>
              </a:rPr>
              <a:t>to</a:t>
            </a:r>
            <a:r>
              <a:rPr lang="en-US" sz="2000" b="1" spc="-55" dirty="0">
                <a:latin typeface="Century Gothic"/>
                <a:cs typeface="Century Gothic"/>
              </a:rPr>
              <a:t> </a:t>
            </a:r>
            <a:r>
              <a:rPr lang="en-US" sz="2000" b="1" spc="-5" dirty="0">
                <a:latin typeface="Century Gothic"/>
                <a:cs typeface="Century Gothic"/>
              </a:rPr>
              <a:t>China</a:t>
            </a:r>
          </a:p>
          <a:p>
            <a:pPr marL="12700">
              <a:lnSpc>
                <a:spcPct val="100000"/>
              </a:lnSpc>
              <a:spcBef>
                <a:spcPts val="105"/>
              </a:spcBef>
            </a:pPr>
            <a:r>
              <a:rPr lang="zh-CN" altLang="en-US" sz="2000" dirty="0">
                <a:latin typeface="Century Gothic"/>
                <a:cs typeface="Century Gothic"/>
              </a:rPr>
              <a:t>但有多余的铝土矿可出口到中国</a:t>
            </a:r>
            <a:endParaRPr lang="en-US" sz="2000" dirty="0">
              <a:latin typeface="Century Gothic"/>
              <a:cs typeface="Century Gothic"/>
            </a:endParaRPr>
          </a:p>
        </p:txBody>
      </p:sp>
      <p:sp>
        <p:nvSpPr>
          <p:cNvPr id="5" name="object 5"/>
          <p:cNvSpPr txBox="1"/>
          <p:nvPr/>
        </p:nvSpPr>
        <p:spPr>
          <a:xfrm>
            <a:off x="228396" y="6503923"/>
            <a:ext cx="133540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F16321"/>
                </a:solidFill>
                <a:latin typeface="Calibri"/>
                <a:cs typeface="Calibri"/>
              </a:rPr>
              <a:t>3 | </a:t>
            </a:r>
            <a:r>
              <a:rPr sz="1000" spc="-5" dirty="0">
                <a:latin typeface="Calibri"/>
                <a:cs typeface="Calibri"/>
              </a:rPr>
              <a:t>ASX : MMI </a:t>
            </a:r>
            <a:r>
              <a:rPr sz="1000" spc="-5" dirty="0">
                <a:solidFill>
                  <a:srgbClr val="F16321"/>
                </a:solidFill>
                <a:latin typeface="Calibri"/>
                <a:cs typeface="Calibri"/>
              </a:rPr>
              <a:t>| </a:t>
            </a:r>
            <a:r>
              <a:rPr sz="1000" spc="-5" dirty="0">
                <a:latin typeface="Calibri"/>
                <a:cs typeface="Calibri"/>
              </a:rPr>
              <a:t>Apr</a:t>
            </a:r>
            <a:r>
              <a:rPr sz="1000" spc="25" dirty="0">
                <a:latin typeface="Calibri"/>
                <a:cs typeface="Calibri"/>
              </a:rPr>
              <a:t> </a:t>
            </a:r>
            <a:r>
              <a:rPr sz="1000" spc="-5" dirty="0">
                <a:latin typeface="Calibri"/>
                <a:cs typeface="Calibri"/>
              </a:rPr>
              <a:t>2023</a:t>
            </a:r>
            <a:endParaRPr sz="1000">
              <a:latin typeface="Calibri"/>
              <a:cs typeface="Calibri"/>
            </a:endParaRPr>
          </a:p>
        </p:txBody>
      </p:sp>
      <p:sp>
        <p:nvSpPr>
          <p:cNvPr id="6" name="object 6"/>
          <p:cNvSpPr/>
          <p:nvPr/>
        </p:nvSpPr>
        <p:spPr>
          <a:xfrm>
            <a:off x="9244583" y="3345179"/>
            <a:ext cx="1382268" cy="1014984"/>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9247631" y="2703537"/>
            <a:ext cx="775703" cy="585254"/>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9307321" y="2730119"/>
            <a:ext cx="665480" cy="492125"/>
          </a:xfrm>
          <a:custGeom>
            <a:avLst/>
            <a:gdLst/>
            <a:ahLst/>
            <a:cxnLst/>
            <a:rect l="l" t="t" r="r" b="b"/>
            <a:pathLst>
              <a:path w="665479" h="492125">
                <a:moveTo>
                  <a:pt x="384048" y="0"/>
                </a:moveTo>
                <a:lnTo>
                  <a:pt x="51561" y="192785"/>
                </a:lnTo>
                <a:lnTo>
                  <a:pt x="166243" y="390651"/>
                </a:lnTo>
                <a:lnTo>
                  <a:pt x="0" y="487044"/>
                </a:lnTo>
                <a:lnTo>
                  <a:pt x="447294" y="492125"/>
                </a:lnTo>
                <a:lnTo>
                  <a:pt x="611302" y="197865"/>
                </a:lnTo>
                <a:lnTo>
                  <a:pt x="498855" y="197865"/>
                </a:lnTo>
                <a:lnTo>
                  <a:pt x="384048" y="0"/>
                </a:lnTo>
                <a:close/>
              </a:path>
              <a:path w="665479" h="492125">
                <a:moveTo>
                  <a:pt x="665099" y="101345"/>
                </a:moveTo>
                <a:lnTo>
                  <a:pt x="498855" y="197865"/>
                </a:lnTo>
                <a:lnTo>
                  <a:pt x="611302" y="197865"/>
                </a:lnTo>
                <a:lnTo>
                  <a:pt x="665099" y="101345"/>
                </a:lnTo>
                <a:close/>
              </a:path>
            </a:pathLst>
          </a:custGeom>
          <a:solidFill>
            <a:srgbClr val="F16321"/>
          </a:solidFill>
        </p:spPr>
        <p:txBody>
          <a:bodyPr wrap="square" lIns="0" tIns="0" rIns="0" bIns="0" rtlCol="0"/>
          <a:lstStyle/>
          <a:p>
            <a:endParaRPr/>
          </a:p>
        </p:txBody>
      </p:sp>
      <p:sp>
        <p:nvSpPr>
          <p:cNvPr id="9" name="object 9"/>
          <p:cNvSpPr/>
          <p:nvPr/>
        </p:nvSpPr>
        <p:spPr>
          <a:xfrm>
            <a:off x="9307321" y="2730119"/>
            <a:ext cx="665480" cy="492125"/>
          </a:xfrm>
          <a:custGeom>
            <a:avLst/>
            <a:gdLst/>
            <a:ahLst/>
            <a:cxnLst/>
            <a:rect l="l" t="t" r="r" b="b"/>
            <a:pathLst>
              <a:path w="665479" h="492125">
                <a:moveTo>
                  <a:pt x="384048" y="0"/>
                </a:moveTo>
                <a:lnTo>
                  <a:pt x="498855" y="197865"/>
                </a:lnTo>
                <a:lnTo>
                  <a:pt x="665099" y="101345"/>
                </a:lnTo>
                <a:lnTo>
                  <a:pt x="447294" y="492125"/>
                </a:lnTo>
                <a:lnTo>
                  <a:pt x="0" y="487044"/>
                </a:lnTo>
                <a:lnTo>
                  <a:pt x="166243" y="390651"/>
                </a:lnTo>
                <a:lnTo>
                  <a:pt x="51561" y="192785"/>
                </a:lnTo>
                <a:lnTo>
                  <a:pt x="384048" y="0"/>
                </a:lnTo>
                <a:close/>
              </a:path>
            </a:pathLst>
          </a:custGeom>
          <a:ln w="9524">
            <a:solidFill>
              <a:srgbClr val="F16321"/>
            </a:solidFill>
          </a:ln>
        </p:spPr>
        <p:txBody>
          <a:bodyPr wrap="square" lIns="0" tIns="0" rIns="0" bIns="0" rtlCol="0"/>
          <a:lstStyle/>
          <a:p>
            <a:endParaRPr/>
          </a:p>
        </p:txBody>
      </p:sp>
      <p:sp>
        <p:nvSpPr>
          <p:cNvPr id="10" name="object 10"/>
          <p:cNvSpPr/>
          <p:nvPr/>
        </p:nvSpPr>
        <p:spPr>
          <a:xfrm>
            <a:off x="3156382" y="1832334"/>
            <a:ext cx="5965314" cy="4887298"/>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9284207" y="4413491"/>
            <a:ext cx="821423" cy="588276"/>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341611" y="4439792"/>
            <a:ext cx="708025" cy="496570"/>
          </a:xfrm>
          <a:custGeom>
            <a:avLst/>
            <a:gdLst/>
            <a:ahLst/>
            <a:cxnLst/>
            <a:rect l="l" t="t" r="r" b="b"/>
            <a:pathLst>
              <a:path w="708025" h="496570">
                <a:moveTo>
                  <a:pt x="0" y="135762"/>
                </a:moveTo>
                <a:lnTo>
                  <a:pt x="264795" y="496188"/>
                </a:lnTo>
                <a:lnTo>
                  <a:pt x="708025" y="435355"/>
                </a:lnTo>
                <a:lnTo>
                  <a:pt x="530987" y="360425"/>
                </a:lnTo>
                <a:lnTo>
                  <a:pt x="594384" y="210692"/>
                </a:lnTo>
                <a:lnTo>
                  <a:pt x="177038" y="210692"/>
                </a:lnTo>
                <a:lnTo>
                  <a:pt x="0" y="135762"/>
                </a:lnTo>
                <a:close/>
              </a:path>
              <a:path w="708025" h="496570">
                <a:moveTo>
                  <a:pt x="266192" y="0"/>
                </a:moveTo>
                <a:lnTo>
                  <a:pt x="177038" y="210692"/>
                </a:lnTo>
                <a:lnTo>
                  <a:pt x="594384" y="210692"/>
                </a:lnTo>
                <a:lnTo>
                  <a:pt x="620141" y="149859"/>
                </a:lnTo>
                <a:lnTo>
                  <a:pt x="266192" y="0"/>
                </a:lnTo>
                <a:close/>
              </a:path>
            </a:pathLst>
          </a:custGeom>
          <a:solidFill>
            <a:srgbClr val="F16321"/>
          </a:solidFill>
        </p:spPr>
        <p:txBody>
          <a:bodyPr wrap="square" lIns="0" tIns="0" rIns="0" bIns="0" rtlCol="0"/>
          <a:lstStyle/>
          <a:p>
            <a:endParaRPr/>
          </a:p>
        </p:txBody>
      </p:sp>
      <p:sp>
        <p:nvSpPr>
          <p:cNvPr id="13" name="object 13"/>
          <p:cNvSpPr/>
          <p:nvPr/>
        </p:nvSpPr>
        <p:spPr>
          <a:xfrm>
            <a:off x="9341611" y="4439792"/>
            <a:ext cx="708025" cy="496570"/>
          </a:xfrm>
          <a:custGeom>
            <a:avLst/>
            <a:gdLst/>
            <a:ahLst/>
            <a:cxnLst/>
            <a:rect l="l" t="t" r="r" b="b"/>
            <a:pathLst>
              <a:path w="708025" h="496570">
                <a:moveTo>
                  <a:pt x="620141" y="149859"/>
                </a:moveTo>
                <a:lnTo>
                  <a:pt x="530987" y="360425"/>
                </a:lnTo>
                <a:lnTo>
                  <a:pt x="708025" y="435355"/>
                </a:lnTo>
                <a:lnTo>
                  <a:pt x="264795" y="496188"/>
                </a:lnTo>
                <a:lnTo>
                  <a:pt x="0" y="135762"/>
                </a:lnTo>
                <a:lnTo>
                  <a:pt x="177038" y="210692"/>
                </a:lnTo>
                <a:lnTo>
                  <a:pt x="266192" y="0"/>
                </a:lnTo>
                <a:lnTo>
                  <a:pt x="620141" y="149859"/>
                </a:lnTo>
                <a:close/>
              </a:path>
            </a:pathLst>
          </a:custGeom>
          <a:ln w="9525">
            <a:solidFill>
              <a:srgbClr val="F16321"/>
            </a:solidFill>
          </a:ln>
        </p:spPr>
        <p:txBody>
          <a:bodyPr wrap="square" lIns="0" tIns="0" rIns="0" bIns="0" rtlCol="0"/>
          <a:lstStyle/>
          <a:p>
            <a:endParaRPr/>
          </a:p>
        </p:txBody>
      </p:sp>
      <p:sp>
        <p:nvSpPr>
          <p:cNvPr id="14" name="object 14"/>
          <p:cNvSpPr/>
          <p:nvPr/>
        </p:nvSpPr>
        <p:spPr>
          <a:xfrm>
            <a:off x="8382000" y="1648967"/>
            <a:ext cx="1382268" cy="1014984"/>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8692895" y="5059679"/>
            <a:ext cx="1380744" cy="1016508"/>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6355079" y="1150594"/>
            <a:ext cx="1313687" cy="795553"/>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6418326" y="1176019"/>
            <a:ext cx="1194435" cy="703580"/>
          </a:xfrm>
          <a:custGeom>
            <a:avLst/>
            <a:gdLst/>
            <a:ahLst/>
            <a:cxnLst/>
            <a:rect l="l" t="t" r="r" b="b"/>
            <a:pathLst>
              <a:path w="1194434" h="703580">
                <a:moveTo>
                  <a:pt x="684022" y="0"/>
                </a:moveTo>
                <a:lnTo>
                  <a:pt x="0" y="141985"/>
                </a:lnTo>
                <a:lnTo>
                  <a:pt x="298450" y="225932"/>
                </a:lnTo>
                <a:lnTo>
                  <a:pt x="211454" y="535685"/>
                </a:lnTo>
                <a:lnTo>
                  <a:pt x="808481" y="703452"/>
                </a:lnTo>
                <a:lnTo>
                  <a:pt x="895603" y="393700"/>
                </a:lnTo>
                <a:lnTo>
                  <a:pt x="1104631" y="393700"/>
                </a:lnTo>
                <a:lnTo>
                  <a:pt x="684022" y="0"/>
                </a:lnTo>
                <a:close/>
              </a:path>
              <a:path w="1194434" h="703580">
                <a:moveTo>
                  <a:pt x="1104631" y="393700"/>
                </a:moveTo>
                <a:lnTo>
                  <a:pt x="895603" y="393700"/>
                </a:lnTo>
                <a:lnTo>
                  <a:pt x="1194180" y="477519"/>
                </a:lnTo>
                <a:lnTo>
                  <a:pt x="1104631" y="393700"/>
                </a:lnTo>
                <a:close/>
              </a:path>
            </a:pathLst>
          </a:custGeom>
          <a:solidFill>
            <a:srgbClr val="F16321"/>
          </a:solidFill>
        </p:spPr>
        <p:txBody>
          <a:bodyPr wrap="square" lIns="0" tIns="0" rIns="0" bIns="0" rtlCol="0"/>
          <a:lstStyle/>
          <a:p>
            <a:endParaRPr/>
          </a:p>
        </p:txBody>
      </p:sp>
      <p:sp>
        <p:nvSpPr>
          <p:cNvPr id="18" name="object 18"/>
          <p:cNvSpPr/>
          <p:nvPr/>
        </p:nvSpPr>
        <p:spPr>
          <a:xfrm>
            <a:off x="6418326" y="1176019"/>
            <a:ext cx="1194435" cy="703580"/>
          </a:xfrm>
          <a:custGeom>
            <a:avLst/>
            <a:gdLst/>
            <a:ahLst/>
            <a:cxnLst/>
            <a:rect l="l" t="t" r="r" b="b"/>
            <a:pathLst>
              <a:path w="1194434" h="703580">
                <a:moveTo>
                  <a:pt x="211454" y="535685"/>
                </a:moveTo>
                <a:lnTo>
                  <a:pt x="298450" y="225932"/>
                </a:lnTo>
                <a:lnTo>
                  <a:pt x="0" y="141985"/>
                </a:lnTo>
                <a:lnTo>
                  <a:pt x="684022" y="0"/>
                </a:lnTo>
                <a:lnTo>
                  <a:pt x="1194180" y="477519"/>
                </a:lnTo>
                <a:lnTo>
                  <a:pt x="895603" y="393700"/>
                </a:lnTo>
                <a:lnTo>
                  <a:pt x="808481" y="703452"/>
                </a:lnTo>
                <a:lnTo>
                  <a:pt x="211454" y="535685"/>
                </a:lnTo>
              </a:path>
            </a:pathLst>
          </a:custGeom>
          <a:ln w="9525">
            <a:solidFill>
              <a:srgbClr val="F16321"/>
            </a:solidFill>
          </a:ln>
        </p:spPr>
        <p:txBody>
          <a:bodyPr wrap="square" lIns="0" tIns="0" rIns="0" bIns="0" rtlCol="0"/>
          <a:lstStyle/>
          <a:p>
            <a:endParaRPr/>
          </a:p>
        </p:txBody>
      </p:sp>
      <p:sp>
        <p:nvSpPr>
          <p:cNvPr id="19" name="object 19"/>
          <p:cNvSpPr/>
          <p:nvPr/>
        </p:nvSpPr>
        <p:spPr>
          <a:xfrm>
            <a:off x="7322819" y="1871472"/>
            <a:ext cx="309372" cy="196596"/>
          </a:xfrm>
          <a:prstGeom prst="rect">
            <a:avLst/>
          </a:prstGeom>
          <a:blipFill>
            <a:blip r:embed="rId9" cstate="print"/>
            <a:stretch>
              <a:fillRect/>
            </a:stretch>
          </a:blipFill>
        </p:spPr>
        <p:txBody>
          <a:bodyPr wrap="square" lIns="0" tIns="0" rIns="0" bIns="0" rtlCol="0"/>
          <a:lstStyle/>
          <a:p>
            <a:endParaRPr/>
          </a:p>
        </p:txBody>
      </p:sp>
      <p:sp>
        <p:nvSpPr>
          <p:cNvPr id="20" name="object 20"/>
          <p:cNvSpPr txBox="1"/>
          <p:nvPr/>
        </p:nvSpPr>
        <p:spPr>
          <a:xfrm>
            <a:off x="7556754" y="1722881"/>
            <a:ext cx="550545"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CC6600"/>
                </a:solidFill>
                <a:latin typeface="Calibri"/>
                <a:cs typeface="Calibri"/>
              </a:rPr>
              <a:t>M</a:t>
            </a:r>
            <a:r>
              <a:rPr sz="1600" b="1" spc="-20" dirty="0">
                <a:solidFill>
                  <a:srgbClr val="CC6600"/>
                </a:solidFill>
                <a:latin typeface="Calibri"/>
                <a:cs typeface="Calibri"/>
              </a:rPr>
              <a:t>e</a:t>
            </a:r>
            <a:r>
              <a:rPr sz="1600" b="1" spc="-5" dirty="0">
                <a:solidFill>
                  <a:srgbClr val="CC6600"/>
                </a:solidFill>
                <a:latin typeface="Calibri"/>
                <a:cs typeface="Calibri"/>
              </a:rPr>
              <a:t>t</a:t>
            </a:r>
            <a:r>
              <a:rPr sz="1600" b="1" spc="-35" dirty="0">
                <a:solidFill>
                  <a:srgbClr val="CC6600"/>
                </a:solidFill>
                <a:latin typeface="Calibri"/>
                <a:cs typeface="Calibri"/>
              </a:rPr>
              <a:t>r</a:t>
            </a:r>
            <a:r>
              <a:rPr sz="1600" b="1" spc="-5" dirty="0">
                <a:solidFill>
                  <a:srgbClr val="CC6600"/>
                </a:solidFill>
                <a:latin typeface="Calibri"/>
                <a:cs typeface="Calibri"/>
              </a:rPr>
              <a:t>o</a:t>
            </a:r>
            <a:endParaRPr sz="1600">
              <a:latin typeface="Calibri"/>
              <a:cs typeface="Calibri"/>
            </a:endParaRPr>
          </a:p>
        </p:txBody>
      </p:sp>
      <p:sp>
        <p:nvSpPr>
          <p:cNvPr id="21" name="object 3">
            <a:extLst>
              <a:ext uri="{FF2B5EF4-FFF2-40B4-BE49-F238E27FC236}">
                <a16:creationId xmlns:a16="http://schemas.microsoft.com/office/drawing/2014/main" id="{796AE202-D25F-23E5-FC75-D613109FF0A6}"/>
              </a:ext>
            </a:extLst>
          </p:cNvPr>
          <p:cNvSpPr/>
          <p:nvPr/>
        </p:nvSpPr>
        <p:spPr>
          <a:xfrm>
            <a:off x="11378183" y="112776"/>
            <a:ext cx="648734" cy="669568"/>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8833" y="80410"/>
            <a:ext cx="9449435" cy="874598"/>
          </a:xfrm>
          <a:prstGeom prst="rect">
            <a:avLst/>
          </a:prstGeom>
        </p:spPr>
        <p:txBody>
          <a:bodyPr vert="horz" wrap="square" lIns="0" tIns="12700" rIns="0" bIns="0" rtlCol="0">
            <a:spAutoFit/>
          </a:bodyPr>
          <a:lstStyle/>
          <a:p>
            <a:pPr marL="12700">
              <a:lnSpc>
                <a:spcPct val="100000"/>
              </a:lnSpc>
              <a:spcBef>
                <a:spcPts val="100"/>
              </a:spcBef>
            </a:pPr>
            <a:r>
              <a:rPr sz="2800" dirty="0"/>
              <a:t>Increasing </a:t>
            </a:r>
            <a:r>
              <a:rPr sz="2800" spc="-5" dirty="0"/>
              <a:t>need Imported Bauxite </a:t>
            </a:r>
            <a:r>
              <a:rPr sz="2800" dirty="0"/>
              <a:t>to</a:t>
            </a:r>
            <a:r>
              <a:rPr sz="2800" spc="85" dirty="0"/>
              <a:t> </a:t>
            </a:r>
            <a:r>
              <a:rPr sz="2800" dirty="0"/>
              <a:t>China</a:t>
            </a:r>
            <a:br>
              <a:rPr lang="en-US" sz="2800" dirty="0"/>
            </a:br>
            <a:r>
              <a:rPr lang="zh-CN" altLang="en-US" sz="2800" dirty="0"/>
              <a:t>中国对进口铝土矿的需求增加</a:t>
            </a:r>
            <a:endParaRPr sz="2800" dirty="0"/>
          </a:p>
        </p:txBody>
      </p:sp>
      <p:sp>
        <p:nvSpPr>
          <p:cNvPr id="4" name="object 4"/>
          <p:cNvSpPr txBox="1"/>
          <p:nvPr/>
        </p:nvSpPr>
        <p:spPr>
          <a:xfrm>
            <a:off x="500887" y="6085128"/>
            <a:ext cx="1335405" cy="446405"/>
          </a:xfrm>
          <a:prstGeom prst="rect">
            <a:avLst/>
          </a:prstGeom>
        </p:spPr>
        <p:txBody>
          <a:bodyPr vert="horz" wrap="square" lIns="0" tIns="13335" rIns="0" bIns="0" rtlCol="0">
            <a:spAutoFit/>
          </a:bodyPr>
          <a:lstStyle/>
          <a:p>
            <a:pPr marL="23495" algn="ctr">
              <a:lnSpc>
                <a:spcPct val="100000"/>
              </a:lnSpc>
              <a:spcBef>
                <a:spcPts val="105"/>
              </a:spcBef>
            </a:pPr>
            <a:r>
              <a:rPr sz="1050" spc="-5" dirty="0">
                <a:solidFill>
                  <a:srgbClr val="7E7E7E"/>
                </a:solidFill>
                <a:latin typeface="Calibri"/>
                <a:cs typeface="Calibri"/>
              </a:rPr>
              <a:t>Sources: </a:t>
            </a:r>
            <a:r>
              <a:rPr sz="1050" dirty="0">
                <a:solidFill>
                  <a:srgbClr val="7E7E7E"/>
                </a:solidFill>
                <a:latin typeface="Calibri"/>
                <a:cs typeface="Calibri"/>
              </a:rPr>
              <a:t>CM</a:t>
            </a:r>
            <a:r>
              <a:rPr sz="1050" spc="-40" dirty="0">
                <a:solidFill>
                  <a:srgbClr val="7E7E7E"/>
                </a:solidFill>
                <a:latin typeface="Calibri"/>
                <a:cs typeface="Calibri"/>
              </a:rPr>
              <a:t> </a:t>
            </a:r>
            <a:r>
              <a:rPr sz="1050" dirty="0">
                <a:solidFill>
                  <a:srgbClr val="7E7E7E"/>
                </a:solidFill>
                <a:latin typeface="Calibri"/>
                <a:cs typeface="Calibri"/>
              </a:rPr>
              <a:t>Group</a:t>
            </a:r>
            <a:endParaRPr sz="1050">
              <a:latin typeface="Calibri"/>
              <a:cs typeface="Calibri"/>
            </a:endParaRPr>
          </a:p>
          <a:p>
            <a:pPr algn="ctr">
              <a:lnSpc>
                <a:spcPct val="100000"/>
              </a:lnSpc>
              <a:spcBef>
                <a:spcPts val="844"/>
              </a:spcBef>
            </a:pPr>
            <a:r>
              <a:rPr sz="1000" spc="-5" dirty="0">
                <a:solidFill>
                  <a:srgbClr val="F16321"/>
                </a:solidFill>
                <a:latin typeface="Calibri"/>
                <a:cs typeface="Calibri"/>
              </a:rPr>
              <a:t>4 | </a:t>
            </a:r>
            <a:r>
              <a:rPr sz="1000" spc="-5" dirty="0">
                <a:latin typeface="Calibri"/>
                <a:cs typeface="Calibri"/>
              </a:rPr>
              <a:t>ASX : MMI </a:t>
            </a:r>
            <a:r>
              <a:rPr sz="1000" spc="-5" dirty="0">
                <a:solidFill>
                  <a:srgbClr val="F16321"/>
                </a:solidFill>
                <a:latin typeface="Calibri"/>
                <a:cs typeface="Calibri"/>
              </a:rPr>
              <a:t>| </a:t>
            </a:r>
            <a:r>
              <a:rPr sz="1000" spc="-5" dirty="0">
                <a:latin typeface="Calibri"/>
                <a:cs typeface="Calibri"/>
              </a:rPr>
              <a:t>Apr</a:t>
            </a:r>
            <a:r>
              <a:rPr sz="1000" spc="25" dirty="0">
                <a:latin typeface="Calibri"/>
                <a:cs typeface="Calibri"/>
              </a:rPr>
              <a:t> </a:t>
            </a:r>
            <a:r>
              <a:rPr sz="1000" spc="-5" dirty="0">
                <a:latin typeface="Calibri"/>
                <a:cs typeface="Calibri"/>
              </a:rPr>
              <a:t>2023</a:t>
            </a:r>
            <a:endParaRPr sz="1000">
              <a:latin typeface="Calibri"/>
              <a:cs typeface="Calibri"/>
            </a:endParaRPr>
          </a:p>
        </p:txBody>
      </p:sp>
      <p:sp>
        <p:nvSpPr>
          <p:cNvPr id="5" name="object 5"/>
          <p:cNvSpPr txBox="1"/>
          <p:nvPr/>
        </p:nvSpPr>
        <p:spPr>
          <a:xfrm>
            <a:off x="8282434" y="1711110"/>
            <a:ext cx="3408679" cy="4504438"/>
          </a:xfrm>
          <a:prstGeom prst="rect">
            <a:avLst/>
          </a:prstGeom>
        </p:spPr>
        <p:txBody>
          <a:bodyPr vert="horz" wrap="square" lIns="0" tIns="13335" rIns="0" bIns="0" rtlCol="0">
            <a:spAutoFit/>
          </a:bodyPr>
          <a:lstStyle/>
          <a:p>
            <a:pPr marL="372110" marR="527050" indent="-359410">
              <a:lnSpc>
                <a:spcPct val="100000"/>
              </a:lnSpc>
              <a:spcBef>
                <a:spcPts val="105"/>
              </a:spcBef>
              <a:buClr>
                <a:srgbClr val="F16321"/>
              </a:buClr>
              <a:buSzPct val="150000"/>
              <a:buFont typeface="Wingdings"/>
              <a:buChar char=""/>
              <a:tabLst>
                <a:tab pos="372110" algn="l"/>
                <a:tab pos="372745" algn="l"/>
              </a:tabLst>
            </a:pPr>
            <a:r>
              <a:rPr sz="1400" b="1" dirty="0">
                <a:latin typeface="Century Gothic"/>
                <a:cs typeface="Century Gothic"/>
              </a:rPr>
              <a:t>70% </a:t>
            </a:r>
            <a:r>
              <a:rPr sz="1400" b="1" spc="-5" dirty="0">
                <a:latin typeface="Century Gothic"/>
                <a:cs typeface="Century Gothic"/>
              </a:rPr>
              <a:t>forecast growth </a:t>
            </a:r>
            <a:r>
              <a:rPr sz="1400" b="1" dirty="0">
                <a:latin typeface="Century Gothic"/>
                <a:cs typeface="Century Gothic"/>
              </a:rPr>
              <a:t>in</a:t>
            </a:r>
            <a:r>
              <a:rPr sz="1400" b="1" spc="-80" dirty="0">
                <a:latin typeface="Century Gothic"/>
                <a:cs typeface="Century Gothic"/>
              </a:rPr>
              <a:t> </a:t>
            </a:r>
            <a:r>
              <a:rPr sz="1400" b="1" dirty="0">
                <a:latin typeface="Century Gothic"/>
                <a:cs typeface="Century Gothic"/>
              </a:rPr>
              <a:t>China  imports (10</a:t>
            </a:r>
            <a:r>
              <a:rPr sz="1400" b="1" spc="-25" dirty="0">
                <a:latin typeface="Century Gothic"/>
                <a:cs typeface="Century Gothic"/>
              </a:rPr>
              <a:t> </a:t>
            </a:r>
            <a:r>
              <a:rPr sz="1400" b="1" spc="-5" dirty="0" err="1">
                <a:latin typeface="Century Gothic"/>
                <a:cs typeface="Century Gothic"/>
              </a:rPr>
              <a:t>yrs</a:t>
            </a:r>
            <a:r>
              <a:rPr sz="1400" b="1" spc="-5" dirty="0">
                <a:latin typeface="Century Gothic"/>
                <a:cs typeface="Century Gothic"/>
              </a:rPr>
              <a:t>)</a:t>
            </a:r>
            <a:endParaRPr lang="en-US" sz="1400" b="1" spc="-5" dirty="0">
              <a:latin typeface="Century Gothic"/>
              <a:cs typeface="Century Gothic"/>
            </a:endParaRPr>
          </a:p>
          <a:p>
            <a:pPr marL="12700" marR="527050">
              <a:lnSpc>
                <a:spcPct val="100000"/>
              </a:lnSpc>
              <a:spcBef>
                <a:spcPts val="105"/>
              </a:spcBef>
              <a:buClr>
                <a:srgbClr val="F16321"/>
              </a:buClr>
              <a:buSzPct val="150000"/>
              <a:tabLst>
                <a:tab pos="372110" algn="l"/>
                <a:tab pos="372745" algn="l"/>
              </a:tabLst>
            </a:pPr>
            <a:r>
              <a:rPr lang="en-US" altLang="zh-CN" sz="1400" b="1" spc="-5" dirty="0">
                <a:latin typeface="Century Gothic"/>
                <a:cs typeface="Century Gothic"/>
              </a:rPr>
              <a:t>	</a:t>
            </a:r>
            <a:r>
              <a:rPr lang="zh-CN" altLang="en-US" sz="1400" b="1" spc="-5" dirty="0">
                <a:latin typeface="Century Gothic"/>
                <a:cs typeface="Century Gothic"/>
              </a:rPr>
              <a:t>中国进口增长</a:t>
            </a:r>
            <a:r>
              <a:rPr lang="en-US" altLang="zh-CN" sz="1400" b="1" spc="-5" dirty="0">
                <a:latin typeface="Century Gothic"/>
                <a:cs typeface="Century Gothic"/>
              </a:rPr>
              <a:t>70%</a:t>
            </a:r>
            <a:r>
              <a:rPr lang="zh-CN" altLang="en-US" sz="1400" b="1" spc="-5" dirty="0">
                <a:latin typeface="Century Gothic"/>
                <a:cs typeface="Century Gothic"/>
              </a:rPr>
              <a:t>（</a:t>
            </a:r>
            <a:r>
              <a:rPr lang="en-US" altLang="zh-CN" sz="1400" b="1" spc="-5" dirty="0">
                <a:latin typeface="Century Gothic"/>
                <a:cs typeface="Century Gothic"/>
              </a:rPr>
              <a:t>10</a:t>
            </a:r>
            <a:r>
              <a:rPr lang="zh-CN" altLang="en-US" sz="1400" b="1" spc="-5" dirty="0">
                <a:latin typeface="Century Gothic"/>
                <a:cs typeface="Century Gothic"/>
              </a:rPr>
              <a:t>年）</a:t>
            </a:r>
            <a:endParaRPr sz="1400" dirty="0">
              <a:latin typeface="Century Gothic"/>
              <a:cs typeface="Century Gothic"/>
            </a:endParaRPr>
          </a:p>
          <a:p>
            <a:pPr>
              <a:lnSpc>
                <a:spcPct val="100000"/>
              </a:lnSpc>
              <a:spcBef>
                <a:spcPts val="30"/>
              </a:spcBef>
              <a:buClr>
                <a:srgbClr val="F16321"/>
              </a:buClr>
              <a:buFont typeface="Wingdings"/>
              <a:buChar char=""/>
            </a:pPr>
            <a:endParaRPr sz="1350" dirty="0">
              <a:latin typeface="Times New Roman"/>
              <a:cs typeface="Times New Roman"/>
            </a:endParaRPr>
          </a:p>
          <a:p>
            <a:pPr marL="829310" lvl="1" indent="-359410">
              <a:lnSpc>
                <a:spcPct val="100000"/>
              </a:lnSpc>
              <a:buClr>
                <a:srgbClr val="F16321"/>
              </a:buClr>
              <a:buSzPct val="150000"/>
              <a:buFont typeface="Wingdings"/>
              <a:buChar char=""/>
              <a:tabLst>
                <a:tab pos="829310" algn="l"/>
                <a:tab pos="829944" algn="l"/>
              </a:tabLst>
            </a:pPr>
            <a:r>
              <a:rPr sz="1400" dirty="0">
                <a:latin typeface="Century Gothic"/>
                <a:cs typeface="Century Gothic"/>
              </a:rPr>
              <a:t>5%</a:t>
            </a:r>
            <a:r>
              <a:rPr sz="1400" spc="-20" dirty="0">
                <a:latin typeface="Century Gothic"/>
                <a:cs typeface="Century Gothic"/>
              </a:rPr>
              <a:t> </a:t>
            </a:r>
            <a:r>
              <a:rPr sz="1400" dirty="0">
                <a:latin typeface="Century Gothic"/>
                <a:cs typeface="Century Gothic"/>
              </a:rPr>
              <a:t>CAGR</a:t>
            </a:r>
          </a:p>
          <a:p>
            <a:pPr marL="829310" marR="586105" lvl="1" indent="-359410">
              <a:spcBef>
                <a:spcPts val="5"/>
              </a:spcBef>
              <a:buClr>
                <a:srgbClr val="F16321"/>
              </a:buClr>
              <a:buSzPct val="150000"/>
              <a:buFont typeface="Wingdings"/>
              <a:buChar char=""/>
              <a:tabLst>
                <a:tab pos="829310" algn="l"/>
                <a:tab pos="829944" algn="l"/>
              </a:tabLst>
            </a:pPr>
            <a:r>
              <a:rPr sz="1400" dirty="0">
                <a:latin typeface="Century Gothic"/>
                <a:cs typeface="Century Gothic"/>
              </a:rPr>
              <a:t>Growing </a:t>
            </a:r>
            <a:r>
              <a:rPr sz="1400" spc="-5" dirty="0">
                <a:latin typeface="Century Gothic"/>
                <a:cs typeface="Century Gothic"/>
              </a:rPr>
              <a:t>demand</a:t>
            </a:r>
            <a:r>
              <a:rPr sz="1400" spc="-110" dirty="0">
                <a:latin typeface="Century Gothic"/>
                <a:cs typeface="Century Gothic"/>
              </a:rPr>
              <a:t> </a:t>
            </a:r>
            <a:r>
              <a:rPr sz="1400" dirty="0">
                <a:latin typeface="Century Gothic"/>
                <a:cs typeface="Century Gothic"/>
              </a:rPr>
              <a:t>from  </a:t>
            </a:r>
            <a:r>
              <a:rPr sz="1400" dirty="0" err="1">
                <a:latin typeface="Century Gothic"/>
              </a:rPr>
              <a:t>aluminium</a:t>
            </a:r>
            <a:endParaRPr lang="en-US" sz="1400" dirty="0">
              <a:latin typeface="Century Gothic"/>
            </a:endParaRPr>
          </a:p>
          <a:p>
            <a:pPr marL="469900" marR="586105" lvl="1">
              <a:spcBef>
                <a:spcPts val="5"/>
              </a:spcBef>
              <a:buClr>
                <a:srgbClr val="F16321"/>
              </a:buClr>
              <a:buSzPct val="150000"/>
              <a:tabLst>
                <a:tab pos="829310" algn="l"/>
                <a:tab pos="829944" algn="l"/>
              </a:tabLst>
            </a:pPr>
            <a:r>
              <a:rPr lang="en-US" altLang="zh-CN" sz="1400" dirty="0">
                <a:latin typeface="Century Gothic"/>
              </a:rPr>
              <a:t>	</a:t>
            </a:r>
            <a:r>
              <a:rPr lang="zh-CN" altLang="en-US" sz="1400" dirty="0">
                <a:latin typeface="Century Gothic"/>
              </a:rPr>
              <a:t>铝需求不断增长</a:t>
            </a:r>
            <a:endParaRPr lang="en-US" sz="1400" dirty="0">
              <a:latin typeface="Century Gothic"/>
            </a:endParaRPr>
          </a:p>
          <a:p>
            <a:pPr marL="469900" marR="586105" lvl="1">
              <a:lnSpc>
                <a:spcPct val="100000"/>
              </a:lnSpc>
              <a:spcBef>
                <a:spcPts val="1610"/>
              </a:spcBef>
              <a:buClr>
                <a:srgbClr val="F16321"/>
              </a:buClr>
              <a:buSzPct val="150000"/>
              <a:tabLst>
                <a:tab pos="829310" algn="l"/>
                <a:tab pos="829944" algn="l"/>
                <a:tab pos="1960245" algn="l"/>
              </a:tabLst>
            </a:pPr>
            <a:r>
              <a:rPr lang="en-US" sz="1400" b="1" spc="-5" dirty="0">
                <a:latin typeface="Century Gothic"/>
                <a:cs typeface="Century Gothic"/>
              </a:rPr>
              <a:t>	</a:t>
            </a:r>
            <a:r>
              <a:rPr sz="1400" b="1" spc="-5" dirty="0">
                <a:latin typeface="Century Gothic"/>
                <a:cs typeface="Century Gothic"/>
              </a:rPr>
              <a:t>PLUS</a:t>
            </a:r>
            <a:r>
              <a:rPr lang="zh-CN" altLang="en-US" sz="1400" b="1" spc="-5" dirty="0">
                <a:latin typeface="Century Gothic"/>
                <a:cs typeface="Century Gothic"/>
              </a:rPr>
              <a:t>以及</a:t>
            </a:r>
            <a:endParaRPr sz="1400" dirty="0">
              <a:latin typeface="Century Gothic"/>
              <a:cs typeface="Century Gothic"/>
            </a:endParaRPr>
          </a:p>
          <a:p>
            <a:pPr lvl="1">
              <a:lnSpc>
                <a:spcPct val="100000"/>
              </a:lnSpc>
              <a:spcBef>
                <a:spcPts val="40"/>
              </a:spcBef>
              <a:buClr>
                <a:srgbClr val="F16321"/>
              </a:buClr>
              <a:buFont typeface="Wingdings"/>
              <a:buChar char=""/>
            </a:pPr>
            <a:endParaRPr sz="1350" dirty="0">
              <a:latin typeface="Times New Roman"/>
              <a:cs typeface="Times New Roman"/>
            </a:endParaRPr>
          </a:p>
          <a:p>
            <a:pPr marL="829310" lvl="1" indent="-359410">
              <a:lnSpc>
                <a:spcPct val="100000"/>
              </a:lnSpc>
              <a:spcBef>
                <a:spcPts val="5"/>
              </a:spcBef>
              <a:buClr>
                <a:srgbClr val="F16321"/>
              </a:buClr>
              <a:buSzPct val="150000"/>
              <a:buFont typeface="Wingdings"/>
              <a:buChar char=""/>
              <a:tabLst>
                <a:tab pos="829310" algn="l"/>
                <a:tab pos="829944" algn="l"/>
              </a:tabLst>
            </a:pPr>
            <a:r>
              <a:rPr sz="1400" dirty="0">
                <a:latin typeface="Century Gothic"/>
                <a:cs typeface="Century Gothic"/>
              </a:rPr>
              <a:t>Imports </a:t>
            </a:r>
            <a:r>
              <a:rPr sz="1400" spc="-5" dirty="0">
                <a:latin typeface="Century Gothic"/>
                <a:cs typeface="Century Gothic"/>
              </a:rPr>
              <a:t>take </a:t>
            </a:r>
            <a:r>
              <a:rPr sz="1400" spc="5" dirty="0">
                <a:latin typeface="Century Gothic"/>
                <a:cs typeface="Century Gothic"/>
              </a:rPr>
              <a:t>over</a:t>
            </a:r>
            <a:r>
              <a:rPr sz="1400" spc="-70" dirty="0">
                <a:latin typeface="Century Gothic"/>
                <a:cs typeface="Century Gothic"/>
              </a:rPr>
              <a:t> </a:t>
            </a:r>
            <a:r>
              <a:rPr sz="1400" dirty="0">
                <a:latin typeface="Century Gothic"/>
                <a:cs typeface="Century Gothic"/>
              </a:rPr>
              <a:t>from</a:t>
            </a:r>
            <a:r>
              <a:rPr lang="en-US" sz="1400" dirty="0">
                <a:latin typeface="Century Gothic"/>
                <a:cs typeface="Century Gothic"/>
              </a:rPr>
              <a:t> </a:t>
            </a:r>
            <a:r>
              <a:rPr sz="1400" dirty="0">
                <a:latin typeface="Century Gothic"/>
                <a:cs typeface="Century Gothic"/>
              </a:rPr>
              <a:t>domestic</a:t>
            </a:r>
            <a:r>
              <a:rPr sz="1400" spc="-55" dirty="0">
                <a:latin typeface="Century Gothic"/>
                <a:cs typeface="Century Gothic"/>
              </a:rPr>
              <a:t> </a:t>
            </a:r>
            <a:r>
              <a:rPr sz="1400" spc="-5" dirty="0">
                <a:latin typeface="Century Gothic"/>
                <a:cs typeface="Century Gothic"/>
              </a:rPr>
              <a:t>bauxite</a:t>
            </a:r>
            <a:endParaRPr lang="en-US" sz="1400" spc="-5" dirty="0">
              <a:latin typeface="Century Gothic"/>
              <a:cs typeface="Century Gothic"/>
            </a:endParaRPr>
          </a:p>
          <a:p>
            <a:pPr marL="469900" lvl="1">
              <a:lnSpc>
                <a:spcPct val="100000"/>
              </a:lnSpc>
              <a:spcBef>
                <a:spcPts val="5"/>
              </a:spcBef>
              <a:buClr>
                <a:srgbClr val="F16321"/>
              </a:buClr>
              <a:buSzPct val="150000"/>
              <a:tabLst>
                <a:tab pos="829310" algn="l"/>
                <a:tab pos="829944" algn="l"/>
              </a:tabLst>
            </a:pPr>
            <a:r>
              <a:rPr lang="en-US" altLang="zh-CN" sz="1400" spc="-5" dirty="0">
                <a:latin typeface="Century Gothic"/>
                <a:cs typeface="Century Gothic"/>
              </a:rPr>
              <a:t>	</a:t>
            </a:r>
            <a:r>
              <a:rPr lang="zh-CN" altLang="en-US" sz="1400" spc="-5" dirty="0">
                <a:latin typeface="Century Gothic"/>
                <a:cs typeface="Century Gothic"/>
              </a:rPr>
              <a:t>进口接替国内铝土矿</a:t>
            </a:r>
            <a:endParaRPr sz="1400" dirty="0">
              <a:latin typeface="Century Gothic"/>
              <a:cs typeface="Century Gothic"/>
            </a:endParaRPr>
          </a:p>
          <a:p>
            <a:pPr>
              <a:lnSpc>
                <a:spcPct val="100000"/>
              </a:lnSpc>
            </a:pPr>
            <a:endParaRPr sz="1400" dirty="0">
              <a:latin typeface="Times New Roman"/>
              <a:cs typeface="Times New Roman"/>
            </a:endParaRPr>
          </a:p>
          <a:p>
            <a:pPr marL="372110" indent="-359410">
              <a:lnSpc>
                <a:spcPct val="100000"/>
              </a:lnSpc>
              <a:buClr>
                <a:srgbClr val="F16321"/>
              </a:buClr>
              <a:buSzPct val="150000"/>
              <a:buFont typeface="Wingdings"/>
              <a:buChar char=""/>
              <a:tabLst>
                <a:tab pos="372110" algn="l"/>
                <a:tab pos="372745" algn="l"/>
              </a:tabLst>
            </a:pPr>
            <a:r>
              <a:rPr sz="1400" b="1" spc="-5" dirty="0">
                <a:latin typeface="Century Gothic"/>
                <a:cs typeface="Century Gothic"/>
              </a:rPr>
              <a:t>Demand </a:t>
            </a:r>
            <a:r>
              <a:rPr sz="1400" b="1" dirty="0">
                <a:latin typeface="Century Gothic"/>
                <a:cs typeface="Century Gothic"/>
              </a:rPr>
              <a:t>from </a:t>
            </a:r>
            <a:r>
              <a:rPr sz="1400" b="1" spc="-5" dirty="0">
                <a:latin typeface="Century Gothic"/>
                <a:cs typeface="Century Gothic"/>
              </a:rPr>
              <a:t>other nearby</a:t>
            </a:r>
            <a:r>
              <a:rPr sz="1400" b="1" spc="-75" dirty="0">
                <a:latin typeface="Century Gothic"/>
                <a:cs typeface="Century Gothic"/>
              </a:rPr>
              <a:t> </a:t>
            </a:r>
            <a:r>
              <a:rPr sz="1400" b="1" dirty="0">
                <a:latin typeface="Century Gothic"/>
                <a:cs typeface="Century Gothic"/>
              </a:rPr>
              <a:t>regions</a:t>
            </a:r>
            <a:endParaRPr lang="en-US" sz="1400" b="1" dirty="0">
              <a:latin typeface="Century Gothic"/>
              <a:cs typeface="Century Gothic"/>
            </a:endParaRPr>
          </a:p>
          <a:p>
            <a:pPr marL="12700">
              <a:lnSpc>
                <a:spcPct val="100000"/>
              </a:lnSpc>
              <a:buClr>
                <a:srgbClr val="F16321"/>
              </a:buClr>
              <a:buSzPct val="150000"/>
              <a:tabLst>
                <a:tab pos="372110" algn="l"/>
                <a:tab pos="372745" algn="l"/>
              </a:tabLst>
            </a:pPr>
            <a:r>
              <a:rPr lang="en-US" altLang="zh-CN" sz="1400" dirty="0">
                <a:latin typeface="Century Gothic"/>
                <a:cs typeface="Century Gothic"/>
              </a:rPr>
              <a:t>	</a:t>
            </a:r>
            <a:r>
              <a:rPr lang="zh-CN" altLang="en-US" sz="1400" b="1" spc="-5" dirty="0">
                <a:latin typeface="Century Gothic"/>
              </a:rPr>
              <a:t>附近其他地区的需求</a:t>
            </a:r>
            <a:endParaRPr sz="1400" b="1" spc="-5" dirty="0">
              <a:latin typeface="Century Gothic"/>
            </a:endParaRPr>
          </a:p>
          <a:p>
            <a:pPr marL="829310" lvl="1" indent="-359410">
              <a:lnSpc>
                <a:spcPct val="100000"/>
              </a:lnSpc>
              <a:spcBef>
                <a:spcPts val="1595"/>
              </a:spcBef>
              <a:buClr>
                <a:srgbClr val="F16321"/>
              </a:buClr>
              <a:buSzPct val="150000"/>
              <a:buFont typeface="Wingdings"/>
              <a:buChar char=""/>
              <a:tabLst>
                <a:tab pos="829310" algn="l"/>
                <a:tab pos="829944" algn="l"/>
              </a:tabLst>
            </a:pPr>
            <a:r>
              <a:rPr sz="1400" dirty="0">
                <a:latin typeface="Century Gothic"/>
                <a:cs typeface="Century Gothic"/>
              </a:rPr>
              <a:t>India</a:t>
            </a:r>
            <a:r>
              <a:rPr lang="en-US" sz="1400" dirty="0">
                <a:latin typeface="Century Gothic"/>
                <a:cs typeface="Century Gothic"/>
              </a:rPr>
              <a:t> </a:t>
            </a:r>
            <a:r>
              <a:rPr lang="zh-CN" altLang="en-US" sz="1400" dirty="0">
                <a:latin typeface="Century Gothic"/>
                <a:cs typeface="Century Gothic"/>
              </a:rPr>
              <a:t>印度</a:t>
            </a:r>
            <a:endParaRPr sz="1400" dirty="0">
              <a:latin typeface="Century Gothic"/>
              <a:cs typeface="Century Gothic"/>
            </a:endParaRPr>
          </a:p>
          <a:p>
            <a:pPr marL="829310" lvl="1" indent="-359410">
              <a:lnSpc>
                <a:spcPct val="100000"/>
              </a:lnSpc>
              <a:spcBef>
                <a:spcPts val="1600"/>
              </a:spcBef>
              <a:buClr>
                <a:srgbClr val="F16321"/>
              </a:buClr>
              <a:buSzPct val="150000"/>
              <a:buFont typeface="Wingdings"/>
              <a:buChar char=""/>
              <a:tabLst>
                <a:tab pos="829310" algn="l"/>
                <a:tab pos="829944" algn="l"/>
              </a:tabLst>
            </a:pPr>
            <a:r>
              <a:rPr sz="1400" dirty="0">
                <a:latin typeface="Century Gothic"/>
                <a:cs typeface="Century Gothic"/>
              </a:rPr>
              <a:t>Middle</a:t>
            </a:r>
            <a:r>
              <a:rPr sz="1400" spc="-45" dirty="0">
                <a:latin typeface="Century Gothic"/>
                <a:cs typeface="Century Gothic"/>
              </a:rPr>
              <a:t> </a:t>
            </a:r>
            <a:r>
              <a:rPr sz="1400" spc="-5" dirty="0">
                <a:latin typeface="Century Gothic"/>
                <a:cs typeface="Century Gothic"/>
              </a:rPr>
              <a:t>East</a:t>
            </a:r>
            <a:r>
              <a:rPr lang="en-US" sz="1400" spc="-5" dirty="0">
                <a:latin typeface="Century Gothic"/>
                <a:cs typeface="Century Gothic"/>
              </a:rPr>
              <a:t> </a:t>
            </a:r>
            <a:r>
              <a:rPr lang="zh-CN" altLang="en-US" sz="1400" spc="-5" dirty="0">
                <a:latin typeface="Century Gothic"/>
                <a:cs typeface="Century Gothic"/>
              </a:rPr>
              <a:t>中东</a:t>
            </a:r>
            <a:endParaRPr sz="1400" dirty="0">
              <a:latin typeface="Century Gothic"/>
              <a:cs typeface="Century Gothic"/>
            </a:endParaRPr>
          </a:p>
        </p:txBody>
      </p:sp>
      <p:sp>
        <p:nvSpPr>
          <p:cNvPr id="6" name="object 6"/>
          <p:cNvSpPr txBox="1"/>
          <p:nvPr/>
        </p:nvSpPr>
        <p:spPr>
          <a:xfrm>
            <a:off x="384047" y="1596976"/>
            <a:ext cx="7464553" cy="228268"/>
          </a:xfrm>
          <a:prstGeom prst="rect">
            <a:avLst/>
          </a:prstGeom>
        </p:spPr>
        <p:txBody>
          <a:bodyPr vert="horz" wrap="square" lIns="0" tIns="12700" rIns="0" bIns="0" rtlCol="0">
            <a:spAutoFit/>
          </a:bodyPr>
          <a:lstStyle/>
          <a:p>
            <a:pPr marL="12700">
              <a:lnSpc>
                <a:spcPct val="100000"/>
              </a:lnSpc>
              <a:spcBef>
                <a:spcPts val="1764"/>
              </a:spcBef>
            </a:pPr>
            <a:r>
              <a:rPr sz="1400" spc="-10" dirty="0">
                <a:solidFill>
                  <a:srgbClr val="3A3838"/>
                </a:solidFill>
                <a:latin typeface="Calibri"/>
                <a:cs typeface="Calibri"/>
              </a:rPr>
              <a:t>Forecast </a:t>
            </a:r>
            <a:r>
              <a:rPr sz="1400" spc="-5" dirty="0">
                <a:solidFill>
                  <a:srgbClr val="3A3838"/>
                </a:solidFill>
                <a:latin typeface="Calibri"/>
                <a:cs typeface="Calibri"/>
              </a:rPr>
              <a:t>Sources of Bauxite Consumption China</a:t>
            </a:r>
            <a:r>
              <a:rPr sz="1400" spc="5" dirty="0">
                <a:solidFill>
                  <a:srgbClr val="3A3838"/>
                </a:solidFill>
                <a:latin typeface="Calibri"/>
                <a:cs typeface="Calibri"/>
              </a:rPr>
              <a:t> </a:t>
            </a:r>
            <a:r>
              <a:rPr sz="1400" spc="-5" dirty="0">
                <a:solidFill>
                  <a:srgbClr val="3A3838"/>
                </a:solidFill>
                <a:latin typeface="Calibri"/>
                <a:cs typeface="Calibri"/>
              </a:rPr>
              <a:t>(2021-2032)</a:t>
            </a:r>
            <a:r>
              <a:rPr lang="zh-CN" altLang="en-US" sz="1400" spc="-5" dirty="0">
                <a:solidFill>
                  <a:srgbClr val="3A3838"/>
                </a:solidFill>
                <a:latin typeface="Calibri"/>
                <a:cs typeface="Calibri"/>
              </a:rPr>
              <a:t>中国铝土矿消费预测来源（</a:t>
            </a:r>
            <a:r>
              <a:rPr lang="en-US" altLang="zh-CN" sz="1400" spc="-5" dirty="0">
                <a:solidFill>
                  <a:srgbClr val="3A3838"/>
                </a:solidFill>
                <a:latin typeface="Calibri"/>
                <a:cs typeface="Calibri"/>
              </a:rPr>
              <a:t>2021-2032</a:t>
            </a:r>
            <a:r>
              <a:rPr lang="zh-CN" altLang="en-US" sz="1400" spc="-5" dirty="0">
                <a:solidFill>
                  <a:srgbClr val="3A3838"/>
                </a:solidFill>
                <a:latin typeface="Calibri"/>
                <a:cs typeface="Calibri"/>
              </a:rPr>
              <a:t>）</a:t>
            </a:r>
            <a:endParaRPr sz="1400" dirty="0">
              <a:latin typeface="Calibri"/>
              <a:cs typeface="Calibri"/>
            </a:endParaRPr>
          </a:p>
        </p:txBody>
      </p:sp>
      <p:sp>
        <p:nvSpPr>
          <p:cNvPr id="7" name="object 7"/>
          <p:cNvSpPr/>
          <p:nvPr/>
        </p:nvSpPr>
        <p:spPr>
          <a:xfrm>
            <a:off x="384047" y="1885823"/>
            <a:ext cx="7084526" cy="4228495"/>
          </a:xfrm>
          <a:prstGeom prst="rect">
            <a:avLst/>
          </a:prstGeom>
          <a:blipFill>
            <a:blip r:embed="rId2" cstate="print"/>
            <a:stretch>
              <a:fillRect/>
            </a:stretch>
          </a:blipFill>
        </p:spPr>
        <p:txBody>
          <a:bodyPr wrap="square" lIns="0" tIns="0" rIns="0" bIns="0" rtlCol="0"/>
          <a:lstStyle/>
          <a:p>
            <a:endParaRPr/>
          </a:p>
        </p:txBody>
      </p:sp>
      <p:sp>
        <p:nvSpPr>
          <p:cNvPr id="8" name="文本框 7">
            <a:extLst>
              <a:ext uri="{FF2B5EF4-FFF2-40B4-BE49-F238E27FC236}">
                <a16:creationId xmlns:a16="http://schemas.microsoft.com/office/drawing/2014/main" id="{C0384B73-B4D7-4F3D-0AF4-838C97429A92}"/>
              </a:ext>
            </a:extLst>
          </p:cNvPr>
          <p:cNvSpPr txBox="1"/>
          <p:nvPr/>
        </p:nvSpPr>
        <p:spPr>
          <a:xfrm>
            <a:off x="318833" y="1015587"/>
            <a:ext cx="6858000" cy="646331"/>
          </a:xfrm>
          <a:prstGeom prst="rect">
            <a:avLst/>
          </a:prstGeom>
          <a:noFill/>
        </p:spPr>
        <p:txBody>
          <a:bodyPr wrap="square" rtlCol="0">
            <a:spAutoFit/>
          </a:bodyPr>
          <a:lstStyle/>
          <a:p>
            <a:r>
              <a:rPr lang="en-US" altLang="zh-CN" sz="1800" b="1" spc="-5" dirty="0">
                <a:latin typeface="Century Gothic"/>
                <a:cs typeface="Century Gothic"/>
              </a:rPr>
              <a:t>Domestic </a:t>
            </a:r>
            <a:r>
              <a:rPr lang="en-US" altLang="zh-CN" sz="1800" b="1" dirty="0">
                <a:latin typeface="Century Gothic"/>
                <a:cs typeface="Century Gothic"/>
              </a:rPr>
              <a:t>supply falls </a:t>
            </a:r>
            <a:r>
              <a:rPr lang="en-US" altLang="zh-CN" sz="1800" b="1" spc="-5" dirty="0">
                <a:latin typeface="Century Gothic"/>
                <a:cs typeface="Century Gothic"/>
              </a:rPr>
              <a:t>away, </a:t>
            </a:r>
            <a:r>
              <a:rPr lang="en-US" altLang="zh-CN" sz="1800" b="1" dirty="0">
                <a:latin typeface="Century Gothic"/>
                <a:cs typeface="Century Gothic"/>
              </a:rPr>
              <a:t>Indonesia supply</a:t>
            </a:r>
            <a:r>
              <a:rPr lang="en-US" altLang="zh-CN" sz="1800" b="1" spc="-135" dirty="0">
                <a:latin typeface="Century Gothic"/>
                <a:cs typeface="Century Gothic"/>
              </a:rPr>
              <a:t> </a:t>
            </a:r>
            <a:r>
              <a:rPr lang="en-US" altLang="zh-CN" sz="1800" b="1" dirty="0">
                <a:latin typeface="Century Gothic"/>
                <a:cs typeface="Century Gothic"/>
              </a:rPr>
              <a:t>withdraws</a:t>
            </a:r>
          </a:p>
          <a:p>
            <a:r>
              <a:rPr lang="zh-CN" altLang="en-US" sz="1800" dirty="0">
                <a:latin typeface="Century Gothic"/>
                <a:cs typeface="Century Gothic"/>
              </a:rPr>
              <a:t>国内供应减少，印尼供应减少</a:t>
            </a:r>
            <a:endParaRPr lang="zh-CN" altLang="en-US" dirty="0"/>
          </a:p>
        </p:txBody>
      </p:sp>
      <p:sp>
        <p:nvSpPr>
          <p:cNvPr id="3" name="object 3">
            <a:extLst>
              <a:ext uri="{FF2B5EF4-FFF2-40B4-BE49-F238E27FC236}">
                <a16:creationId xmlns:a16="http://schemas.microsoft.com/office/drawing/2014/main" id="{BBA0F9B5-8399-3B9C-9811-7812B5953855}"/>
              </a:ext>
            </a:extLst>
          </p:cNvPr>
          <p:cNvSpPr/>
          <p:nvPr/>
        </p:nvSpPr>
        <p:spPr>
          <a:xfrm>
            <a:off x="11378183" y="112776"/>
            <a:ext cx="648734" cy="66956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632" y="0"/>
            <a:ext cx="11439662" cy="520655"/>
          </a:xfrm>
          <a:prstGeom prst="rect">
            <a:avLst/>
          </a:prstGeom>
        </p:spPr>
        <p:txBody>
          <a:bodyPr vert="horz" wrap="square" lIns="0" tIns="149860" rIns="0" bIns="0" rtlCol="0">
            <a:spAutoFit/>
          </a:bodyPr>
          <a:lstStyle/>
          <a:p>
            <a:pPr marL="12700">
              <a:lnSpc>
                <a:spcPct val="100000"/>
              </a:lnSpc>
              <a:spcBef>
                <a:spcPts val="1180"/>
              </a:spcBef>
            </a:pPr>
            <a:r>
              <a:rPr sz="2400" spc="-5" dirty="0"/>
              <a:t>History of Bauxite </a:t>
            </a:r>
            <a:r>
              <a:rPr sz="2400" dirty="0"/>
              <a:t>Mining </a:t>
            </a:r>
            <a:r>
              <a:rPr sz="2400" spc="-5" dirty="0"/>
              <a:t>on </a:t>
            </a:r>
            <a:r>
              <a:rPr sz="2400" spc="-5" dirty="0" err="1"/>
              <a:t>Weipa</a:t>
            </a:r>
            <a:r>
              <a:rPr sz="2400" spc="85" dirty="0"/>
              <a:t> </a:t>
            </a:r>
            <a:r>
              <a:rPr sz="2400" spc="-5" dirty="0"/>
              <a:t>Plateau</a:t>
            </a:r>
            <a:r>
              <a:rPr lang="en-US" sz="2400" spc="-5" dirty="0"/>
              <a:t> </a:t>
            </a:r>
            <a:r>
              <a:rPr lang="zh-CN" altLang="en-US" sz="2400" spc="-5" dirty="0"/>
              <a:t>韦帕高原铝土矿开采历史</a:t>
            </a:r>
            <a:endParaRPr sz="2400" spc="-5" dirty="0"/>
          </a:p>
        </p:txBody>
      </p:sp>
      <p:sp>
        <p:nvSpPr>
          <p:cNvPr id="3" name="object 3"/>
          <p:cNvSpPr txBox="1"/>
          <p:nvPr/>
        </p:nvSpPr>
        <p:spPr>
          <a:xfrm>
            <a:off x="279298" y="6547815"/>
            <a:ext cx="141922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F16321"/>
                </a:solidFill>
                <a:latin typeface="Arial"/>
                <a:cs typeface="Arial"/>
              </a:rPr>
              <a:t>5 | </a:t>
            </a:r>
            <a:r>
              <a:rPr sz="1000" spc="-10" dirty="0">
                <a:solidFill>
                  <a:srgbClr val="806F6E"/>
                </a:solidFill>
                <a:latin typeface="Arial"/>
                <a:cs typeface="Arial"/>
              </a:rPr>
              <a:t>ASX </a:t>
            </a:r>
            <a:r>
              <a:rPr sz="1000" spc="-5" dirty="0">
                <a:solidFill>
                  <a:srgbClr val="806F6E"/>
                </a:solidFill>
                <a:latin typeface="Arial"/>
                <a:cs typeface="Arial"/>
              </a:rPr>
              <a:t>: MMI </a:t>
            </a:r>
            <a:r>
              <a:rPr sz="1000" spc="-5" dirty="0">
                <a:solidFill>
                  <a:srgbClr val="F16321"/>
                </a:solidFill>
                <a:latin typeface="Arial"/>
                <a:cs typeface="Arial"/>
              </a:rPr>
              <a:t>| </a:t>
            </a:r>
            <a:r>
              <a:rPr sz="1000" spc="-5" dirty="0">
                <a:solidFill>
                  <a:srgbClr val="806F6E"/>
                </a:solidFill>
                <a:latin typeface="Arial"/>
                <a:cs typeface="Arial"/>
              </a:rPr>
              <a:t>Apr</a:t>
            </a:r>
            <a:r>
              <a:rPr sz="1000" spc="-45" dirty="0">
                <a:solidFill>
                  <a:srgbClr val="806F6E"/>
                </a:solidFill>
                <a:latin typeface="Arial"/>
                <a:cs typeface="Arial"/>
              </a:rPr>
              <a:t> </a:t>
            </a:r>
            <a:r>
              <a:rPr sz="1000" spc="-5" dirty="0">
                <a:solidFill>
                  <a:srgbClr val="806F6E"/>
                </a:solidFill>
                <a:latin typeface="Arial"/>
                <a:cs typeface="Arial"/>
              </a:rPr>
              <a:t>2023</a:t>
            </a:r>
            <a:endParaRPr sz="1000">
              <a:latin typeface="Arial"/>
              <a:cs typeface="Arial"/>
            </a:endParaRPr>
          </a:p>
        </p:txBody>
      </p:sp>
      <p:sp>
        <p:nvSpPr>
          <p:cNvPr id="5" name="object 5"/>
          <p:cNvSpPr/>
          <p:nvPr/>
        </p:nvSpPr>
        <p:spPr>
          <a:xfrm>
            <a:off x="0" y="783336"/>
            <a:ext cx="2458212" cy="5733288"/>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2534412" y="1275960"/>
            <a:ext cx="5695188" cy="2036455"/>
          </a:xfrm>
          <a:prstGeom prst="rect">
            <a:avLst/>
          </a:prstGeom>
        </p:spPr>
        <p:txBody>
          <a:bodyPr vert="horz" wrap="square" lIns="0" tIns="88900" rIns="0" bIns="0" rtlCol="0">
            <a:spAutoFit/>
          </a:bodyPr>
          <a:lstStyle/>
          <a:p>
            <a:pPr marL="372110" indent="-359410">
              <a:lnSpc>
                <a:spcPts val="1500"/>
              </a:lnSpc>
              <a:spcBef>
                <a:spcPts val="700"/>
              </a:spcBef>
              <a:buClr>
                <a:srgbClr val="F16321"/>
              </a:buClr>
              <a:buSzPct val="150000"/>
              <a:buFont typeface="Wingdings"/>
              <a:buChar char=""/>
              <a:tabLst>
                <a:tab pos="372110" algn="l"/>
                <a:tab pos="372745" algn="l"/>
              </a:tabLst>
            </a:pPr>
            <a:r>
              <a:rPr sz="1400" spc="-5" dirty="0">
                <a:latin typeface="Century Gothic"/>
                <a:cs typeface="Century Gothic"/>
              </a:rPr>
              <a:t>1963 </a:t>
            </a:r>
            <a:r>
              <a:rPr sz="1400" dirty="0">
                <a:latin typeface="Century Gothic"/>
                <a:cs typeface="Century Gothic"/>
              </a:rPr>
              <a:t>COMALCO </a:t>
            </a:r>
            <a:r>
              <a:rPr sz="1400" spc="-5" dirty="0">
                <a:latin typeface="Century Gothic"/>
                <a:cs typeface="Century Gothic"/>
              </a:rPr>
              <a:t>starts production </a:t>
            </a:r>
            <a:r>
              <a:rPr sz="1400" spc="5" dirty="0">
                <a:latin typeface="Century Gothic"/>
                <a:cs typeface="Century Gothic"/>
              </a:rPr>
              <a:t>in</a:t>
            </a:r>
            <a:r>
              <a:rPr sz="1400" spc="-95" dirty="0">
                <a:latin typeface="Century Gothic"/>
                <a:cs typeface="Century Gothic"/>
              </a:rPr>
              <a:t> </a:t>
            </a:r>
            <a:r>
              <a:rPr sz="1400" spc="-5" dirty="0" err="1">
                <a:latin typeface="Century Gothic"/>
                <a:cs typeface="Century Gothic"/>
              </a:rPr>
              <a:t>Weipa</a:t>
            </a:r>
            <a:endParaRPr lang="en-US" sz="1400" spc="-5" dirty="0">
              <a:latin typeface="Century Gothic"/>
              <a:cs typeface="Century Gothic"/>
            </a:endParaRPr>
          </a:p>
          <a:p>
            <a:pPr marL="12700">
              <a:lnSpc>
                <a:spcPts val="1500"/>
              </a:lnSpc>
              <a:spcBef>
                <a:spcPts val="700"/>
              </a:spcBef>
              <a:buClr>
                <a:srgbClr val="F16321"/>
              </a:buClr>
              <a:buSzPct val="150000"/>
              <a:tabLst>
                <a:tab pos="372110" algn="l"/>
                <a:tab pos="372745" algn="l"/>
              </a:tabLst>
            </a:pPr>
            <a:r>
              <a:rPr lang="en-US" sz="1400" spc="-5" dirty="0">
                <a:latin typeface="Century Gothic"/>
                <a:cs typeface="Century Gothic"/>
              </a:rPr>
              <a:t>	</a:t>
            </a:r>
            <a:r>
              <a:rPr lang="en-US" altLang="zh-CN" sz="1400" spc="-5" dirty="0">
                <a:latin typeface="Century Gothic"/>
                <a:cs typeface="Century Gothic"/>
              </a:rPr>
              <a:t>1963</a:t>
            </a:r>
            <a:r>
              <a:rPr lang="zh-CN" altLang="en-US" sz="1400" spc="-5" dirty="0">
                <a:latin typeface="Century Gothic"/>
                <a:cs typeface="Century Gothic"/>
              </a:rPr>
              <a:t>年</a:t>
            </a:r>
            <a:r>
              <a:rPr lang="en-US" altLang="zh-CN" sz="1400" spc="-5" dirty="0">
                <a:latin typeface="Century Gothic"/>
                <a:cs typeface="Century Gothic"/>
              </a:rPr>
              <a:t>COMALCO</a:t>
            </a:r>
            <a:r>
              <a:rPr lang="zh-CN" altLang="en-US" sz="1400" spc="-5" dirty="0">
                <a:latin typeface="Century Gothic"/>
                <a:cs typeface="Century Gothic"/>
              </a:rPr>
              <a:t>在韦帕开始生产</a:t>
            </a:r>
            <a:endParaRPr sz="1400" dirty="0">
              <a:latin typeface="Century Gothic"/>
              <a:cs typeface="Century Gothic"/>
            </a:endParaRPr>
          </a:p>
          <a:p>
            <a:pPr marL="372110" indent="-359410">
              <a:lnSpc>
                <a:spcPts val="1000"/>
              </a:lnSpc>
              <a:spcBef>
                <a:spcPts val="1595"/>
              </a:spcBef>
              <a:buClr>
                <a:srgbClr val="F16321"/>
              </a:buClr>
              <a:buSzPct val="150000"/>
              <a:buFont typeface="Wingdings"/>
              <a:buChar char=""/>
              <a:tabLst>
                <a:tab pos="372110" algn="l"/>
                <a:tab pos="372745" algn="l"/>
              </a:tabLst>
            </a:pPr>
            <a:r>
              <a:rPr lang="en-US" sz="1400" spc="-5" dirty="0">
                <a:latin typeface="Century Gothic"/>
                <a:cs typeface="Century Gothic"/>
              </a:rPr>
              <a:t>2008 </a:t>
            </a:r>
            <a:r>
              <a:rPr lang="en-US" sz="1400" dirty="0">
                <a:latin typeface="Century Gothic"/>
                <a:cs typeface="Century Gothic"/>
              </a:rPr>
              <a:t>First long </a:t>
            </a:r>
            <a:r>
              <a:rPr lang="en-US" sz="1400" spc="-5" dirty="0">
                <a:latin typeface="Century Gothic"/>
                <a:cs typeface="Century Gothic"/>
              </a:rPr>
              <a:t>term </a:t>
            </a:r>
            <a:r>
              <a:rPr lang="en-US" sz="1400" dirty="0" err="1">
                <a:latin typeface="Century Gothic"/>
                <a:cs typeface="Century Gothic"/>
              </a:rPr>
              <a:t>Weipa</a:t>
            </a:r>
            <a:r>
              <a:rPr lang="en-US" sz="1400" dirty="0">
                <a:latin typeface="Century Gothic"/>
                <a:cs typeface="Century Gothic"/>
              </a:rPr>
              <a:t> </a:t>
            </a:r>
            <a:r>
              <a:rPr lang="en-US" sz="1400" spc="-5" dirty="0">
                <a:latin typeface="Century Gothic"/>
                <a:cs typeface="Century Gothic"/>
              </a:rPr>
              <a:t>bauxite contracts to</a:t>
            </a:r>
            <a:r>
              <a:rPr lang="en-US" sz="1400" spc="-70" dirty="0">
                <a:latin typeface="Century Gothic"/>
                <a:cs typeface="Century Gothic"/>
              </a:rPr>
              <a:t> </a:t>
            </a:r>
            <a:r>
              <a:rPr lang="en-US" sz="1400" dirty="0">
                <a:latin typeface="Century Gothic"/>
                <a:cs typeface="Century Gothic"/>
              </a:rPr>
              <a:t>China</a:t>
            </a:r>
          </a:p>
          <a:p>
            <a:pPr marL="12700">
              <a:lnSpc>
                <a:spcPts val="1000"/>
              </a:lnSpc>
              <a:spcBef>
                <a:spcPts val="1595"/>
              </a:spcBef>
              <a:buClr>
                <a:srgbClr val="F16321"/>
              </a:buClr>
              <a:buSzPct val="150000"/>
              <a:tabLst>
                <a:tab pos="372110" algn="l"/>
                <a:tab pos="372745" algn="l"/>
              </a:tabLst>
            </a:pPr>
            <a:r>
              <a:rPr lang="en-US" sz="1400" dirty="0">
                <a:latin typeface="Century Gothic"/>
                <a:cs typeface="Century Gothic"/>
              </a:rPr>
              <a:t>	</a:t>
            </a:r>
            <a:r>
              <a:rPr lang="en-US" altLang="zh-CN" sz="1400" dirty="0">
                <a:latin typeface="Century Gothic"/>
                <a:cs typeface="Century Gothic"/>
              </a:rPr>
              <a:t>2008</a:t>
            </a:r>
            <a:r>
              <a:rPr lang="zh-CN" altLang="en-US" sz="1400" dirty="0">
                <a:latin typeface="Century Gothic"/>
                <a:cs typeface="Century Gothic"/>
              </a:rPr>
              <a:t>年首次与中国签订韦帕铝土矿长单合同</a:t>
            </a:r>
            <a:endParaRPr lang="en-US" sz="1400" dirty="0">
              <a:latin typeface="Century Gothic"/>
              <a:cs typeface="Century Gothic"/>
            </a:endParaRPr>
          </a:p>
          <a:p>
            <a:pPr marL="372110" indent="-359410">
              <a:lnSpc>
                <a:spcPts val="1500"/>
              </a:lnSpc>
              <a:spcBef>
                <a:spcPts val="1610"/>
              </a:spcBef>
              <a:buClr>
                <a:srgbClr val="F16321"/>
              </a:buClr>
              <a:buSzPct val="150000"/>
              <a:buFont typeface="Wingdings"/>
              <a:buChar char=""/>
              <a:tabLst>
                <a:tab pos="372110" algn="l"/>
                <a:tab pos="372745" algn="l"/>
              </a:tabLst>
            </a:pPr>
            <a:r>
              <a:rPr sz="1400" b="1" dirty="0">
                <a:latin typeface="Century Gothic"/>
                <a:cs typeface="Century Gothic"/>
              </a:rPr>
              <a:t>2018, 100 km </a:t>
            </a:r>
            <a:r>
              <a:rPr sz="1400" b="1" spc="-5" dirty="0">
                <a:latin typeface="Century Gothic"/>
                <a:cs typeface="Century Gothic"/>
              </a:rPr>
              <a:t>North of Weipa, </a:t>
            </a:r>
            <a:r>
              <a:rPr sz="1400" b="1" dirty="0">
                <a:latin typeface="Century Gothic"/>
                <a:cs typeface="Century Gothic"/>
              </a:rPr>
              <a:t>Metro </a:t>
            </a:r>
            <a:r>
              <a:rPr sz="1400" b="1" spc="-5" dirty="0">
                <a:latin typeface="Century Gothic"/>
                <a:cs typeface="Century Gothic"/>
              </a:rPr>
              <a:t>establish</a:t>
            </a:r>
            <a:r>
              <a:rPr sz="1400" b="1" spc="-45" dirty="0">
                <a:latin typeface="Century Gothic"/>
                <a:cs typeface="Century Gothic"/>
              </a:rPr>
              <a:t> </a:t>
            </a:r>
            <a:r>
              <a:rPr sz="1400" b="1" spc="-5" dirty="0">
                <a:latin typeface="Century Gothic"/>
                <a:cs typeface="Century Gothic"/>
              </a:rPr>
              <a:t>Bauxite</a:t>
            </a:r>
            <a:endParaRPr sz="1400" dirty="0">
              <a:latin typeface="Century Gothic"/>
              <a:cs typeface="Century Gothic"/>
            </a:endParaRPr>
          </a:p>
          <a:p>
            <a:pPr marL="372110">
              <a:lnSpc>
                <a:spcPts val="1500"/>
              </a:lnSpc>
            </a:pPr>
            <a:r>
              <a:rPr sz="1400" b="1" spc="-5" dirty="0">
                <a:latin typeface="Century Gothic"/>
                <a:cs typeface="Century Gothic"/>
              </a:rPr>
              <a:t>Hills</a:t>
            </a:r>
            <a:r>
              <a:rPr sz="1400" b="1" spc="-25" dirty="0">
                <a:latin typeface="Century Gothic"/>
                <a:cs typeface="Century Gothic"/>
              </a:rPr>
              <a:t> </a:t>
            </a:r>
            <a:r>
              <a:rPr sz="1400" b="1" dirty="0">
                <a:latin typeface="Century Gothic"/>
                <a:cs typeface="Century Gothic"/>
              </a:rPr>
              <a:t>mine</a:t>
            </a:r>
            <a:endParaRPr lang="en-US" sz="1400" b="1" dirty="0">
              <a:latin typeface="Century Gothic"/>
              <a:cs typeface="Century Gothic"/>
            </a:endParaRPr>
          </a:p>
          <a:p>
            <a:pPr marL="372110">
              <a:lnSpc>
                <a:spcPct val="100000"/>
              </a:lnSpc>
            </a:pPr>
            <a:r>
              <a:rPr lang="en-US" altLang="zh-CN" sz="1400" b="1" dirty="0">
                <a:latin typeface="Century Gothic"/>
                <a:cs typeface="Century Gothic"/>
              </a:rPr>
              <a:t>2018</a:t>
            </a:r>
            <a:r>
              <a:rPr lang="zh-CN" altLang="en-US" sz="1400" b="1" dirty="0">
                <a:latin typeface="Century Gothic"/>
                <a:cs typeface="Century Gothic"/>
              </a:rPr>
              <a:t>年，在韦帕以北</a:t>
            </a:r>
            <a:r>
              <a:rPr lang="en-US" altLang="zh-CN" sz="1400" b="1" dirty="0">
                <a:latin typeface="Century Gothic"/>
                <a:cs typeface="Century Gothic"/>
              </a:rPr>
              <a:t>100</a:t>
            </a:r>
            <a:r>
              <a:rPr lang="zh-CN" altLang="en-US" sz="1400" b="1" dirty="0">
                <a:latin typeface="Century Gothic"/>
                <a:cs typeface="Century Gothic"/>
              </a:rPr>
              <a:t>公里处，梅特罗建立了铝土矿希尔矿</a:t>
            </a:r>
            <a:endParaRPr lang="en-US" sz="1400" b="1" dirty="0">
              <a:latin typeface="Century Gothic"/>
              <a:cs typeface="Century Gothic"/>
            </a:endParaRPr>
          </a:p>
        </p:txBody>
      </p:sp>
      <p:sp>
        <p:nvSpPr>
          <p:cNvPr id="7" name="object 7"/>
          <p:cNvSpPr txBox="1"/>
          <p:nvPr/>
        </p:nvSpPr>
        <p:spPr>
          <a:xfrm>
            <a:off x="2570731" y="3391369"/>
            <a:ext cx="9456185" cy="3334246"/>
          </a:xfrm>
          <a:prstGeom prst="rect">
            <a:avLst/>
          </a:prstGeom>
        </p:spPr>
        <p:txBody>
          <a:bodyPr vert="horz" wrap="square" lIns="0" tIns="88900" rIns="0" bIns="0" rtlCol="0">
            <a:spAutoFit/>
          </a:bodyPr>
          <a:lstStyle/>
          <a:p>
            <a:pPr marL="372110" indent="-359410">
              <a:lnSpc>
                <a:spcPts val="1300"/>
              </a:lnSpc>
              <a:spcBef>
                <a:spcPts val="700"/>
              </a:spcBef>
              <a:buClr>
                <a:srgbClr val="F16321"/>
              </a:buClr>
              <a:buSzPct val="150000"/>
              <a:buFont typeface="Wingdings"/>
              <a:buChar char=""/>
              <a:tabLst>
                <a:tab pos="372110" algn="l"/>
                <a:tab pos="372745" algn="l"/>
              </a:tabLst>
            </a:pPr>
            <a:r>
              <a:rPr sz="1400" b="1" dirty="0">
                <a:latin typeface="Century Gothic"/>
                <a:cs typeface="Century Gothic"/>
              </a:rPr>
              <a:t>2018, </a:t>
            </a:r>
            <a:r>
              <a:rPr sz="1400" b="1" spc="-5" dirty="0">
                <a:latin typeface="Century Gothic"/>
                <a:cs typeface="Century Gothic"/>
              </a:rPr>
              <a:t>Rio Tinto established </a:t>
            </a:r>
            <a:r>
              <a:rPr sz="1400" b="1" spc="-5" dirty="0" err="1">
                <a:latin typeface="Century Gothic"/>
                <a:cs typeface="Century Gothic"/>
              </a:rPr>
              <a:t>Amrun</a:t>
            </a:r>
            <a:r>
              <a:rPr sz="1400" b="1" spc="-40" dirty="0">
                <a:latin typeface="Century Gothic"/>
                <a:cs typeface="Century Gothic"/>
              </a:rPr>
              <a:t> </a:t>
            </a:r>
            <a:r>
              <a:rPr sz="1400" b="1" spc="-5" dirty="0">
                <a:latin typeface="Century Gothic"/>
                <a:cs typeface="Century Gothic"/>
              </a:rPr>
              <a:t>Mine</a:t>
            </a:r>
            <a:endParaRPr lang="en-US" sz="1400" b="1" spc="-5" dirty="0">
              <a:latin typeface="Century Gothic"/>
              <a:cs typeface="Century Gothic"/>
            </a:endParaRPr>
          </a:p>
          <a:p>
            <a:pPr marL="12700">
              <a:lnSpc>
                <a:spcPts val="1300"/>
              </a:lnSpc>
              <a:spcBef>
                <a:spcPts val="700"/>
              </a:spcBef>
              <a:buClr>
                <a:srgbClr val="F16321"/>
              </a:buClr>
              <a:buSzPct val="150000"/>
              <a:tabLst>
                <a:tab pos="372110" algn="l"/>
                <a:tab pos="372745" algn="l"/>
              </a:tabLst>
            </a:pPr>
            <a:r>
              <a:rPr lang="en-US" sz="1400" b="1" spc="-5" dirty="0">
                <a:latin typeface="Century Gothic"/>
                <a:cs typeface="Century Gothic"/>
              </a:rPr>
              <a:t>	</a:t>
            </a:r>
            <a:r>
              <a:rPr lang="en-US" altLang="zh-CN" sz="1400" b="1" spc="-5" dirty="0">
                <a:latin typeface="Century Gothic"/>
                <a:cs typeface="Century Gothic"/>
              </a:rPr>
              <a:t>2018</a:t>
            </a:r>
            <a:r>
              <a:rPr lang="zh-CN" altLang="en-US" sz="1400" b="1" spc="-5" dirty="0">
                <a:latin typeface="Century Gothic"/>
                <a:cs typeface="Century Gothic"/>
              </a:rPr>
              <a:t>年，力拓成立</a:t>
            </a:r>
            <a:r>
              <a:rPr lang="en-US" altLang="zh-CN" sz="1400" b="1" spc="-5" dirty="0" err="1">
                <a:latin typeface="Century Gothic"/>
                <a:cs typeface="Century Gothic"/>
              </a:rPr>
              <a:t>Amrun</a:t>
            </a:r>
            <a:r>
              <a:rPr lang="zh-CN" altLang="en-US" sz="1400" b="1" spc="-5" dirty="0">
                <a:latin typeface="Century Gothic"/>
                <a:cs typeface="Century Gothic"/>
              </a:rPr>
              <a:t>矿山</a:t>
            </a:r>
            <a:endParaRPr sz="1400" dirty="0">
              <a:latin typeface="Century Gothic"/>
              <a:cs typeface="Century Gothic"/>
            </a:endParaRPr>
          </a:p>
          <a:p>
            <a:pPr marL="372110" indent="-359410">
              <a:lnSpc>
                <a:spcPts val="1300"/>
              </a:lnSpc>
              <a:spcBef>
                <a:spcPts val="1595"/>
              </a:spcBef>
              <a:buClr>
                <a:srgbClr val="F16321"/>
              </a:buClr>
              <a:buSzPct val="150000"/>
              <a:buFont typeface="Wingdings"/>
              <a:buChar char=""/>
              <a:tabLst>
                <a:tab pos="372110" algn="l"/>
                <a:tab pos="372745" algn="l"/>
              </a:tabLst>
            </a:pPr>
            <a:r>
              <a:rPr lang="en-US" sz="1400" b="1" dirty="0" err="1">
                <a:latin typeface="Century Gothic"/>
                <a:cs typeface="Century Gothic"/>
              </a:rPr>
              <a:t>Weipa</a:t>
            </a:r>
            <a:r>
              <a:rPr lang="en-US" sz="1400" b="1" dirty="0">
                <a:latin typeface="Century Gothic"/>
                <a:cs typeface="Century Gothic"/>
              </a:rPr>
              <a:t> plateau has </a:t>
            </a:r>
            <a:r>
              <a:rPr sz="1400" b="1" dirty="0">
                <a:latin typeface="Century Gothic"/>
                <a:cs typeface="Century Gothic"/>
              </a:rPr>
              <a:t>High</a:t>
            </a:r>
            <a:r>
              <a:rPr sz="1400" b="1" spc="-30" dirty="0">
                <a:latin typeface="Century Gothic"/>
                <a:cs typeface="Century Gothic"/>
              </a:rPr>
              <a:t> </a:t>
            </a:r>
            <a:r>
              <a:rPr sz="1400" b="1" spc="-5" dirty="0">
                <a:latin typeface="Century Gothic"/>
                <a:cs typeface="Century Gothic"/>
              </a:rPr>
              <a:t>alumina</a:t>
            </a:r>
            <a:r>
              <a:rPr lang="en-US" sz="1400" b="1" spc="-5" dirty="0">
                <a:latin typeface="Century Gothic"/>
                <a:cs typeface="Century Gothic"/>
              </a:rPr>
              <a:t> 50%+; Silica 8-12% </a:t>
            </a:r>
            <a:r>
              <a:rPr lang="zh-CN" altLang="en-US" sz="1400" b="1" spc="-5" dirty="0">
                <a:latin typeface="Century Gothic"/>
                <a:cs typeface="Century Gothic"/>
              </a:rPr>
              <a:t>韦帕高原拥有铝土矿品位：铝</a:t>
            </a:r>
            <a:r>
              <a:rPr lang="en-US" altLang="zh-CN" sz="1400" b="1" spc="-5" dirty="0">
                <a:latin typeface="Century Gothic"/>
                <a:cs typeface="Century Gothic"/>
              </a:rPr>
              <a:t>50%+</a:t>
            </a:r>
            <a:r>
              <a:rPr lang="zh-CN" altLang="en-US" sz="1400" b="1" spc="-5" dirty="0">
                <a:latin typeface="Century Gothic"/>
                <a:cs typeface="Century Gothic"/>
              </a:rPr>
              <a:t>；硅</a:t>
            </a:r>
            <a:r>
              <a:rPr lang="en-US" altLang="zh-CN" sz="1400" b="1" spc="-5" dirty="0">
                <a:latin typeface="Century Gothic"/>
                <a:cs typeface="Century Gothic"/>
              </a:rPr>
              <a:t>8-12%</a:t>
            </a:r>
            <a:endParaRPr sz="1400" dirty="0">
              <a:latin typeface="Century Gothic"/>
              <a:cs typeface="Century Gothic"/>
            </a:endParaRPr>
          </a:p>
          <a:p>
            <a:pPr marL="372110" indent="-359410">
              <a:lnSpc>
                <a:spcPts val="1300"/>
              </a:lnSpc>
              <a:spcBef>
                <a:spcPts val="1600"/>
              </a:spcBef>
              <a:buClr>
                <a:srgbClr val="F16321"/>
              </a:buClr>
              <a:buSzPct val="150000"/>
              <a:buFont typeface="Wingdings"/>
              <a:buChar char=""/>
              <a:tabLst>
                <a:tab pos="372110" algn="l"/>
                <a:tab pos="372745" algn="l"/>
              </a:tabLst>
            </a:pPr>
            <a:r>
              <a:rPr sz="1400" b="1" spc="-5" dirty="0">
                <a:latin typeface="Century Gothic"/>
                <a:cs typeface="Century Gothic"/>
              </a:rPr>
              <a:t>Rio Tinto</a:t>
            </a:r>
            <a:r>
              <a:rPr sz="1400" b="1" spc="-10" dirty="0">
                <a:latin typeface="Century Gothic"/>
                <a:cs typeface="Century Gothic"/>
              </a:rPr>
              <a:t> </a:t>
            </a:r>
            <a:r>
              <a:rPr lang="en-US" sz="1400" b="1" spc="-5" dirty="0" err="1">
                <a:latin typeface="Century Gothic"/>
                <a:cs typeface="Century Gothic"/>
              </a:rPr>
              <a:t>Weipa</a:t>
            </a:r>
            <a:r>
              <a:rPr lang="en-US" sz="1400" b="1" spc="-5" dirty="0">
                <a:latin typeface="Century Gothic"/>
                <a:cs typeface="Century Gothic"/>
              </a:rPr>
              <a:t>/</a:t>
            </a:r>
            <a:r>
              <a:rPr lang="en-US" sz="1400" b="1" spc="-5" dirty="0" err="1">
                <a:latin typeface="Century Gothic"/>
                <a:cs typeface="Century Gothic"/>
              </a:rPr>
              <a:t>Amrun</a:t>
            </a:r>
            <a:r>
              <a:rPr lang="en-US" sz="1400" b="1" spc="-5" dirty="0">
                <a:latin typeface="Century Gothic"/>
                <a:cs typeface="Century Gothic"/>
              </a:rPr>
              <a:t>: 571 Mt Resources </a:t>
            </a:r>
            <a:r>
              <a:rPr lang="zh-CN" altLang="en-US" sz="1400" b="1" spc="-5" dirty="0">
                <a:latin typeface="Century Gothic"/>
                <a:cs typeface="Century Gothic"/>
              </a:rPr>
              <a:t>力拓拥有</a:t>
            </a:r>
            <a:r>
              <a:rPr lang="en-US" altLang="zh-CN" sz="1400" b="1" spc="-5" dirty="0">
                <a:latin typeface="Century Gothic"/>
                <a:cs typeface="Century Gothic"/>
              </a:rPr>
              <a:t>5.71</a:t>
            </a:r>
            <a:r>
              <a:rPr lang="zh-CN" altLang="en-US" sz="1400" b="1" spc="-5" dirty="0">
                <a:latin typeface="Century Gothic"/>
                <a:cs typeface="Century Gothic"/>
              </a:rPr>
              <a:t>亿吨韦帕</a:t>
            </a:r>
            <a:r>
              <a:rPr lang="en-US" altLang="zh-CN" sz="1400" b="1" spc="-5" dirty="0">
                <a:latin typeface="Century Gothic"/>
                <a:cs typeface="Century Gothic"/>
              </a:rPr>
              <a:t>/</a:t>
            </a:r>
            <a:r>
              <a:rPr lang="zh-CN" altLang="en-US" sz="1400" b="1" spc="-5" dirty="0">
                <a:latin typeface="Century Gothic"/>
                <a:cs typeface="Century Gothic"/>
              </a:rPr>
              <a:t>安然矿资源量</a:t>
            </a:r>
            <a:endParaRPr sz="1400" dirty="0">
              <a:latin typeface="Century Gothic"/>
              <a:cs typeface="Century Gothic"/>
            </a:endParaRPr>
          </a:p>
          <a:p>
            <a:pPr marL="829310" lvl="1" indent="-359410">
              <a:lnSpc>
                <a:spcPts val="1300"/>
              </a:lnSpc>
              <a:spcBef>
                <a:spcPts val="1610"/>
              </a:spcBef>
              <a:buClr>
                <a:srgbClr val="F16321"/>
              </a:buClr>
              <a:buSzPct val="150000"/>
              <a:buFont typeface="Wingdings"/>
              <a:buChar char=""/>
              <a:tabLst>
                <a:tab pos="829310" algn="l"/>
                <a:tab pos="829944" algn="l"/>
              </a:tabLst>
            </a:pPr>
            <a:r>
              <a:rPr lang="en-US" sz="1400" b="1" dirty="0">
                <a:latin typeface="Century Gothic"/>
                <a:cs typeface="Century Gothic"/>
              </a:rPr>
              <a:t>Export Capacity 24 Mt/a </a:t>
            </a:r>
            <a:r>
              <a:rPr lang="zh-CN" altLang="en-US" sz="1400" b="1" dirty="0">
                <a:latin typeface="Century Gothic"/>
                <a:cs typeface="Century Gothic"/>
              </a:rPr>
              <a:t>出口能力</a:t>
            </a:r>
            <a:r>
              <a:rPr lang="en-US" altLang="zh-CN" sz="1400" b="1" dirty="0">
                <a:latin typeface="Century Gothic"/>
                <a:cs typeface="Century Gothic"/>
              </a:rPr>
              <a:t>2400</a:t>
            </a:r>
            <a:r>
              <a:rPr lang="zh-CN" altLang="en-US" sz="1400" b="1" dirty="0">
                <a:latin typeface="Century Gothic"/>
                <a:cs typeface="Century Gothic"/>
              </a:rPr>
              <a:t>万吨</a:t>
            </a:r>
            <a:r>
              <a:rPr lang="en-US" altLang="zh-CN" sz="1400" b="1" dirty="0">
                <a:latin typeface="Century Gothic"/>
                <a:cs typeface="Century Gothic"/>
              </a:rPr>
              <a:t>/</a:t>
            </a:r>
            <a:r>
              <a:rPr lang="zh-CN" altLang="en-US" sz="1400" b="1" dirty="0">
                <a:latin typeface="Century Gothic"/>
                <a:cs typeface="Century Gothic"/>
              </a:rPr>
              <a:t>年</a:t>
            </a:r>
            <a:endParaRPr sz="1400" dirty="0">
              <a:latin typeface="Century Gothic"/>
              <a:cs typeface="Century Gothic"/>
            </a:endParaRPr>
          </a:p>
          <a:p>
            <a:pPr marL="372110" indent="-359410">
              <a:lnSpc>
                <a:spcPts val="1300"/>
              </a:lnSpc>
              <a:spcBef>
                <a:spcPts val="1595"/>
              </a:spcBef>
              <a:buClr>
                <a:srgbClr val="F16321"/>
              </a:buClr>
              <a:buSzPct val="150000"/>
              <a:buFont typeface="Wingdings"/>
              <a:buChar char=""/>
              <a:tabLst>
                <a:tab pos="372110" algn="l"/>
                <a:tab pos="372745" algn="l"/>
              </a:tabLst>
            </a:pPr>
            <a:r>
              <a:rPr sz="1400" b="1" dirty="0">
                <a:latin typeface="Century Gothic"/>
                <a:cs typeface="Century Gothic"/>
              </a:rPr>
              <a:t>Metro </a:t>
            </a:r>
            <a:r>
              <a:rPr sz="1400" b="1" spc="-5" dirty="0">
                <a:latin typeface="Century Gothic"/>
                <a:cs typeface="Century Gothic"/>
              </a:rPr>
              <a:t>has </a:t>
            </a:r>
            <a:r>
              <a:rPr lang="en-US" sz="1400" b="1" spc="-5" dirty="0">
                <a:latin typeface="Century Gothic"/>
                <a:cs typeface="Century Gothic"/>
              </a:rPr>
              <a:t>130</a:t>
            </a:r>
            <a:r>
              <a:rPr sz="1400" b="1" dirty="0">
                <a:latin typeface="Century Gothic"/>
                <a:cs typeface="Century Gothic"/>
              </a:rPr>
              <a:t> Mt</a:t>
            </a:r>
            <a:r>
              <a:rPr sz="1400" b="1" spc="-60" dirty="0">
                <a:latin typeface="Century Gothic"/>
                <a:cs typeface="Century Gothic"/>
              </a:rPr>
              <a:t> </a:t>
            </a:r>
            <a:r>
              <a:rPr sz="1400" b="1" spc="-5" dirty="0">
                <a:latin typeface="Century Gothic"/>
                <a:cs typeface="Century Gothic"/>
              </a:rPr>
              <a:t>Resources</a:t>
            </a:r>
            <a:endParaRPr lang="en-US" sz="1400" b="1" spc="-5" dirty="0">
              <a:latin typeface="Century Gothic"/>
              <a:cs typeface="Century Gothic"/>
            </a:endParaRPr>
          </a:p>
          <a:p>
            <a:pPr marL="12700">
              <a:lnSpc>
                <a:spcPts val="1300"/>
              </a:lnSpc>
              <a:spcBef>
                <a:spcPts val="1595"/>
              </a:spcBef>
              <a:buClr>
                <a:srgbClr val="F16321"/>
              </a:buClr>
              <a:buSzPct val="150000"/>
              <a:tabLst>
                <a:tab pos="372110" algn="l"/>
                <a:tab pos="372745" algn="l"/>
              </a:tabLst>
            </a:pPr>
            <a:r>
              <a:rPr lang="en-US" sz="1400" b="1" spc="-5" dirty="0">
                <a:latin typeface="Century Gothic"/>
                <a:cs typeface="Century Gothic"/>
              </a:rPr>
              <a:t>	</a:t>
            </a:r>
            <a:r>
              <a:rPr lang="zh-CN" altLang="en-US" sz="1400" b="1" spc="-5" dirty="0">
                <a:latin typeface="Century Gothic"/>
                <a:cs typeface="Century Gothic"/>
              </a:rPr>
              <a:t>梅特罗拥有</a:t>
            </a:r>
            <a:r>
              <a:rPr lang="en-US" altLang="zh-CN" sz="1400" b="1" spc="-5" dirty="0">
                <a:latin typeface="Century Gothic"/>
                <a:cs typeface="Century Gothic"/>
              </a:rPr>
              <a:t>1.3</a:t>
            </a:r>
            <a:r>
              <a:rPr lang="zh-CN" altLang="en-US" sz="1400" b="1" spc="-5" dirty="0">
                <a:latin typeface="Century Gothic"/>
                <a:cs typeface="Century Gothic"/>
              </a:rPr>
              <a:t>亿吨资源量</a:t>
            </a:r>
            <a:endParaRPr sz="1400" dirty="0">
              <a:latin typeface="Century Gothic"/>
              <a:cs typeface="Century Gothic"/>
            </a:endParaRPr>
          </a:p>
          <a:p>
            <a:pPr marL="829310" lvl="1" indent="-359410">
              <a:lnSpc>
                <a:spcPts val="1300"/>
              </a:lnSpc>
              <a:spcBef>
                <a:spcPts val="1595"/>
              </a:spcBef>
              <a:buClr>
                <a:srgbClr val="F16321"/>
              </a:buClr>
              <a:buSzPct val="150000"/>
              <a:buFont typeface="Wingdings"/>
              <a:buChar char=""/>
              <a:tabLst>
                <a:tab pos="829310" algn="l"/>
                <a:tab pos="829944" algn="l"/>
              </a:tabLst>
            </a:pPr>
            <a:r>
              <a:rPr sz="1400" b="1" spc="-5" dirty="0">
                <a:latin typeface="Century Gothic"/>
                <a:cs typeface="Century Gothic"/>
              </a:rPr>
              <a:t>High </a:t>
            </a:r>
            <a:r>
              <a:rPr sz="1400" b="1" dirty="0">
                <a:latin typeface="Century Gothic"/>
                <a:cs typeface="Century Gothic"/>
              </a:rPr>
              <a:t>alumina </a:t>
            </a:r>
            <a:r>
              <a:rPr sz="1400" b="1" spc="-5" dirty="0">
                <a:latin typeface="Century Gothic"/>
                <a:cs typeface="Century Gothic"/>
              </a:rPr>
              <a:t>bauxite, direct shipping</a:t>
            </a:r>
            <a:r>
              <a:rPr sz="1400" b="1" spc="-35" dirty="0">
                <a:latin typeface="Century Gothic"/>
                <a:cs typeface="Century Gothic"/>
              </a:rPr>
              <a:t> </a:t>
            </a:r>
            <a:r>
              <a:rPr sz="1400" b="1" spc="-5" dirty="0">
                <a:latin typeface="Century Gothic"/>
                <a:cs typeface="Century Gothic"/>
              </a:rPr>
              <a:t>ore</a:t>
            </a:r>
            <a:r>
              <a:rPr lang="en-US" sz="1400" b="1" spc="-5" dirty="0">
                <a:latin typeface="Century Gothic"/>
                <a:cs typeface="Century Gothic"/>
              </a:rPr>
              <a:t> </a:t>
            </a:r>
            <a:r>
              <a:rPr lang="zh-CN" altLang="en-US" sz="1400" b="1" spc="-5" dirty="0">
                <a:latin typeface="Century Gothic"/>
                <a:cs typeface="Century Gothic"/>
              </a:rPr>
              <a:t>高铝铝土矿，直运矿石</a:t>
            </a:r>
            <a:endParaRPr sz="1400" dirty="0">
              <a:latin typeface="Century Gothic"/>
              <a:cs typeface="Century Gothic"/>
            </a:endParaRPr>
          </a:p>
          <a:p>
            <a:pPr marL="829310" marR="5080" lvl="1" indent="-359410">
              <a:lnSpc>
                <a:spcPts val="1500"/>
              </a:lnSpc>
              <a:spcBef>
                <a:spcPts val="1610"/>
              </a:spcBef>
              <a:buClr>
                <a:srgbClr val="F16321"/>
              </a:buClr>
              <a:buSzPct val="150000"/>
              <a:buFont typeface="Wingdings"/>
              <a:buChar char=""/>
              <a:tabLst>
                <a:tab pos="829310" algn="l"/>
                <a:tab pos="829944" algn="l"/>
              </a:tabLst>
            </a:pPr>
            <a:r>
              <a:rPr sz="1400" b="1" spc="-5" dirty="0">
                <a:latin typeface="Century Gothic"/>
                <a:cs typeface="Century Gothic"/>
              </a:rPr>
              <a:t>Export capacity approx. </a:t>
            </a:r>
            <a:r>
              <a:rPr sz="1400" b="1" dirty="0">
                <a:latin typeface="Century Gothic"/>
                <a:cs typeface="Century Gothic"/>
              </a:rPr>
              <a:t>4 Mt/a; </a:t>
            </a:r>
            <a:r>
              <a:rPr sz="1400" b="1" spc="-5" dirty="0">
                <a:latin typeface="Century Gothic"/>
                <a:cs typeface="Century Gothic"/>
              </a:rPr>
              <a:t>Expansion </a:t>
            </a:r>
            <a:r>
              <a:rPr sz="1400" b="1" dirty="0">
                <a:latin typeface="Century Gothic"/>
                <a:cs typeface="Century Gothic"/>
              </a:rPr>
              <a:t>to 7  Mt/a</a:t>
            </a:r>
            <a:r>
              <a:rPr sz="1400" b="1" spc="-5" dirty="0">
                <a:latin typeface="Century Gothic"/>
                <a:cs typeface="Century Gothic"/>
              </a:rPr>
              <a:t> underway</a:t>
            </a:r>
            <a:r>
              <a:rPr lang="zh-CN" altLang="en-US" sz="1400" b="1" spc="-5" dirty="0">
                <a:latin typeface="Century Gothic"/>
                <a:cs typeface="Century Gothic"/>
              </a:rPr>
              <a:t>出口能力约为</a:t>
            </a:r>
            <a:r>
              <a:rPr lang="en-US" altLang="zh-CN" sz="1400" b="1" spc="-5" dirty="0">
                <a:latin typeface="Century Gothic"/>
                <a:cs typeface="Century Gothic"/>
              </a:rPr>
              <a:t>400</a:t>
            </a:r>
            <a:r>
              <a:rPr lang="zh-CN" altLang="en-US" sz="1400" b="1" spc="-5" dirty="0">
                <a:latin typeface="Century Gothic"/>
                <a:cs typeface="Century Gothic"/>
              </a:rPr>
              <a:t>万吨</a:t>
            </a:r>
            <a:r>
              <a:rPr lang="en-US" altLang="zh-CN" sz="1400" b="1" spc="-5" dirty="0">
                <a:latin typeface="Century Gothic"/>
                <a:cs typeface="Century Gothic"/>
              </a:rPr>
              <a:t>/</a:t>
            </a:r>
            <a:r>
              <a:rPr lang="zh-CN" altLang="en-US" sz="1400" b="1" spc="-5" dirty="0">
                <a:latin typeface="Century Gothic"/>
                <a:cs typeface="Century Gothic"/>
              </a:rPr>
              <a:t>年；正在扩建至</a:t>
            </a:r>
            <a:r>
              <a:rPr lang="en-US" altLang="zh-CN" sz="1400" b="1" spc="-5" dirty="0">
                <a:latin typeface="Century Gothic"/>
                <a:cs typeface="Century Gothic"/>
              </a:rPr>
              <a:t>700</a:t>
            </a:r>
            <a:r>
              <a:rPr lang="zh-CN" altLang="en-US" sz="1400" b="1" spc="-5" dirty="0">
                <a:latin typeface="Century Gothic"/>
                <a:cs typeface="Century Gothic"/>
              </a:rPr>
              <a:t>万吨</a:t>
            </a:r>
            <a:r>
              <a:rPr lang="en-US" altLang="zh-CN" sz="1400" b="1" spc="-5" dirty="0">
                <a:latin typeface="Century Gothic"/>
                <a:cs typeface="Century Gothic"/>
              </a:rPr>
              <a:t>/</a:t>
            </a:r>
            <a:r>
              <a:rPr lang="zh-CN" altLang="en-US" sz="1400" b="1" spc="-5" dirty="0">
                <a:latin typeface="Century Gothic"/>
                <a:cs typeface="Century Gothic"/>
              </a:rPr>
              <a:t>年</a:t>
            </a:r>
            <a:endParaRPr sz="1400" dirty="0">
              <a:latin typeface="Century Gothic"/>
              <a:cs typeface="Century Gothic"/>
            </a:endParaRPr>
          </a:p>
        </p:txBody>
      </p:sp>
      <p:sp>
        <p:nvSpPr>
          <p:cNvPr id="8" name="object 8"/>
          <p:cNvSpPr txBox="1"/>
          <p:nvPr/>
        </p:nvSpPr>
        <p:spPr>
          <a:xfrm>
            <a:off x="1024534" y="3545585"/>
            <a:ext cx="572770" cy="177800"/>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FF0000"/>
                </a:solidFill>
                <a:latin typeface="Calibri"/>
                <a:cs typeface="Calibri"/>
              </a:rPr>
              <a:t>RIO</a:t>
            </a:r>
            <a:r>
              <a:rPr sz="1000" b="1" spc="-55" dirty="0">
                <a:solidFill>
                  <a:srgbClr val="FF0000"/>
                </a:solidFill>
                <a:latin typeface="Calibri"/>
                <a:cs typeface="Calibri"/>
              </a:rPr>
              <a:t> </a:t>
            </a:r>
            <a:r>
              <a:rPr sz="1000" b="1" spc="-10" dirty="0">
                <a:solidFill>
                  <a:srgbClr val="FF0000"/>
                </a:solidFill>
                <a:latin typeface="Calibri"/>
                <a:cs typeface="Calibri"/>
              </a:rPr>
              <a:t>TINTO</a:t>
            </a:r>
            <a:endParaRPr sz="1000" dirty="0">
              <a:latin typeface="Calibri"/>
              <a:cs typeface="Calibri"/>
            </a:endParaRPr>
          </a:p>
        </p:txBody>
      </p:sp>
      <p:sp>
        <p:nvSpPr>
          <p:cNvPr id="10" name="文本框 9">
            <a:extLst>
              <a:ext uri="{FF2B5EF4-FFF2-40B4-BE49-F238E27FC236}">
                <a16:creationId xmlns:a16="http://schemas.microsoft.com/office/drawing/2014/main" id="{2F624688-705D-73A2-92A3-72CEB78AE7B2}"/>
              </a:ext>
            </a:extLst>
          </p:cNvPr>
          <p:cNvSpPr txBox="1"/>
          <p:nvPr/>
        </p:nvSpPr>
        <p:spPr>
          <a:xfrm>
            <a:off x="2570732" y="607777"/>
            <a:ext cx="7648534" cy="646331"/>
          </a:xfrm>
          <a:prstGeom prst="rect">
            <a:avLst/>
          </a:prstGeom>
          <a:noFill/>
        </p:spPr>
        <p:txBody>
          <a:bodyPr wrap="square" rtlCol="0">
            <a:spAutoFit/>
          </a:bodyPr>
          <a:lstStyle/>
          <a:p>
            <a:r>
              <a:rPr lang="en-US" altLang="zh-CN" sz="1800" dirty="0">
                <a:solidFill>
                  <a:srgbClr val="000000"/>
                </a:solidFill>
              </a:rPr>
              <a:t>Very Long </a:t>
            </a:r>
            <a:r>
              <a:rPr lang="en-US" altLang="zh-CN" sz="1800" spc="-5" dirty="0">
                <a:solidFill>
                  <a:srgbClr val="000000"/>
                </a:solidFill>
              </a:rPr>
              <a:t>History of </a:t>
            </a:r>
            <a:r>
              <a:rPr lang="en-US" altLang="zh-CN" sz="1800" dirty="0">
                <a:solidFill>
                  <a:srgbClr val="000000"/>
                </a:solidFill>
              </a:rPr>
              <a:t>High Quality </a:t>
            </a:r>
            <a:r>
              <a:rPr lang="en-US" altLang="zh-CN" sz="1800" spc="-5" dirty="0">
                <a:solidFill>
                  <a:srgbClr val="000000"/>
                </a:solidFill>
              </a:rPr>
              <a:t>Bauxite </a:t>
            </a:r>
            <a:r>
              <a:rPr lang="en-US" altLang="zh-CN" sz="1800" dirty="0">
                <a:solidFill>
                  <a:srgbClr val="000000"/>
                </a:solidFill>
              </a:rPr>
              <a:t>Mining on </a:t>
            </a:r>
            <a:r>
              <a:rPr lang="en-US" altLang="zh-CN" sz="1800" dirty="0" err="1">
                <a:solidFill>
                  <a:srgbClr val="000000"/>
                </a:solidFill>
              </a:rPr>
              <a:t>Weipa</a:t>
            </a:r>
            <a:r>
              <a:rPr lang="en-US" altLang="zh-CN" sz="1800" spc="-120" dirty="0">
                <a:solidFill>
                  <a:srgbClr val="000000"/>
                </a:solidFill>
              </a:rPr>
              <a:t> </a:t>
            </a:r>
            <a:r>
              <a:rPr lang="en-US" altLang="zh-CN" sz="1800" spc="-5" dirty="0">
                <a:solidFill>
                  <a:srgbClr val="000000"/>
                </a:solidFill>
              </a:rPr>
              <a:t>Plateau</a:t>
            </a:r>
          </a:p>
          <a:p>
            <a:r>
              <a:rPr lang="zh-CN" altLang="en-US" sz="1800" spc="-5" dirty="0">
                <a:solidFill>
                  <a:srgbClr val="000000"/>
                </a:solidFill>
              </a:rPr>
              <a:t>韦帕高原优质铝土矿开采历史悠久</a:t>
            </a:r>
            <a:endParaRPr lang="zh-CN" altLang="en-US" dirty="0"/>
          </a:p>
        </p:txBody>
      </p:sp>
      <p:sp>
        <p:nvSpPr>
          <p:cNvPr id="4" name="object 3">
            <a:extLst>
              <a:ext uri="{FF2B5EF4-FFF2-40B4-BE49-F238E27FC236}">
                <a16:creationId xmlns:a16="http://schemas.microsoft.com/office/drawing/2014/main" id="{5C0AED9E-9A8A-C183-91BD-C571FB4A8F08}"/>
              </a:ext>
            </a:extLst>
          </p:cNvPr>
          <p:cNvSpPr/>
          <p:nvPr/>
        </p:nvSpPr>
        <p:spPr>
          <a:xfrm>
            <a:off x="11378183" y="112776"/>
            <a:ext cx="648734" cy="66956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476193"/>
            <a:ext cx="5680075" cy="453390"/>
          </a:xfrm>
          <a:prstGeom prst="rect">
            <a:avLst/>
          </a:prstGeom>
        </p:spPr>
        <p:txBody>
          <a:bodyPr vert="horz" wrap="square" lIns="0" tIns="13335" rIns="0" bIns="0" rtlCol="0">
            <a:spAutoFit/>
          </a:bodyPr>
          <a:lstStyle/>
          <a:p>
            <a:pPr marL="12700">
              <a:lnSpc>
                <a:spcPct val="100000"/>
              </a:lnSpc>
              <a:spcBef>
                <a:spcPts val="105"/>
              </a:spcBef>
            </a:pPr>
            <a:r>
              <a:rPr sz="2800" spc="5" dirty="0">
                <a:solidFill>
                  <a:srgbClr val="F16321"/>
                </a:solidFill>
                <a:latin typeface="微软雅黑"/>
                <a:cs typeface="微软雅黑"/>
              </a:rPr>
              <a:t>品质及储量 </a:t>
            </a:r>
            <a:r>
              <a:rPr sz="2800" spc="-5" dirty="0">
                <a:solidFill>
                  <a:srgbClr val="F16321"/>
                </a:solidFill>
                <a:latin typeface="微软雅黑"/>
                <a:cs typeface="微软雅黑"/>
              </a:rPr>
              <a:t>Quality</a:t>
            </a:r>
            <a:r>
              <a:rPr sz="2800" spc="-15" dirty="0">
                <a:solidFill>
                  <a:srgbClr val="F16321"/>
                </a:solidFill>
                <a:latin typeface="微软雅黑"/>
                <a:cs typeface="微软雅黑"/>
              </a:rPr>
              <a:t> </a:t>
            </a:r>
            <a:r>
              <a:rPr sz="2800" spc="5" dirty="0">
                <a:solidFill>
                  <a:srgbClr val="F16321"/>
                </a:solidFill>
                <a:latin typeface="微软雅黑"/>
                <a:cs typeface="微软雅黑"/>
              </a:rPr>
              <a:t>and</a:t>
            </a:r>
            <a:r>
              <a:rPr sz="2800" spc="-5" dirty="0">
                <a:solidFill>
                  <a:srgbClr val="F16321"/>
                </a:solidFill>
                <a:latin typeface="微软雅黑"/>
                <a:cs typeface="微软雅黑"/>
              </a:rPr>
              <a:t> </a:t>
            </a:r>
            <a:r>
              <a:rPr sz="2800" dirty="0">
                <a:solidFill>
                  <a:srgbClr val="F16321"/>
                </a:solidFill>
                <a:latin typeface="微软雅黑"/>
                <a:cs typeface="微软雅黑"/>
              </a:rPr>
              <a:t>Reserves</a:t>
            </a:r>
            <a:endParaRPr sz="2800" dirty="0">
              <a:latin typeface="微软雅黑"/>
              <a:cs typeface="微软雅黑"/>
            </a:endParaRPr>
          </a:p>
        </p:txBody>
      </p:sp>
      <p:sp>
        <p:nvSpPr>
          <p:cNvPr id="3" name="object 3"/>
          <p:cNvSpPr txBox="1"/>
          <p:nvPr/>
        </p:nvSpPr>
        <p:spPr>
          <a:xfrm>
            <a:off x="6350652" y="1752600"/>
            <a:ext cx="5676265" cy="765594"/>
          </a:xfrm>
          <a:prstGeom prst="rect">
            <a:avLst/>
          </a:prstGeom>
        </p:spPr>
        <p:txBody>
          <a:bodyPr vert="horz" wrap="square" lIns="0" tIns="13970" rIns="0" bIns="0" rtlCol="0">
            <a:spAutoFit/>
          </a:bodyPr>
          <a:lstStyle/>
          <a:p>
            <a:pPr marL="12700" algn="ctr">
              <a:lnSpc>
                <a:spcPct val="100000"/>
              </a:lnSpc>
              <a:spcBef>
                <a:spcPts val="110"/>
              </a:spcBef>
            </a:pPr>
            <a:r>
              <a:rPr lang="en-US" sz="2400" spc="-5" dirty="0">
                <a:latin typeface="微软雅黑"/>
                <a:cs typeface="微软雅黑"/>
              </a:rPr>
              <a:t>Main</a:t>
            </a:r>
            <a:r>
              <a:rPr lang="zh-CN" altLang="en-US" sz="2400" spc="-5" dirty="0">
                <a:latin typeface="微软雅黑"/>
                <a:cs typeface="微软雅黑"/>
              </a:rPr>
              <a:t> </a:t>
            </a:r>
            <a:r>
              <a:rPr lang="en-US" altLang="zh-CN" sz="2400" spc="-5" dirty="0">
                <a:latin typeface="微软雅黑"/>
                <a:cs typeface="微软雅黑"/>
              </a:rPr>
              <a:t>Components</a:t>
            </a:r>
            <a:r>
              <a:rPr lang="zh-CN" altLang="en-US" sz="2400" spc="-5" dirty="0">
                <a:latin typeface="微软雅黑"/>
                <a:cs typeface="微软雅黑"/>
              </a:rPr>
              <a:t> </a:t>
            </a:r>
            <a:r>
              <a:rPr lang="en-US" altLang="zh-CN" sz="2400" spc="-5" dirty="0">
                <a:latin typeface="微软雅黑"/>
                <a:cs typeface="微软雅黑"/>
              </a:rPr>
              <a:t>of</a:t>
            </a:r>
            <a:r>
              <a:rPr lang="zh-CN" altLang="en-US" sz="2400" spc="-5" dirty="0">
                <a:latin typeface="微软雅黑"/>
                <a:cs typeface="微软雅黑"/>
              </a:rPr>
              <a:t> </a:t>
            </a:r>
            <a:r>
              <a:rPr lang="en-US" altLang="zh-CN" sz="2400" spc="-5" dirty="0">
                <a:latin typeface="微软雅黑"/>
                <a:cs typeface="微软雅黑"/>
              </a:rPr>
              <a:t>Australian</a:t>
            </a:r>
            <a:r>
              <a:rPr lang="en-US" altLang="zh-CN" sz="2400" spc="-15" dirty="0">
                <a:latin typeface="微软雅黑"/>
                <a:cs typeface="微软雅黑"/>
              </a:rPr>
              <a:t> </a:t>
            </a:r>
            <a:r>
              <a:rPr lang="en-US" altLang="zh-CN" sz="2400" spc="-5" dirty="0">
                <a:latin typeface="微软雅黑"/>
                <a:cs typeface="微软雅黑"/>
              </a:rPr>
              <a:t>Bx</a:t>
            </a:r>
            <a:r>
              <a:rPr lang="en-US" altLang="zh-CN" sz="2400" spc="-20" dirty="0">
                <a:latin typeface="微软雅黑"/>
                <a:cs typeface="微软雅黑"/>
              </a:rPr>
              <a:t> </a:t>
            </a:r>
            <a:endParaRPr lang="en-US" sz="2400" spc="-5" dirty="0">
              <a:latin typeface="微软雅黑"/>
              <a:cs typeface="微软雅黑"/>
            </a:endParaRPr>
          </a:p>
          <a:p>
            <a:pPr marL="12700" algn="ctr">
              <a:lnSpc>
                <a:spcPct val="100000"/>
              </a:lnSpc>
              <a:spcBef>
                <a:spcPts val="110"/>
              </a:spcBef>
            </a:pPr>
            <a:r>
              <a:rPr sz="2400" spc="-5" dirty="0" err="1">
                <a:latin typeface="微软雅黑"/>
                <a:cs typeface="微软雅黑"/>
              </a:rPr>
              <a:t>澳大利</a:t>
            </a:r>
            <a:r>
              <a:rPr sz="2400" spc="10" dirty="0" err="1">
                <a:latin typeface="微软雅黑"/>
                <a:cs typeface="微软雅黑"/>
              </a:rPr>
              <a:t>亚</a:t>
            </a:r>
            <a:r>
              <a:rPr sz="2400" dirty="0" err="1">
                <a:latin typeface="微软雅黑"/>
                <a:cs typeface="微软雅黑"/>
              </a:rPr>
              <a:t>铝土矿主要成份</a:t>
            </a:r>
            <a:r>
              <a:rPr sz="2400" dirty="0">
                <a:latin typeface="微软雅黑"/>
                <a:cs typeface="微软雅黑"/>
              </a:rPr>
              <a:t>：</a:t>
            </a:r>
          </a:p>
        </p:txBody>
      </p:sp>
      <p:sp>
        <p:nvSpPr>
          <p:cNvPr id="4" name="object 4"/>
          <p:cNvSpPr txBox="1"/>
          <p:nvPr/>
        </p:nvSpPr>
        <p:spPr>
          <a:xfrm>
            <a:off x="711852" y="1371600"/>
            <a:ext cx="5638800" cy="4902432"/>
          </a:xfrm>
          <a:prstGeom prst="rect">
            <a:avLst/>
          </a:prstGeom>
        </p:spPr>
        <p:txBody>
          <a:bodyPr vert="horz" wrap="square" lIns="0" tIns="12700" rIns="0" bIns="0" rtlCol="0">
            <a:spAutoFit/>
          </a:bodyPr>
          <a:lstStyle/>
          <a:p>
            <a:pPr marL="299085" indent="-286385">
              <a:lnSpc>
                <a:spcPts val="2300"/>
              </a:lnSpc>
              <a:spcBef>
                <a:spcPts val="100"/>
              </a:spcBef>
              <a:buFont typeface="Wingdings"/>
              <a:buChar char=""/>
              <a:tabLst>
                <a:tab pos="299720" algn="l"/>
              </a:tabLst>
            </a:pPr>
            <a:r>
              <a:rPr lang="en-US" spc="-10" dirty="0">
                <a:latin typeface="Calibri"/>
                <a:cs typeface="Calibri"/>
              </a:rPr>
              <a:t>Australia has proven bauxite reserves of approximately 9 billion tons, ranking second in the world with an annual production capacity of over 100 million tons, ranking first in the world.</a:t>
            </a:r>
          </a:p>
          <a:p>
            <a:pPr marL="12700">
              <a:lnSpc>
                <a:spcPts val="2300"/>
              </a:lnSpc>
              <a:spcBef>
                <a:spcPts val="100"/>
              </a:spcBef>
              <a:tabLst>
                <a:tab pos="299720" algn="l"/>
              </a:tabLst>
            </a:pPr>
            <a:r>
              <a:rPr lang="en-US" spc="-10" dirty="0">
                <a:latin typeface="Calibri"/>
                <a:cs typeface="Calibri"/>
              </a:rPr>
              <a:t>     </a:t>
            </a:r>
            <a:r>
              <a:rPr sz="1800" b="1" dirty="0">
                <a:latin typeface="黑体"/>
                <a:cs typeface="黑体"/>
              </a:rPr>
              <a:t>澳大利亚已探明铝土矿储量</a:t>
            </a:r>
            <a:r>
              <a:rPr sz="1800" b="1" spc="5" dirty="0">
                <a:latin typeface="黑体"/>
                <a:cs typeface="黑体"/>
              </a:rPr>
              <a:t>约</a:t>
            </a:r>
            <a:r>
              <a:rPr sz="1800" b="1" dirty="0">
                <a:latin typeface="Times New Roman"/>
                <a:cs typeface="Times New Roman"/>
              </a:rPr>
              <a:t>90</a:t>
            </a:r>
            <a:r>
              <a:rPr sz="1800" b="1" dirty="0">
                <a:latin typeface="黑体"/>
                <a:cs typeface="黑体"/>
              </a:rPr>
              <a:t>亿吨，为全球第二，年生产能力</a:t>
            </a:r>
            <a:r>
              <a:rPr sz="1800" b="1" dirty="0">
                <a:latin typeface="Times New Roman"/>
                <a:cs typeface="Times New Roman"/>
              </a:rPr>
              <a:t>1</a:t>
            </a:r>
            <a:r>
              <a:rPr sz="1800" b="1" dirty="0">
                <a:latin typeface="黑体"/>
                <a:cs typeface="黑体"/>
              </a:rPr>
              <a:t>亿余吨，居全球第一。</a:t>
            </a:r>
            <a:endParaRPr sz="1800" dirty="0">
              <a:latin typeface="黑体"/>
              <a:cs typeface="黑体"/>
            </a:endParaRPr>
          </a:p>
          <a:p>
            <a:pPr marL="299085" marR="5080" indent="-286385">
              <a:lnSpc>
                <a:spcPts val="2300"/>
              </a:lnSpc>
              <a:spcBef>
                <a:spcPts val="695"/>
              </a:spcBef>
              <a:buFont typeface="Wingdings"/>
              <a:buChar char=""/>
              <a:tabLst>
                <a:tab pos="299720" algn="l"/>
              </a:tabLst>
            </a:pPr>
            <a:r>
              <a:rPr lang="en-US" spc="-10" dirty="0">
                <a:latin typeface="Calibri"/>
                <a:cs typeface="Calibri"/>
              </a:rPr>
              <a:t>MMI is an Australian listed mining company with an annual production plan of 6 to 7 million tons next year, with sufficient bauxite reserves to be mined for about 20 years.</a:t>
            </a:r>
          </a:p>
          <a:p>
            <a:pPr marL="12700" marR="5080">
              <a:lnSpc>
                <a:spcPts val="2300"/>
              </a:lnSpc>
              <a:spcBef>
                <a:spcPts val="695"/>
              </a:spcBef>
              <a:tabLst>
                <a:tab pos="299720" algn="l"/>
              </a:tabLst>
            </a:pPr>
            <a:r>
              <a:rPr lang="en-US" sz="1800" b="1" dirty="0">
                <a:latin typeface="黑体"/>
                <a:cs typeface="黑体"/>
              </a:rPr>
              <a:t>  </a:t>
            </a:r>
            <a:r>
              <a:rPr sz="1800" b="1" dirty="0" err="1">
                <a:latin typeface="黑体"/>
                <a:cs typeface="黑体"/>
              </a:rPr>
              <a:t>澳大利亚梅特罗矿业公司是澳大利亚一家上</a:t>
            </a:r>
            <a:r>
              <a:rPr sz="1800" b="1" dirty="0">
                <a:latin typeface="黑体"/>
                <a:cs typeface="黑体"/>
              </a:rPr>
              <a:t> 市的矿业公司，明年计划年</a:t>
            </a:r>
            <a:r>
              <a:rPr sz="1800" b="1" spc="5" dirty="0">
                <a:latin typeface="黑体"/>
                <a:cs typeface="黑体"/>
              </a:rPr>
              <a:t>产</a:t>
            </a:r>
            <a:r>
              <a:rPr sz="1800" b="1" dirty="0">
                <a:latin typeface="Times New Roman"/>
                <a:cs typeface="Times New Roman"/>
              </a:rPr>
              <a:t>600-700</a:t>
            </a:r>
            <a:r>
              <a:rPr sz="1800" b="1" dirty="0">
                <a:latin typeface="黑体"/>
                <a:cs typeface="黑体"/>
              </a:rPr>
              <a:t>百万吨， 拥有足够再开采约</a:t>
            </a:r>
            <a:r>
              <a:rPr sz="1800" b="1" dirty="0">
                <a:latin typeface="Times New Roman"/>
                <a:cs typeface="Times New Roman"/>
              </a:rPr>
              <a:t>20</a:t>
            </a:r>
            <a:r>
              <a:rPr sz="1800" b="1" dirty="0">
                <a:latin typeface="黑体"/>
                <a:cs typeface="黑体"/>
              </a:rPr>
              <a:t>年的铝土矿储量。</a:t>
            </a:r>
            <a:endParaRPr sz="1800" dirty="0">
              <a:latin typeface="黑体"/>
              <a:cs typeface="黑体"/>
            </a:endParaRPr>
          </a:p>
          <a:p>
            <a:pPr>
              <a:lnSpc>
                <a:spcPts val="2300"/>
              </a:lnSpc>
              <a:spcBef>
                <a:spcPts val="50"/>
              </a:spcBef>
              <a:buFont typeface="Wingdings"/>
              <a:buChar char=""/>
            </a:pPr>
            <a:endParaRPr sz="2450" dirty="0">
              <a:latin typeface="Times New Roman"/>
              <a:cs typeface="Times New Roman"/>
            </a:endParaRPr>
          </a:p>
          <a:p>
            <a:pPr marL="299085" indent="-286385">
              <a:lnSpc>
                <a:spcPts val="2300"/>
              </a:lnSpc>
              <a:buFont typeface="Wingdings"/>
              <a:buChar char=""/>
              <a:tabLst>
                <a:tab pos="299720" algn="l"/>
              </a:tabLst>
            </a:pPr>
            <a:r>
              <a:rPr lang="en-US" spc="-10" dirty="0">
                <a:latin typeface="Calibri"/>
                <a:cs typeface="Calibri"/>
              </a:rPr>
              <a:t>MMI bauxite is similar to RTA’s </a:t>
            </a:r>
            <a:r>
              <a:rPr lang="en-US" spc="-10" dirty="0" err="1">
                <a:latin typeface="Calibri"/>
                <a:cs typeface="Calibri"/>
              </a:rPr>
              <a:t>Weipa</a:t>
            </a:r>
            <a:r>
              <a:rPr lang="en-US" spc="-10" dirty="0">
                <a:latin typeface="Calibri"/>
                <a:cs typeface="Calibri"/>
              </a:rPr>
              <a:t> bauxite.</a:t>
            </a:r>
          </a:p>
          <a:p>
            <a:pPr marL="12700">
              <a:lnSpc>
                <a:spcPts val="2300"/>
              </a:lnSpc>
              <a:tabLst>
                <a:tab pos="299720" algn="l"/>
              </a:tabLst>
            </a:pPr>
            <a:r>
              <a:rPr lang="en-US" sz="1800" b="1" dirty="0">
                <a:latin typeface="黑体"/>
                <a:cs typeface="黑体"/>
              </a:rPr>
              <a:t>  </a:t>
            </a:r>
            <a:r>
              <a:rPr sz="1800" b="1" dirty="0" err="1">
                <a:latin typeface="黑体"/>
                <a:cs typeface="黑体"/>
              </a:rPr>
              <a:t>梅特罗矿石的品质与力拓的韦帕矿相似</a:t>
            </a:r>
            <a:r>
              <a:rPr sz="1800" b="1" dirty="0">
                <a:latin typeface="黑体"/>
                <a:cs typeface="黑体"/>
              </a:rPr>
              <a:t>。</a:t>
            </a:r>
            <a:endParaRPr sz="1800" dirty="0">
              <a:latin typeface="黑体"/>
              <a:cs typeface="黑体"/>
            </a:endParaRPr>
          </a:p>
        </p:txBody>
      </p:sp>
      <p:sp>
        <p:nvSpPr>
          <p:cNvPr id="7" name="object 3">
            <a:extLst>
              <a:ext uri="{FF2B5EF4-FFF2-40B4-BE49-F238E27FC236}">
                <a16:creationId xmlns:a16="http://schemas.microsoft.com/office/drawing/2014/main" id="{F50CC6E0-8D0C-E17E-AC14-690BCCD24C38}"/>
              </a:ext>
            </a:extLst>
          </p:cNvPr>
          <p:cNvSpPr/>
          <p:nvPr/>
        </p:nvSpPr>
        <p:spPr>
          <a:xfrm>
            <a:off x="11378183" y="112776"/>
            <a:ext cx="648734" cy="669568"/>
          </a:xfrm>
          <a:prstGeom prst="rect">
            <a:avLst/>
          </a:prstGeom>
          <a:blipFill>
            <a:blip r:embed="rId2" cstate="print"/>
            <a:stretch>
              <a:fillRect/>
            </a:stretch>
          </a:blipFill>
        </p:spPr>
        <p:txBody>
          <a:bodyPr wrap="square" lIns="0" tIns="0" rIns="0" bIns="0" rtlCol="0"/>
          <a:lstStyle/>
          <a:p>
            <a:endParaRPr/>
          </a:p>
        </p:txBody>
      </p:sp>
      <p:graphicFrame>
        <p:nvGraphicFramePr>
          <p:cNvPr id="5" name="object 9">
            <a:extLst>
              <a:ext uri="{FF2B5EF4-FFF2-40B4-BE49-F238E27FC236}">
                <a16:creationId xmlns:a16="http://schemas.microsoft.com/office/drawing/2014/main" id="{083E3B67-6515-0950-6ACF-65A88D1F43E2}"/>
              </a:ext>
            </a:extLst>
          </p:cNvPr>
          <p:cNvGraphicFramePr>
            <a:graphicFrameLocks noGrp="1"/>
          </p:cNvGraphicFramePr>
          <p:nvPr>
            <p:extLst>
              <p:ext uri="{D42A27DB-BD31-4B8C-83A1-F6EECF244321}">
                <p14:modId xmlns:p14="http://schemas.microsoft.com/office/powerpoint/2010/main" val="3770498994"/>
              </p:ext>
            </p:extLst>
          </p:nvPr>
        </p:nvGraphicFramePr>
        <p:xfrm>
          <a:off x="6864684" y="2942655"/>
          <a:ext cx="4648199" cy="2412615"/>
        </p:xfrm>
        <a:graphic>
          <a:graphicData uri="http://schemas.openxmlformats.org/drawingml/2006/table">
            <a:tbl>
              <a:tblPr firstRow="1" bandRow="1">
                <a:tableStyleId>{2D5ABB26-0587-4C30-8999-92F81FD0307C}</a:tableStyleId>
              </a:tblPr>
              <a:tblGrid>
                <a:gridCol w="2576575">
                  <a:extLst>
                    <a:ext uri="{9D8B030D-6E8A-4147-A177-3AD203B41FA5}">
                      <a16:colId xmlns:a16="http://schemas.microsoft.com/office/drawing/2014/main" val="20000"/>
                    </a:ext>
                  </a:extLst>
                </a:gridCol>
                <a:gridCol w="2071624">
                  <a:extLst>
                    <a:ext uri="{9D8B030D-6E8A-4147-A177-3AD203B41FA5}">
                      <a16:colId xmlns:a16="http://schemas.microsoft.com/office/drawing/2014/main" val="20001"/>
                    </a:ext>
                  </a:extLst>
                </a:gridCol>
              </a:tblGrid>
              <a:tr h="482600">
                <a:tc>
                  <a:txBody>
                    <a:bodyPr/>
                    <a:lstStyle/>
                    <a:p>
                      <a:pPr marL="92075">
                        <a:lnSpc>
                          <a:spcPct val="100000"/>
                        </a:lnSpc>
                        <a:spcBef>
                          <a:spcPts val="305"/>
                        </a:spcBef>
                      </a:pPr>
                      <a:r>
                        <a:rPr sz="1600" b="1" spc="-10" dirty="0">
                          <a:solidFill>
                            <a:srgbClr val="FFFFFF"/>
                          </a:solidFill>
                          <a:latin typeface="微软雅黑"/>
                          <a:cs typeface="微软雅黑"/>
                        </a:rPr>
                        <a:t>氧化铝</a:t>
                      </a:r>
                      <a:r>
                        <a:rPr sz="1600" b="1" spc="-5" dirty="0">
                          <a:solidFill>
                            <a:srgbClr val="FFFFFF"/>
                          </a:solidFill>
                          <a:latin typeface="微软雅黑"/>
                          <a:cs typeface="微软雅黑"/>
                        </a:rPr>
                        <a:t>Al2O3</a:t>
                      </a:r>
                      <a:endParaRPr sz="1600" dirty="0">
                        <a:latin typeface="微软雅黑"/>
                        <a:cs typeface="微软雅黑"/>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710">
                        <a:lnSpc>
                          <a:spcPct val="100000"/>
                        </a:lnSpc>
                        <a:spcBef>
                          <a:spcPts val="305"/>
                        </a:spcBef>
                      </a:pPr>
                      <a:r>
                        <a:rPr sz="1600" b="1" spc="-10" dirty="0">
                          <a:solidFill>
                            <a:srgbClr val="FFFFFF"/>
                          </a:solidFill>
                          <a:latin typeface="微软雅黑"/>
                          <a:cs typeface="微软雅黑"/>
                        </a:rPr>
                        <a:t>49-55%</a:t>
                      </a:r>
                      <a:endParaRPr sz="1600" dirty="0">
                        <a:latin typeface="微软雅黑"/>
                        <a:cs typeface="微软雅黑"/>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482472">
                <a:tc>
                  <a:txBody>
                    <a:bodyPr/>
                    <a:lstStyle/>
                    <a:p>
                      <a:pPr marL="92075">
                        <a:lnSpc>
                          <a:spcPct val="100000"/>
                        </a:lnSpc>
                        <a:spcBef>
                          <a:spcPts val="305"/>
                        </a:spcBef>
                      </a:pPr>
                      <a:r>
                        <a:rPr sz="1600" spc="-5" dirty="0">
                          <a:latin typeface="微软雅黑"/>
                          <a:cs typeface="微软雅黑"/>
                        </a:rPr>
                        <a:t>二氧化硅</a:t>
                      </a:r>
                      <a:r>
                        <a:rPr sz="1600" spc="-10" dirty="0">
                          <a:latin typeface="微软雅黑"/>
                          <a:cs typeface="微软雅黑"/>
                        </a:rPr>
                        <a:t>SiO2</a:t>
                      </a:r>
                      <a:endParaRPr sz="1600">
                        <a:latin typeface="微软雅黑"/>
                        <a:cs typeface="微软雅黑"/>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710">
                        <a:lnSpc>
                          <a:spcPct val="100000"/>
                        </a:lnSpc>
                        <a:spcBef>
                          <a:spcPts val="305"/>
                        </a:spcBef>
                      </a:pPr>
                      <a:r>
                        <a:rPr sz="1600" spc="-5" dirty="0">
                          <a:latin typeface="微软雅黑"/>
                          <a:cs typeface="微软雅黑"/>
                        </a:rPr>
                        <a:t>8-12%</a:t>
                      </a:r>
                      <a:endParaRPr sz="1600">
                        <a:latin typeface="微软雅黑"/>
                        <a:cs typeface="微软雅黑"/>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482511">
                <a:tc>
                  <a:txBody>
                    <a:bodyPr/>
                    <a:lstStyle/>
                    <a:p>
                      <a:pPr marL="92075">
                        <a:lnSpc>
                          <a:spcPct val="100000"/>
                        </a:lnSpc>
                        <a:spcBef>
                          <a:spcPts val="305"/>
                        </a:spcBef>
                      </a:pPr>
                      <a:r>
                        <a:rPr sz="1600" spc="-10" dirty="0">
                          <a:latin typeface="微软雅黑"/>
                          <a:cs typeface="微软雅黑"/>
                        </a:rPr>
                        <a:t>三氧化二铁Fe2O3</a:t>
                      </a:r>
                      <a:endParaRPr sz="1600">
                        <a:latin typeface="微软雅黑"/>
                        <a:cs typeface="微软雅黑"/>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710">
                        <a:lnSpc>
                          <a:spcPct val="100000"/>
                        </a:lnSpc>
                        <a:spcBef>
                          <a:spcPts val="305"/>
                        </a:spcBef>
                      </a:pPr>
                      <a:r>
                        <a:rPr sz="1600" spc="-10" dirty="0">
                          <a:latin typeface="微软雅黑"/>
                          <a:cs typeface="微软雅黑"/>
                        </a:rPr>
                        <a:t>10-12%</a:t>
                      </a:r>
                      <a:endParaRPr sz="1600">
                        <a:latin typeface="微软雅黑"/>
                        <a:cs typeface="微软雅黑"/>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482523">
                <a:tc>
                  <a:txBody>
                    <a:bodyPr/>
                    <a:lstStyle/>
                    <a:p>
                      <a:pPr marL="92075">
                        <a:lnSpc>
                          <a:spcPct val="100000"/>
                        </a:lnSpc>
                        <a:spcBef>
                          <a:spcPts val="305"/>
                        </a:spcBef>
                      </a:pPr>
                      <a:r>
                        <a:rPr sz="1600" spc="-5" dirty="0">
                          <a:latin typeface="微软雅黑"/>
                          <a:cs typeface="微软雅黑"/>
                        </a:rPr>
                        <a:t>灼减</a:t>
                      </a:r>
                      <a:r>
                        <a:rPr sz="1600" spc="-25" dirty="0">
                          <a:latin typeface="微软雅黑"/>
                          <a:cs typeface="微软雅黑"/>
                        </a:rPr>
                        <a:t>LOI</a:t>
                      </a:r>
                      <a:endParaRPr sz="1600">
                        <a:latin typeface="微软雅黑"/>
                        <a:cs typeface="微软雅黑"/>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710">
                        <a:lnSpc>
                          <a:spcPct val="100000"/>
                        </a:lnSpc>
                        <a:spcBef>
                          <a:spcPts val="305"/>
                        </a:spcBef>
                      </a:pPr>
                      <a:r>
                        <a:rPr sz="1600" spc="-5" dirty="0">
                          <a:latin typeface="微软雅黑"/>
                          <a:cs typeface="微软雅黑"/>
                        </a:rPr>
                        <a:t>25%</a:t>
                      </a:r>
                      <a:endParaRPr sz="1600">
                        <a:latin typeface="微软雅黑"/>
                        <a:cs typeface="微软雅黑"/>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482509">
                <a:tc>
                  <a:txBody>
                    <a:bodyPr/>
                    <a:lstStyle/>
                    <a:p>
                      <a:pPr marL="92075">
                        <a:lnSpc>
                          <a:spcPct val="100000"/>
                        </a:lnSpc>
                        <a:spcBef>
                          <a:spcPts val="305"/>
                        </a:spcBef>
                      </a:pPr>
                      <a:r>
                        <a:rPr sz="1600" spc="-5" dirty="0">
                          <a:latin typeface="微软雅黑"/>
                          <a:cs typeface="微软雅黑"/>
                        </a:rPr>
                        <a:t>附着水</a:t>
                      </a:r>
                      <a:r>
                        <a:rPr sz="1600" spc="10" dirty="0">
                          <a:latin typeface="微软雅黑"/>
                          <a:cs typeface="微软雅黑"/>
                        </a:rPr>
                        <a:t> </a:t>
                      </a:r>
                      <a:r>
                        <a:rPr sz="1600" spc="-15" dirty="0">
                          <a:latin typeface="微软雅黑"/>
                          <a:cs typeface="微软雅黑"/>
                        </a:rPr>
                        <a:t>Free</a:t>
                      </a:r>
                      <a:r>
                        <a:rPr sz="1600" spc="5" dirty="0">
                          <a:latin typeface="微软雅黑"/>
                          <a:cs typeface="微软雅黑"/>
                        </a:rPr>
                        <a:t> </a:t>
                      </a:r>
                      <a:r>
                        <a:rPr sz="1600" spc="-10" dirty="0">
                          <a:latin typeface="微软雅黑"/>
                          <a:cs typeface="微软雅黑"/>
                        </a:rPr>
                        <a:t>Moisture</a:t>
                      </a:r>
                      <a:endParaRPr sz="1600">
                        <a:latin typeface="微软雅黑"/>
                        <a:cs typeface="微软雅黑"/>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710">
                        <a:lnSpc>
                          <a:spcPct val="100000"/>
                        </a:lnSpc>
                        <a:spcBef>
                          <a:spcPts val="305"/>
                        </a:spcBef>
                      </a:pPr>
                      <a:r>
                        <a:rPr sz="1600" spc="-5" dirty="0">
                          <a:latin typeface="微软雅黑"/>
                          <a:cs typeface="微软雅黑"/>
                        </a:rPr>
                        <a:t>11-14%</a:t>
                      </a:r>
                      <a:endParaRPr sz="1600" dirty="0">
                        <a:latin typeface="微软雅黑"/>
                        <a:cs typeface="微软雅黑"/>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94676"/>
            <a:ext cx="10326370" cy="751488"/>
          </a:xfrm>
          <a:prstGeom prst="rect">
            <a:avLst/>
          </a:prstGeom>
        </p:spPr>
        <p:txBody>
          <a:bodyPr vert="horz" wrap="square" lIns="0" tIns="12700" rIns="0" bIns="0" rtlCol="0">
            <a:spAutoFit/>
          </a:bodyPr>
          <a:lstStyle/>
          <a:p>
            <a:pPr marL="12700">
              <a:lnSpc>
                <a:spcPct val="100000"/>
              </a:lnSpc>
              <a:spcBef>
                <a:spcPts val="100"/>
              </a:spcBef>
            </a:pPr>
            <a:r>
              <a:rPr sz="2400" dirty="0"/>
              <a:t>North Australian </a:t>
            </a:r>
            <a:r>
              <a:rPr sz="2400" spc="-5" dirty="0"/>
              <a:t>Bauxite has large </a:t>
            </a:r>
            <a:r>
              <a:rPr sz="2400" dirty="0"/>
              <a:t>freight</a:t>
            </a:r>
            <a:r>
              <a:rPr sz="2400" spc="-5" dirty="0"/>
              <a:t> advantage</a:t>
            </a:r>
            <a:br>
              <a:rPr lang="en-US" sz="2400" spc="-5" dirty="0"/>
            </a:br>
            <a:r>
              <a:rPr lang="zh-CN" altLang="en-US" sz="2400" spc="-5" dirty="0"/>
              <a:t>北澳大利亚铝土矿具有巨大的海运优势</a:t>
            </a:r>
            <a:endParaRPr sz="2400" dirty="0"/>
          </a:p>
        </p:txBody>
      </p:sp>
      <p:sp>
        <p:nvSpPr>
          <p:cNvPr id="3" name="object 3"/>
          <p:cNvSpPr txBox="1"/>
          <p:nvPr/>
        </p:nvSpPr>
        <p:spPr>
          <a:xfrm>
            <a:off x="457200" y="960730"/>
            <a:ext cx="11430000" cy="259686"/>
          </a:xfrm>
          <a:prstGeom prst="rect">
            <a:avLst/>
          </a:prstGeom>
        </p:spPr>
        <p:txBody>
          <a:bodyPr vert="horz" wrap="square" lIns="0" tIns="13335" rIns="0" bIns="0" rtlCol="0">
            <a:spAutoFit/>
          </a:bodyPr>
          <a:lstStyle/>
          <a:p>
            <a:pPr marL="12700">
              <a:lnSpc>
                <a:spcPct val="100000"/>
              </a:lnSpc>
              <a:spcBef>
                <a:spcPts val="105"/>
              </a:spcBef>
            </a:pPr>
            <a:r>
              <a:rPr lang="en-US" altLang="zh-CN" sz="1600" b="1" spc="-5" dirty="0">
                <a:latin typeface="Century Gothic"/>
                <a:cs typeface="Century Gothic"/>
              </a:rPr>
              <a:t>Transit time to China: Guinea 45 days vs N Australia 10 days</a:t>
            </a:r>
            <a:r>
              <a:rPr lang="zh-CN" altLang="en-US" sz="1600" b="1" spc="-5" dirty="0">
                <a:latin typeface="Century Gothic"/>
                <a:cs typeface="Century Gothic"/>
              </a:rPr>
              <a:t>至中国的海运时间：几内亚</a:t>
            </a:r>
            <a:r>
              <a:rPr lang="en-US" altLang="zh-CN" sz="1600" b="1" spc="-5" dirty="0">
                <a:latin typeface="Century Gothic"/>
                <a:cs typeface="Century Gothic"/>
              </a:rPr>
              <a:t>45</a:t>
            </a:r>
            <a:r>
              <a:rPr lang="zh-CN" altLang="en-US" sz="1600" b="1" spc="-5" dirty="0">
                <a:latin typeface="Century Gothic"/>
                <a:cs typeface="Century Gothic"/>
              </a:rPr>
              <a:t>天</a:t>
            </a:r>
            <a:r>
              <a:rPr lang="en-US" altLang="zh-CN" sz="1600" b="1" spc="-5" dirty="0">
                <a:latin typeface="Century Gothic"/>
                <a:cs typeface="Century Gothic"/>
              </a:rPr>
              <a:t>vs</a:t>
            </a:r>
            <a:r>
              <a:rPr lang="zh-CN" altLang="en-US" sz="1600" b="1" spc="-5" dirty="0">
                <a:latin typeface="Century Gothic"/>
                <a:cs typeface="Century Gothic"/>
              </a:rPr>
              <a:t>澳大利亚北部</a:t>
            </a:r>
            <a:r>
              <a:rPr lang="en-US" altLang="zh-CN" sz="1600" b="1" spc="-5" dirty="0">
                <a:latin typeface="Century Gothic"/>
                <a:cs typeface="Century Gothic"/>
              </a:rPr>
              <a:t>10</a:t>
            </a:r>
            <a:r>
              <a:rPr lang="zh-CN" altLang="en-US" sz="1600" b="1" spc="-5" dirty="0">
                <a:latin typeface="Century Gothic"/>
                <a:cs typeface="Century Gothic"/>
              </a:rPr>
              <a:t>天</a:t>
            </a:r>
            <a:endParaRPr sz="1600" dirty="0">
              <a:latin typeface="Century Gothic"/>
              <a:cs typeface="Century Gothic"/>
            </a:endParaRPr>
          </a:p>
        </p:txBody>
      </p:sp>
      <p:sp>
        <p:nvSpPr>
          <p:cNvPr id="5" name="object 5"/>
          <p:cNvSpPr txBox="1"/>
          <p:nvPr/>
        </p:nvSpPr>
        <p:spPr>
          <a:xfrm>
            <a:off x="228396" y="6503923"/>
            <a:ext cx="133540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F16321"/>
                </a:solidFill>
                <a:latin typeface="Calibri"/>
                <a:cs typeface="Calibri"/>
              </a:rPr>
              <a:t>6 | </a:t>
            </a:r>
            <a:r>
              <a:rPr sz="1000" spc="-5" dirty="0">
                <a:latin typeface="Calibri"/>
                <a:cs typeface="Calibri"/>
              </a:rPr>
              <a:t>ASX : MMI </a:t>
            </a:r>
            <a:r>
              <a:rPr sz="1000" spc="-5" dirty="0">
                <a:solidFill>
                  <a:srgbClr val="F16321"/>
                </a:solidFill>
                <a:latin typeface="Calibri"/>
                <a:cs typeface="Calibri"/>
              </a:rPr>
              <a:t>| </a:t>
            </a:r>
            <a:r>
              <a:rPr sz="1000" spc="-5" dirty="0">
                <a:latin typeface="Calibri"/>
                <a:cs typeface="Calibri"/>
              </a:rPr>
              <a:t>Apr</a:t>
            </a:r>
            <a:r>
              <a:rPr sz="1000" spc="25" dirty="0">
                <a:latin typeface="Calibri"/>
                <a:cs typeface="Calibri"/>
              </a:rPr>
              <a:t> </a:t>
            </a:r>
            <a:r>
              <a:rPr sz="1000" spc="-5" dirty="0">
                <a:latin typeface="Calibri"/>
                <a:cs typeface="Calibri"/>
              </a:rPr>
              <a:t>2023</a:t>
            </a:r>
            <a:endParaRPr sz="1000">
              <a:latin typeface="Calibri"/>
              <a:cs typeface="Calibri"/>
            </a:endParaRPr>
          </a:p>
        </p:txBody>
      </p:sp>
      <p:sp>
        <p:nvSpPr>
          <p:cNvPr id="6" name="object 6"/>
          <p:cNvSpPr/>
          <p:nvPr/>
        </p:nvSpPr>
        <p:spPr>
          <a:xfrm>
            <a:off x="304800" y="1302880"/>
            <a:ext cx="11234928" cy="5152644"/>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3837431" y="3631551"/>
            <a:ext cx="5378195" cy="2436876"/>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417691" y="3655936"/>
            <a:ext cx="2755265" cy="2347595"/>
          </a:xfrm>
          <a:custGeom>
            <a:avLst/>
            <a:gdLst/>
            <a:ahLst/>
            <a:cxnLst/>
            <a:rect l="l" t="t" r="r" b="b"/>
            <a:pathLst>
              <a:path w="2755265" h="2347595">
                <a:moveTo>
                  <a:pt x="2451734" y="611505"/>
                </a:moveTo>
                <a:lnTo>
                  <a:pt x="2083943" y="611505"/>
                </a:lnTo>
                <a:lnTo>
                  <a:pt x="2070517" y="659204"/>
                </a:lnTo>
                <a:lnTo>
                  <a:pt x="2056145" y="706450"/>
                </a:lnTo>
                <a:lnTo>
                  <a:pt x="2040836" y="753233"/>
                </a:lnTo>
                <a:lnTo>
                  <a:pt x="2024604" y="799543"/>
                </a:lnTo>
                <a:lnTo>
                  <a:pt x="2007459" y="845370"/>
                </a:lnTo>
                <a:lnTo>
                  <a:pt x="1989413" y="890705"/>
                </a:lnTo>
                <a:lnTo>
                  <a:pt x="1970478" y="935537"/>
                </a:lnTo>
                <a:lnTo>
                  <a:pt x="1950665" y="979858"/>
                </a:lnTo>
                <a:lnTo>
                  <a:pt x="1929987" y="1023658"/>
                </a:lnTo>
                <a:lnTo>
                  <a:pt x="1908454" y="1066927"/>
                </a:lnTo>
                <a:lnTo>
                  <a:pt x="1886078" y="1109655"/>
                </a:lnTo>
                <a:lnTo>
                  <a:pt x="1862872" y="1151832"/>
                </a:lnTo>
                <a:lnTo>
                  <a:pt x="1838846" y="1193450"/>
                </a:lnTo>
                <a:lnTo>
                  <a:pt x="1814013" y="1234498"/>
                </a:lnTo>
                <a:lnTo>
                  <a:pt x="1788384" y="1274966"/>
                </a:lnTo>
                <a:lnTo>
                  <a:pt x="1761970" y="1314846"/>
                </a:lnTo>
                <a:lnTo>
                  <a:pt x="1734784" y="1354127"/>
                </a:lnTo>
                <a:lnTo>
                  <a:pt x="1706836" y="1392800"/>
                </a:lnTo>
                <a:lnTo>
                  <a:pt x="1678139" y="1430854"/>
                </a:lnTo>
                <a:lnTo>
                  <a:pt x="1648704" y="1468281"/>
                </a:lnTo>
                <a:lnTo>
                  <a:pt x="1618543" y="1505071"/>
                </a:lnTo>
                <a:lnTo>
                  <a:pt x="1587668" y="1541214"/>
                </a:lnTo>
                <a:lnTo>
                  <a:pt x="1556089" y="1576700"/>
                </a:lnTo>
                <a:lnTo>
                  <a:pt x="1523820" y="1611520"/>
                </a:lnTo>
                <a:lnTo>
                  <a:pt x="1490871" y="1645663"/>
                </a:lnTo>
                <a:lnTo>
                  <a:pt x="1457253" y="1679122"/>
                </a:lnTo>
                <a:lnTo>
                  <a:pt x="1422980" y="1711884"/>
                </a:lnTo>
                <a:lnTo>
                  <a:pt x="1388062" y="1743942"/>
                </a:lnTo>
                <a:lnTo>
                  <a:pt x="1352511" y="1775286"/>
                </a:lnTo>
                <a:lnTo>
                  <a:pt x="1316339" y="1805905"/>
                </a:lnTo>
                <a:lnTo>
                  <a:pt x="1279557" y="1835790"/>
                </a:lnTo>
                <a:lnTo>
                  <a:pt x="1242176" y="1864931"/>
                </a:lnTo>
                <a:lnTo>
                  <a:pt x="1204210" y="1893319"/>
                </a:lnTo>
                <a:lnTo>
                  <a:pt x="1165669" y="1920944"/>
                </a:lnTo>
                <a:lnTo>
                  <a:pt x="1126564" y="1947797"/>
                </a:lnTo>
                <a:lnTo>
                  <a:pt x="1086908" y="1973867"/>
                </a:lnTo>
                <a:lnTo>
                  <a:pt x="1046712" y="1999146"/>
                </a:lnTo>
                <a:lnTo>
                  <a:pt x="1005988" y="2023622"/>
                </a:lnTo>
                <a:lnTo>
                  <a:pt x="964748" y="2047288"/>
                </a:lnTo>
                <a:lnTo>
                  <a:pt x="923003" y="2070132"/>
                </a:lnTo>
                <a:lnTo>
                  <a:pt x="880764" y="2092146"/>
                </a:lnTo>
                <a:lnTo>
                  <a:pt x="838044" y="2113320"/>
                </a:lnTo>
                <a:lnTo>
                  <a:pt x="794853" y="2133644"/>
                </a:lnTo>
                <a:lnTo>
                  <a:pt x="751205" y="2153108"/>
                </a:lnTo>
                <a:lnTo>
                  <a:pt x="707110" y="2171703"/>
                </a:lnTo>
                <a:lnTo>
                  <a:pt x="662579" y="2189419"/>
                </a:lnTo>
                <a:lnTo>
                  <a:pt x="617626" y="2206247"/>
                </a:lnTo>
                <a:lnTo>
                  <a:pt x="572260" y="2222176"/>
                </a:lnTo>
                <a:lnTo>
                  <a:pt x="526495" y="2237197"/>
                </a:lnTo>
                <a:lnTo>
                  <a:pt x="480341" y="2251301"/>
                </a:lnTo>
                <a:lnTo>
                  <a:pt x="433810" y="2264477"/>
                </a:lnTo>
                <a:lnTo>
                  <a:pt x="386915" y="2276717"/>
                </a:lnTo>
                <a:lnTo>
                  <a:pt x="339665" y="2288010"/>
                </a:lnTo>
                <a:lnTo>
                  <a:pt x="292074" y="2298347"/>
                </a:lnTo>
                <a:lnTo>
                  <a:pt x="244153" y="2307718"/>
                </a:lnTo>
                <a:lnTo>
                  <a:pt x="195912" y="2316113"/>
                </a:lnTo>
                <a:lnTo>
                  <a:pt x="147366" y="2323523"/>
                </a:lnTo>
                <a:lnTo>
                  <a:pt x="98523" y="2329939"/>
                </a:lnTo>
                <a:lnTo>
                  <a:pt x="49397" y="2335349"/>
                </a:lnTo>
                <a:lnTo>
                  <a:pt x="0" y="2339746"/>
                </a:lnTo>
                <a:lnTo>
                  <a:pt x="48936" y="2343080"/>
                </a:lnTo>
                <a:lnTo>
                  <a:pt x="97740" y="2345395"/>
                </a:lnTo>
                <a:lnTo>
                  <a:pt x="146398" y="2346700"/>
                </a:lnTo>
                <a:lnTo>
                  <a:pt x="194899" y="2347003"/>
                </a:lnTo>
                <a:lnTo>
                  <a:pt x="243231" y="2346312"/>
                </a:lnTo>
                <a:lnTo>
                  <a:pt x="291384" y="2344636"/>
                </a:lnTo>
                <a:lnTo>
                  <a:pt x="339344" y="2341982"/>
                </a:lnTo>
                <a:lnTo>
                  <a:pt x="387100" y="2338359"/>
                </a:lnTo>
                <a:lnTo>
                  <a:pt x="434642" y="2333775"/>
                </a:lnTo>
                <a:lnTo>
                  <a:pt x="481956" y="2328239"/>
                </a:lnTo>
                <a:lnTo>
                  <a:pt x="529031" y="2321758"/>
                </a:lnTo>
                <a:lnTo>
                  <a:pt x="575857" y="2314340"/>
                </a:lnTo>
                <a:lnTo>
                  <a:pt x="622420" y="2305995"/>
                </a:lnTo>
                <a:lnTo>
                  <a:pt x="668709" y="2296730"/>
                </a:lnTo>
                <a:lnTo>
                  <a:pt x="714714" y="2286553"/>
                </a:lnTo>
                <a:lnTo>
                  <a:pt x="760421" y="2275474"/>
                </a:lnTo>
                <a:lnTo>
                  <a:pt x="805819" y="2263499"/>
                </a:lnTo>
                <a:lnTo>
                  <a:pt x="850898" y="2250637"/>
                </a:lnTo>
                <a:lnTo>
                  <a:pt x="895644" y="2236896"/>
                </a:lnTo>
                <a:lnTo>
                  <a:pt x="940046" y="2222285"/>
                </a:lnTo>
                <a:lnTo>
                  <a:pt x="984094" y="2206812"/>
                </a:lnTo>
                <a:lnTo>
                  <a:pt x="1027774" y="2190486"/>
                </a:lnTo>
                <a:lnTo>
                  <a:pt x="1071075" y="2173313"/>
                </a:lnTo>
                <a:lnTo>
                  <a:pt x="1113986" y="2155303"/>
                </a:lnTo>
                <a:lnTo>
                  <a:pt x="1156495" y="2136463"/>
                </a:lnTo>
                <a:lnTo>
                  <a:pt x="1198591" y="2116803"/>
                </a:lnTo>
                <a:lnTo>
                  <a:pt x="1240261" y="2096330"/>
                </a:lnTo>
                <a:lnTo>
                  <a:pt x="1281494" y="2075052"/>
                </a:lnTo>
                <a:lnTo>
                  <a:pt x="1322278" y="2052978"/>
                </a:lnTo>
                <a:lnTo>
                  <a:pt x="1362602" y="2030116"/>
                </a:lnTo>
                <a:lnTo>
                  <a:pt x="1402453" y="2006474"/>
                </a:lnTo>
                <a:lnTo>
                  <a:pt x="1441822" y="1982060"/>
                </a:lnTo>
                <a:lnTo>
                  <a:pt x="1480694" y="1956883"/>
                </a:lnTo>
                <a:lnTo>
                  <a:pt x="1519060" y="1930951"/>
                </a:lnTo>
                <a:lnTo>
                  <a:pt x="1556907" y="1904272"/>
                </a:lnTo>
                <a:lnTo>
                  <a:pt x="1594223" y="1876854"/>
                </a:lnTo>
                <a:lnTo>
                  <a:pt x="1630998" y="1848706"/>
                </a:lnTo>
                <a:lnTo>
                  <a:pt x="1667218" y="1819835"/>
                </a:lnTo>
                <a:lnTo>
                  <a:pt x="1702874" y="1790250"/>
                </a:lnTo>
                <a:lnTo>
                  <a:pt x="1737952" y="1759960"/>
                </a:lnTo>
                <a:lnTo>
                  <a:pt x="1772441" y="1728972"/>
                </a:lnTo>
                <a:lnTo>
                  <a:pt x="1806330" y="1697294"/>
                </a:lnTo>
                <a:lnTo>
                  <a:pt x="1839607" y="1664936"/>
                </a:lnTo>
                <a:lnTo>
                  <a:pt x="1872260" y="1631904"/>
                </a:lnTo>
                <a:lnTo>
                  <a:pt x="1904278" y="1598208"/>
                </a:lnTo>
                <a:lnTo>
                  <a:pt x="1935649" y="1563856"/>
                </a:lnTo>
                <a:lnTo>
                  <a:pt x="1966361" y="1528855"/>
                </a:lnTo>
                <a:lnTo>
                  <a:pt x="1996402" y="1493215"/>
                </a:lnTo>
                <a:lnTo>
                  <a:pt x="2025762" y="1456942"/>
                </a:lnTo>
                <a:lnTo>
                  <a:pt x="2054427" y="1420046"/>
                </a:lnTo>
                <a:lnTo>
                  <a:pt x="2082387" y="1382535"/>
                </a:lnTo>
                <a:lnTo>
                  <a:pt x="2109630" y="1344417"/>
                </a:lnTo>
                <a:lnTo>
                  <a:pt x="2136144" y="1305700"/>
                </a:lnTo>
                <a:lnTo>
                  <a:pt x="2161918" y="1266392"/>
                </a:lnTo>
                <a:lnTo>
                  <a:pt x="2186940" y="1226503"/>
                </a:lnTo>
                <a:lnTo>
                  <a:pt x="2211198" y="1186038"/>
                </a:lnTo>
                <a:lnTo>
                  <a:pt x="2234680" y="1145008"/>
                </a:lnTo>
                <a:lnTo>
                  <a:pt x="2257375" y="1103421"/>
                </a:lnTo>
                <a:lnTo>
                  <a:pt x="2279272" y="1061284"/>
                </a:lnTo>
                <a:lnTo>
                  <a:pt x="2300358" y="1018606"/>
                </a:lnTo>
                <a:lnTo>
                  <a:pt x="2320622" y="975394"/>
                </a:lnTo>
                <a:lnTo>
                  <a:pt x="2340052" y="931658"/>
                </a:lnTo>
                <a:lnTo>
                  <a:pt x="2358636" y="887406"/>
                </a:lnTo>
                <a:lnTo>
                  <a:pt x="2376363" y="842645"/>
                </a:lnTo>
                <a:lnTo>
                  <a:pt x="2393222" y="797384"/>
                </a:lnTo>
                <a:lnTo>
                  <a:pt x="2409200" y="751631"/>
                </a:lnTo>
                <a:lnTo>
                  <a:pt x="2424286" y="705395"/>
                </a:lnTo>
                <a:lnTo>
                  <a:pt x="2438468" y="658683"/>
                </a:lnTo>
                <a:lnTo>
                  <a:pt x="2451734" y="611505"/>
                </a:lnTo>
                <a:close/>
              </a:path>
              <a:path w="2755265" h="2347595">
                <a:moveTo>
                  <a:pt x="2348992" y="0"/>
                </a:moveTo>
                <a:lnTo>
                  <a:pt x="1780794" y="611505"/>
                </a:lnTo>
                <a:lnTo>
                  <a:pt x="2754883" y="611505"/>
                </a:lnTo>
                <a:lnTo>
                  <a:pt x="2348992" y="0"/>
                </a:lnTo>
                <a:close/>
              </a:path>
            </a:pathLst>
          </a:custGeom>
          <a:solidFill>
            <a:srgbClr val="FFFF00"/>
          </a:solidFill>
        </p:spPr>
        <p:txBody>
          <a:bodyPr wrap="square" lIns="0" tIns="0" rIns="0" bIns="0" rtlCol="0"/>
          <a:lstStyle/>
          <a:p>
            <a:endParaRPr/>
          </a:p>
        </p:txBody>
      </p:sp>
      <p:sp>
        <p:nvSpPr>
          <p:cNvPr id="9" name="object 9"/>
          <p:cNvSpPr/>
          <p:nvPr/>
        </p:nvSpPr>
        <p:spPr>
          <a:xfrm>
            <a:off x="3884675" y="3655936"/>
            <a:ext cx="2717165" cy="2346960"/>
          </a:xfrm>
          <a:custGeom>
            <a:avLst/>
            <a:gdLst/>
            <a:ahLst/>
            <a:cxnLst/>
            <a:rect l="l" t="t" r="r" b="b"/>
            <a:pathLst>
              <a:path w="2717165" h="2346960">
                <a:moveTo>
                  <a:pt x="367918" y="0"/>
                </a:moveTo>
                <a:lnTo>
                  <a:pt x="0" y="0"/>
                </a:lnTo>
                <a:lnTo>
                  <a:pt x="491" y="48489"/>
                </a:lnTo>
                <a:lnTo>
                  <a:pt x="1959" y="96739"/>
                </a:lnTo>
                <a:lnTo>
                  <a:pt x="4394" y="144740"/>
                </a:lnTo>
                <a:lnTo>
                  <a:pt x="7786" y="192483"/>
                </a:lnTo>
                <a:lnTo>
                  <a:pt x="12127" y="239958"/>
                </a:lnTo>
                <a:lnTo>
                  <a:pt x="17407" y="287156"/>
                </a:lnTo>
                <a:lnTo>
                  <a:pt x="23615" y="334067"/>
                </a:lnTo>
                <a:lnTo>
                  <a:pt x="30744" y="380682"/>
                </a:lnTo>
                <a:lnTo>
                  <a:pt x="38783" y="426991"/>
                </a:lnTo>
                <a:lnTo>
                  <a:pt x="47723" y="472986"/>
                </a:lnTo>
                <a:lnTo>
                  <a:pt x="57554" y="518656"/>
                </a:lnTo>
                <a:lnTo>
                  <a:pt x="68268" y="563992"/>
                </a:lnTo>
                <a:lnTo>
                  <a:pt x="79854" y="608985"/>
                </a:lnTo>
                <a:lnTo>
                  <a:pt x="92303" y="653625"/>
                </a:lnTo>
                <a:lnTo>
                  <a:pt x="105606" y="697903"/>
                </a:lnTo>
                <a:lnTo>
                  <a:pt x="119753" y="741810"/>
                </a:lnTo>
                <a:lnTo>
                  <a:pt x="134735" y="785335"/>
                </a:lnTo>
                <a:lnTo>
                  <a:pt x="150543" y="828470"/>
                </a:lnTo>
                <a:lnTo>
                  <a:pt x="167166" y="871205"/>
                </a:lnTo>
                <a:lnTo>
                  <a:pt x="184596" y="913530"/>
                </a:lnTo>
                <a:lnTo>
                  <a:pt x="202823" y="955437"/>
                </a:lnTo>
                <a:lnTo>
                  <a:pt x="221837" y="996916"/>
                </a:lnTo>
                <a:lnTo>
                  <a:pt x="241630" y="1037957"/>
                </a:lnTo>
                <a:lnTo>
                  <a:pt x="262191" y="1078550"/>
                </a:lnTo>
                <a:lnTo>
                  <a:pt x="283512" y="1118687"/>
                </a:lnTo>
                <a:lnTo>
                  <a:pt x="305582" y="1158359"/>
                </a:lnTo>
                <a:lnTo>
                  <a:pt x="328393" y="1197554"/>
                </a:lnTo>
                <a:lnTo>
                  <a:pt x="351934" y="1236265"/>
                </a:lnTo>
                <a:lnTo>
                  <a:pt x="376197" y="1274482"/>
                </a:lnTo>
                <a:lnTo>
                  <a:pt x="401172" y="1312195"/>
                </a:lnTo>
                <a:lnTo>
                  <a:pt x="426850" y="1349394"/>
                </a:lnTo>
                <a:lnTo>
                  <a:pt x="453221" y="1386071"/>
                </a:lnTo>
                <a:lnTo>
                  <a:pt x="480275" y="1422216"/>
                </a:lnTo>
                <a:lnTo>
                  <a:pt x="508004" y="1457820"/>
                </a:lnTo>
                <a:lnTo>
                  <a:pt x="536397" y="1492872"/>
                </a:lnTo>
                <a:lnTo>
                  <a:pt x="565446" y="1527364"/>
                </a:lnTo>
                <a:lnTo>
                  <a:pt x="595141" y="1561287"/>
                </a:lnTo>
                <a:lnTo>
                  <a:pt x="625472" y="1594630"/>
                </a:lnTo>
                <a:lnTo>
                  <a:pt x="656430" y="1627384"/>
                </a:lnTo>
                <a:lnTo>
                  <a:pt x="688006" y="1659540"/>
                </a:lnTo>
                <a:lnTo>
                  <a:pt x="720190" y="1691089"/>
                </a:lnTo>
                <a:lnTo>
                  <a:pt x="752972" y="1722020"/>
                </a:lnTo>
                <a:lnTo>
                  <a:pt x="786344" y="1752326"/>
                </a:lnTo>
                <a:lnTo>
                  <a:pt x="820296" y="1781995"/>
                </a:lnTo>
                <a:lnTo>
                  <a:pt x="854818" y="1811019"/>
                </a:lnTo>
                <a:lnTo>
                  <a:pt x="889900" y="1839388"/>
                </a:lnTo>
                <a:lnTo>
                  <a:pt x="925534" y="1867093"/>
                </a:lnTo>
                <a:lnTo>
                  <a:pt x="961711" y="1894124"/>
                </a:lnTo>
                <a:lnTo>
                  <a:pt x="998419" y="1920472"/>
                </a:lnTo>
                <a:lnTo>
                  <a:pt x="1035651" y="1946128"/>
                </a:lnTo>
                <a:lnTo>
                  <a:pt x="1073396" y="1971082"/>
                </a:lnTo>
                <a:lnTo>
                  <a:pt x="1111646" y="1995324"/>
                </a:lnTo>
                <a:lnTo>
                  <a:pt x="1150390" y="2018846"/>
                </a:lnTo>
                <a:lnTo>
                  <a:pt x="1189620" y="2041637"/>
                </a:lnTo>
                <a:lnTo>
                  <a:pt x="1229326" y="2063688"/>
                </a:lnTo>
                <a:lnTo>
                  <a:pt x="1269498" y="2084991"/>
                </a:lnTo>
                <a:lnTo>
                  <a:pt x="1310127" y="2105535"/>
                </a:lnTo>
                <a:lnTo>
                  <a:pt x="1351203" y="2125310"/>
                </a:lnTo>
                <a:lnTo>
                  <a:pt x="1392718" y="2144308"/>
                </a:lnTo>
                <a:lnTo>
                  <a:pt x="1434661" y="2162520"/>
                </a:lnTo>
                <a:lnTo>
                  <a:pt x="1477023" y="2179935"/>
                </a:lnTo>
                <a:lnTo>
                  <a:pt x="1519795" y="2196544"/>
                </a:lnTo>
                <a:lnTo>
                  <a:pt x="1562968" y="2212338"/>
                </a:lnTo>
                <a:lnTo>
                  <a:pt x="1606531" y="2227307"/>
                </a:lnTo>
                <a:lnTo>
                  <a:pt x="1650476" y="2241442"/>
                </a:lnTo>
                <a:lnTo>
                  <a:pt x="1694793" y="2254734"/>
                </a:lnTo>
                <a:lnTo>
                  <a:pt x="1739472" y="2267173"/>
                </a:lnTo>
                <a:lnTo>
                  <a:pt x="1784504" y="2278749"/>
                </a:lnTo>
                <a:lnTo>
                  <a:pt x="1829880" y="2289453"/>
                </a:lnTo>
                <a:lnTo>
                  <a:pt x="1875590" y="2299276"/>
                </a:lnTo>
                <a:lnTo>
                  <a:pt x="1921625" y="2308209"/>
                </a:lnTo>
                <a:lnTo>
                  <a:pt x="1967975" y="2316241"/>
                </a:lnTo>
                <a:lnTo>
                  <a:pt x="2014630" y="2323364"/>
                </a:lnTo>
                <a:lnTo>
                  <a:pt x="2061583" y="2329567"/>
                </a:lnTo>
                <a:lnTo>
                  <a:pt x="2108822" y="2334842"/>
                </a:lnTo>
                <a:lnTo>
                  <a:pt x="2156339" y="2339179"/>
                </a:lnTo>
                <a:lnTo>
                  <a:pt x="2204123" y="2342569"/>
                </a:lnTo>
                <a:lnTo>
                  <a:pt x="2252167" y="2345002"/>
                </a:lnTo>
                <a:lnTo>
                  <a:pt x="2300459" y="2346469"/>
                </a:lnTo>
                <a:lnTo>
                  <a:pt x="2348991" y="2346960"/>
                </a:lnTo>
                <a:lnTo>
                  <a:pt x="2716911" y="2346960"/>
                </a:lnTo>
                <a:lnTo>
                  <a:pt x="2668378" y="2346469"/>
                </a:lnTo>
                <a:lnTo>
                  <a:pt x="2620086" y="2345002"/>
                </a:lnTo>
                <a:lnTo>
                  <a:pt x="2572042" y="2342569"/>
                </a:lnTo>
                <a:lnTo>
                  <a:pt x="2524258" y="2339179"/>
                </a:lnTo>
                <a:lnTo>
                  <a:pt x="2476741" y="2334842"/>
                </a:lnTo>
                <a:lnTo>
                  <a:pt x="2429502" y="2329567"/>
                </a:lnTo>
                <a:lnTo>
                  <a:pt x="2382549" y="2323364"/>
                </a:lnTo>
                <a:lnTo>
                  <a:pt x="2335894" y="2316241"/>
                </a:lnTo>
                <a:lnTo>
                  <a:pt x="2289544" y="2308209"/>
                </a:lnTo>
                <a:lnTo>
                  <a:pt x="2243509" y="2299276"/>
                </a:lnTo>
                <a:lnTo>
                  <a:pt x="2197799" y="2289453"/>
                </a:lnTo>
                <a:lnTo>
                  <a:pt x="2152423" y="2278749"/>
                </a:lnTo>
                <a:lnTo>
                  <a:pt x="2107391" y="2267173"/>
                </a:lnTo>
                <a:lnTo>
                  <a:pt x="2062712" y="2254734"/>
                </a:lnTo>
                <a:lnTo>
                  <a:pt x="2018395" y="2241442"/>
                </a:lnTo>
                <a:lnTo>
                  <a:pt x="1974450" y="2227307"/>
                </a:lnTo>
                <a:lnTo>
                  <a:pt x="1930887" y="2212338"/>
                </a:lnTo>
                <a:lnTo>
                  <a:pt x="1887714" y="2196544"/>
                </a:lnTo>
                <a:lnTo>
                  <a:pt x="1844942" y="2179935"/>
                </a:lnTo>
                <a:lnTo>
                  <a:pt x="1802580" y="2162520"/>
                </a:lnTo>
                <a:lnTo>
                  <a:pt x="1760637" y="2144308"/>
                </a:lnTo>
                <a:lnTo>
                  <a:pt x="1719122" y="2125310"/>
                </a:lnTo>
                <a:lnTo>
                  <a:pt x="1678046" y="2105535"/>
                </a:lnTo>
                <a:lnTo>
                  <a:pt x="1637417" y="2084991"/>
                </a:lnTo>
                <a:lnTo>
                  <a:pt x="1597245" y="2063688"/>
                </a:lnTo>
                <a:lnTo>
                  <a:pt x="1557539" y="2041637"/>
                </a:lnTo>
                <a:lnTo>
                  <a:pt x="1518309" y="2018846"/>
                </a:lnTo>
                <a:lnTo>
                  <a:pt x="1479565" y="1995324"/>
                </a:lnTo>
                <a:lnTo>
                  <a:pt x="1441315" y="1971082"/>
                </a:lnTo>
                <a:lnTo>
                  <a:pt x="1403570" y="1946128"/>
                </a:lnTo>
                <a:lnTo>
                  <a:pt x="1366338" y="1920472"/>
                </a:lnTo>
                <a:lnTo>
                  <a:pt x="1329630" y="1894124"/>
                </a:lnTo>
                <a:lnTo>
                  <a:pt x="1293453" y="1867093"/>
                </a:lnTo>
                <a:lnTo>
                  <a:pt x="1257819" y="1839388"/>
                </a:lnTo>
                <a:lnTo>
                  <a:pt x="1222737" y="1811019"/>
                </a:lnTo>
                <a:lnTo>
                  <a:pt x="1188215" y="1781995"/>
                </a:lnTo>
                <a:lnTo>
                  <a:pt x="1154263" y="1752326"/>
                </a:lnTo>
                <a:lnTo>
                  <a:pt x="1120891" y="1722020"/>
                </a:lnTo>
                <a:lnTo>
                  <a:pt x="1088109" y="1691089"/>
                </a:lnTo>
                <a:lnTo>
                  <a:pt x="1055925" y="1659540"/>
                </a:lnTo>
                <a:lnTo>
                  <a:pt x="1024349" y="1627384"/>
                </a:lnTo>
                <a:lnTo>
                  <a:pt x="993391" y="1594630"/>
                </a:lnTo>
                <a:lnTo>
                  <a:pt x="963060" y="1561287"/>
                </a:lnTo>
                <a:lnTo>
                  <a:pt x="933365" y="1527364"/>
                </a:lnTo>
                <a:lnTo>
                  <a:pt x="904316" y="1492872"/>
                </a:lnTo>
                <a:lnTo>
                  <a:pt x="875923" y="1457820"/>
                </a:lnTo>
                <a:lnTo>
                  <a:pt x="848194" y="1422216"/>
                </a:lnTo>
                <a:lnTo>
                  <a:pt x="821140" y="1386071"/>
                </a:lnTo>
                <a:lnTo>
                  <a:pt x="794769" y="1349394"/>
                </a:lnTo>
                <a:lnTo>
                  <a:pt x="769091" y="1312195"/>
                </a:lnTo>
                <a:lnTo>
                  <a:pt x="744116" y="1274482"/>
                </a:lnTo>
                <a:lnTo>
                  <a:pt x="719853" y="1236265"/>
                </a:lnTo>
                <a:lnTo>
                  <a:pt x="696312" y="1197554"/>
                </a:lnTo>
                <a:lnTo>
                  <a:pt x="673501" y="1158359"/>
                </a:lnTo>
                <a:lnTo>
                  <a:pt x="651431" y="1118687"/>
                </a:lnTo>
                <a:lnTo>
                  <a:pt x="630110" y="1078550"/>
                </a:lnTo>
                <a:lnTo>
                  <a:pt x="609549" y="1037957"/>
                </a:lnTo>
                <a:lnTo>
                  <a:pt x="589756" y="996916"/>
                </a:lnTo>
                <a:lnTo>
                  <a:pt x="570742" y="955437"/>
                </a:lnTo>
                <a:lnTo>
                  <a:pt x="552515" y="913530"/>
                </a:lnTo>
                <a:lnTo>
                  <a:pt x="535085" y="871205"/>
                </a:lnTo>
                <a:lnTo>
                  <a:pt x="518462" y="828470"/>
                </a:lnTo>
                <a:lnTo>
                  <a:pt x="502654" y="785335"/>
                </a:lnTo>
                <a:lnTo>
                  <a:pt x="487672" y="741810"/>
                </a:lnTo>
                <a:lnTo>
                  <a:pt x="473525" y="697903"/>
                </a:lnTo>
                <a:lnTo>
                  <a:pt x="460222" y="653625"/>
                </a:lnTo>
                <a:lnTo>
                  <a:pt x="447773" y="608985"/>
                </a:lnTo>
                <a:lnTo>
                  <a:pt x="436187" y="563992"/>
                </a:lnTo>
                <a:lnTo>
                  <a:pt x="425473" y="518656"/>
                </a:lnTo>
                <a:lnTo>
                  <a:pt x="415642" y="472986"/>
                </a:lnTo>
                <a:lnTo>
                  <a:pt x="406702" y="426991"/>
                </a:lnTo>
                <a:lnTo>
                  <a:pt x="398663" y="380682"/>
                </a:lnTo>
                <a:lnTo>
                  <a:pt x="391534" y="334067"/>
                </a:lnTo>
                <a:lnTo>
                  <a:pt x="385326" y="287156"/>
                </a:lnTo>
                <a:lnTo>
                  <a:pt x="380046" y="239958"/>
                </a:lnTo>
                <a:lnTo>
                  <a:pt x="375705" y="192483"/>
                </a:lnTo>
                <a:lnTo>
                  <a:pt x="372313" y="144740"/>
                </a:lnTo>
                <a:lnTo>
                  <a:pt x="369878" y="96739"/>
                </a:lnTo>
                <a:lnTo>
                  <a:pt x="368410" y="48489"/>
                </a:lnTo>
                <a:lnTo>
                  <a:pt x="367918" y="0"/>
                </a:lnTo>
                <a:close/>
              </a:path>
            </a:pathLst>
          </a:custGeom>
          <a:solidFill>
            <a:srgbClr val="CDCD00"/>
          </a:solidFill>
        </p:spPr>
        <p:txBody>
          <a:bodyPr wrap="square" lIns="0" tIns="0" rIns="0" bIns="0" rtlCol="0"/>
          <a:lstStyle/>
          <a:p>
            <a:endParaRPr/>
          </a:p>
        </p:txBody>
      </p:sp>
      <p:sp>
        <p:nvSpPr>
          <p:cNvPr id="10" name="object 10"/>
          <p:cNvSpPr/>
          <p:nvPr/>
        </p:nvSpPr>
        <p:spPr>
          <a:xfrm>
            <a:off x="3884675" y="3655936"/>
            <a:ext cx="5288280" cy="2346960"/>
          </a:xfrm>
          <a:custGeom>
            <a:avLst/>
            <a:gdLst/>
            <a:ahLst/>
            <a:cxnLst/>
            <a:rect l="l" t="t" r="r" b="b"/>
            <a:pathLst>
              <a:path w="5288280" h="2346960">
                <a:moveTo>
                  <a:pt x="2533015" y="2339759"/>
                </a:moveTo>
                <a:lnTo>
                  <a:pt x="2582412" y="2335361"/>
                </a:lnTo>
                <a:lnTo>
                  <a:pt x="2631538" y="2329950"/>
                </a:lnTo>
                <a:lnTo>
                  <a:pt x="2680381" y="2323534"/>
                </a:lnTo>
                <a:lnTo>
                  <a:pt x="2728927" y="2316124"/>
                </a:lnTo>
                <a:lnTo>
                  <a:pt x="2777168" y="2307728"/>
                </a:lnTo>
                <a:lnTo>
                  <a:pt x="2825089" y="2298356"/>
                </a:lnTo>
                <a:lnTo>
                  <a:pt x="2872680" y="2288019"/>
                </a:lnTo>
                <a:lnTo>
                  <a:pt x="2919930" y="2276725"/>
                </a:lnTo>
                <a:lnTo>
                  <a:pt x="2966825" y="2264485"/>
                </a:lnTo>
                <a:lnTo>
                  <a:pt x="3013356" y="2251308"/>
                </a:lnTo>
                <a:lnTo>
                  <a:pt x="3059510" y="2237204"/>
                </a:lnTo>
                <a:lnTo>
                  <a:pt x="3105275" y="2222182"/>
                </a:lnTo>
                <a:lnTo>
                  <a:pt x="3150641" y="2206253"/>
                </a:lnTo>
                <a:lnTo>
                  <a:pt x="3195594" y="2189425"/>
                </a:lnTo>
                <a:lnTo>
                  <a:pt x="3240125" y="2171708"/>
                </a:lnTo>
                <a:lnTo>
                  <a:pt x="3284220" y="2153113"/>
                </a:lnTo>
                <a:lnTo>
                  <a:pt x="3327868" y="2133649"/>
                </a:lnTo>
                <a:lnTo>
                  <a:pt x="3371059" y="2113324"/>
                </a:lnTo>
                <a:lnTo>
                  <a:pt x="3413779" y="2092150"/>
                </a:lnTo>
                <a:lnTo>
                  <a:pt x="3456018" y="2070136"/>
                </a:lnTo>
                <a:lnTo>
                  <a:pt x="3497763" y="2047291"/>
                </a:lnTo>
                <a:lnTo>
                  <a:pt x="3539003" y="2023626"/>
                </a:lnTo>
                <a:lnTo>
                  <a:pt x="3579727" y="1999149"/>
                </a:lnTo>
                <a:lnTo>
                  <a:pt x="3619923" y="1973870"/>
                </a:lnTo>
                <a:lnTo>
                  <a:pt x="3659579" y="1947799"/>
                </a:lnTo>
                <a:lnTo>
                  <a:pt x="3698684" y="1920947"/>
                </a:lnTo>
                <a:lnTo>
                  <a:pt x="3737225" y="1893321"/>
                </a:lnTo>
                <a:lnTo>
                  <a:pt x="3775191" y="1864933"/>
                </a:lnTo>
                <a:lnTo>
                  <a:pt x="3812572" y="1835791"/>
                </a:lnTo>
                <a:lnTo>
                  <a:pt x="3849354" y="1805906"/>
                </a:lnTo>
                <a:lnTo>
                  <a:pt x="3885526" y="1775287"/>
                </a:lnTo>
                <a:lnTo>
                  <a:pt x="3921077" y="1743944"/>
                </a:lnTo>
                <a:lnTo>
                  <a:pt x="3955995" y="1711886"/>
                </a:lnTo>
                <a:lnTo>
                  <a:pt x="3990268" y="1679123"/>
                </a:lnTo>
                <a:lnTo>
                  <a:pt x="4023886" y="1645664"/>
                </a:lnTo>
                <a:lnTo>
                  <a:pt x="4056835" y="1611520"/>
                </a:lnTo>
                <a:lnTo>
                  <a:pt x="4089104" y="1576701"/>
                </a:lnTo>
                <a:lnTo>
                  <a:pt x="4120683" y="1541214"/>
                </a:lnTo>
                <a:lnTo>
                  <a:pt x="4151558" y="1505072"/>
                </a:lnTo>
                <a:lnTo>
                  <a:pt x="4181719" y="1468282"/>
                </a:lnTo>
                <a:lnTo>
                  <a:pt x="4211154" y="1430855"/>
                </a:lnTo>
                <a:lnTo>
                  <a:pt x="4239851" y="1392800"/>
                </a:lnTo>
                <a:lnTo>
                  <a:pt x="4267799" y="1354127"/>
                </a:lnTo>
                <a:lnTo>
                  <a:pt x="4294985" y="1314846"/>
                </a:lnTo>
                <a:lnTo>
                  <a:pt x="4321399" y="1274967"/>
                </a:lnTo>
                <a:lnTo>
                  <a:pt x="4347028" y="1234498"/>
                </a:lnTo>
                <a:lnTo>
                  <a:pt x="4371861" y="1193450"/>
                </a:lnTo>
                <a:lnTo>
                  <a:pt x="4395887" y="1151832"/>
                </a:lnTo>
                <a:lnTo>
                  <a:pt x="4419093" y="1109655"/>
                </a:lnTo>
                <a:lnTo>
                  <a:pt x="4441469" y="1066927"/>
                </a:lnTo>
                <a:lnTo>
                  <a:pt x="4463002" y="1023658"/>
                </a:lnTo>
                <a:lnTo>
                  <a:pt x="4483680" y="979858"/>
                </a:lnTo>
                <a:lnTo>
                  <a:pt x="4503493" y="935537"/>
                </a:lnTo>
                <a:lnTo>
                  <a:pt x="4522428" y="890705"/>
                </a:lnTo>
                <a:lnTo>
                  <a:pt x="4540474" y="845370"/>
                </a:lnTo>
                <a:lnTo>
                  <a:pt x="4557619" y="799543"/>
                </a:lnTo>
                <a:lnTo>
                  <a:pt x="4573851" y="753233"/>
                </a:lnTo>
                <a:lnTo>
                  <a:pt x="4589160" y="706450"/>
                </a:lnTo>
                <a:lnTo>
                  <a:pt x="4603532" y="659204"/>
                </a:lnTo>
                <a:lnTo>
                  <a:pt x="4616958" y="611505"/>
                </a:lnTo>
                <a:lnTo>
                  <a:pt x="4313809" y="611505"/>
                </a:lnTo>
                <a:lnTo>
                  <a:pt x="4882007" y="0"/>
                </a:lnTo>
                <a:lnTo>
                  <a:pt x="5287898" y="611505"/>
                </a:lnTo>
                <a:lnTo>
                  <a:pt x="4984749" y="611505"/>
                </a:lnTo>
                <a:lnTo>
                  <a:pt x="4971527" y="658543"/>
                </a:lnTo>
                <a:lnTo>
                  <a:pt x="4957388" y="705128"/>
                </a:lnTo>
                <a:lnTo>
                  <a:pt x="4942344" y="751253"/>
                </a:lnTo>
                <a:lnTo>
                  <a:pt x="4926407" y="796907"/>
                </a:lnTo>
                <a:lnTo>
                  <a:pt x="4909587" y="842083"/>
                </a:lnTo>
                <a:lnTo>
                  <a:pt x="4891897" y="886771"/>
                </a:lnTo>
                <a:lnTo>
                  <a:pt x="4873347" y="930963"/>
                </a:lnTo>
                <a:lnTo>
                  <a:pt x="4853949" y="974650"/>
                </a:lnTo>
                <a:lnTo>
                  <a:pt x="4833715" y="1017824"/>
                </a:lnTo>
                <a:lnTo>
                  <a:pt x="4812655" y="1060475"/>
                </a:lnTo>
                <a:lnTo>
                  <a:pt x="4790782" y="1102595"/>
                </a:lnTo>
                <a:lnTo>
                  <a:pt x="4768106" y="1144176"/>
                </a:lnTo>
                <a:lnTo>
                  <a:pt x="4744639" y="1185208"/>
                </a:lnTo>
                <a:lnTo>
                  <a:pt x="4720393" y="1225683"/>
                </a:lnTo>
                <a:lnTo>
                  <a:pt x="4695378" y="1265592"/>
                </a:lnTo>
                <a:lnTo>
                  <a:pt x="4669606" y="1304927"/>
                </a:lnTo>
                <a:lnTo>
                  <a:pt x="4643089" y="1343678"/>
                </a:lnTo>
                <a:lnTo>
                  <a:pt x="4615838" y="1381837"/>
                </a:lnTo>
                <a:lnTo>
                  <a:pt x="4587864" y="1419396"/>
                </a:lnTo>
                <a:lnTo>
                  <a:pt x="4559179" y="1456345"/>
                </a:lnTo>
                <a:lnTo>
                  <a:pt x="4529794" y="1492676"/>
                </a:lnTo>
                <a:lnTo>
                  <a:pt x="4499721" y="1528380"/>
                </a:lnTo>
                <a:lnTo>
                  <a:pt x="4468970" y="1563448"/>
                </a:lnTo>
                <a:lnTo>
                  <a:pt x="4437554" y="1597873"/>
                </a:lnTo>
                <a:lnTo>
                  <a:pt x="4405484" y="1631644"/>
                </a:lnTo>
                <a:lnTo>
                  <a:pt x="4372770" y="1664753"/>
                </a:lnTo>
                <a:lnTo>
                  <a:pt x="4339425" y="1697192"/>
                </a:lnTo>
                <a:lnTo>
                  <a:pt x="4305460" y="1728952"/>
                </a:lnTo>
                <a:lnTo>
                  <a:pt x="4270886" y="1760024"/>
                </a:lnTo>
                <a:lnTo>
                  <a:pt x="4235715" y="1790399"/>
                </a:lnTo>
                <a:lnTo>
                  <a:pt x="4199957" y="1820069"/>
                </a:lnTo>
                <a:lnTo>
                  <a:pt x="4163626" y="1849025"/>
                </a:lnTo>
                <a:lnTo>
                  <a:pt x="4126731" y="1877258"/>
                </a:lnTo>
                <a:lnTo>
                  <a:pt x="4089284" y="1904760"/>
                </a:lnTo>
                <a:lnTo>
                  <a:pt x="4051297" y="1931521"/>
                </a:lnTo>
                <a:lnTo>
                  <a:pt x="4012781" y="1957534"/>
                </a:lnTo>
                <a:lnTo>
                  <a:pt x="3973747" y="1982789"/>
                </a:lnTo>
                <a:lnTo>
                  <a:pt x="3934207" y="2007278"/>
                </a:lnTo>
                <a:lnTo>
                  <a:pt x="3894172" y="2030992"/>
                </a:lnTo>
                <a:lnTo>
                  <a:pt x="3853654" y="2053922"/>
                </a:lnTo>
                <a:lnTo>
                  <a:pt x="3812664" y="2076059"/>
                </a:lnTo>
                <a:lnTo>
                  <a:pt x="3771213" y="2097395"/>
                </a:lnTo>
                <a:lnTo>
                  <a:pt x="3729313" y="2117922"/>
                </a:lnTo>
                <a:lnTo>
                  <a:pt x="3686975" y="2137630"/>
                </a:lnTo>
                <a:lnTo>
                  <a:pt x="3644210" y="2156510"/>
                </a:lnTo>
                <a:lnTo>
                  <a:pt x="3601031" y="2174555"/>
                </a:lnTo>
                <a:lnTo>
                  <a:pt x="3557448" y="2191754"/>
                </a:lnTo>
                <a:lnTo>
                  <a:pt x="3513472" y="2208100"/>
                </a:lnTo>
                <a:lnTo>
                  <a:pt x="3469116" y="2223584"/>
                </a:lnTo>
                <a:lnTo>
                  <a:pt x="3424390" y="2238198"/>
                </a:lnTo>
                <a:lnTo>
                  <a:pt x="3379306" y="2251931"/>
                </a:lnTo>
                <a:lnTo>
                  <a:pt x="3333875" y="2264776"/>
                </a:lnTo>
                <a:lnTo>
                  <a:pt x="3288110" y="2276724"/>
                </a:lnTo>
                <a:lnTo>
                  <a:pt x="3242020" y="2287767"/>
                </a:lnTo>
                <a:lnTo>
                  <a:pt x="3195617" y="2297895"/>
                </a:lnTo>
                <a:lnTo>
                  <a:pt x="3148914" y="2307099"/>
                </a:lnTo>
                <a:lnTo>
                  <a:pt x="3101920" y="2315372"/>
                </a:lnTo>
                <a:lnTo>
                  <a:pt x="3054649" y="2322704"/>
                </a:lnTo>
                <a:lnTo>
                  <a:pt x="3007110" y="2329087"/>
                </a:lnTo>
                <a:lnTo>
                  <a:pt x="2959316" y="2334512"/>
                </a:lnTo>
                <a:lnTo>
                  <a:pt x="2911278" y="2338970"/>
                </a:lnTo>
                <a:lnTo>
                  <a:pt x="2863007" y="2342452"/>
                </a:lnTo>
                <a:lnTo>
                  <a:pt x="2814514" y="2344950"/>
                </a:lnTo>
                <a:lnTo>
                  <a:pt x="2765812" y="2346456"/>
                </a:lnTo>
                <a:lnTo>
                  <a:pt x="2716911" y="2346960"/>
                </a:lnTo>
                <a:lnTo>
                  <a:pt x="2348991" y="2346960"/>
                </a:lnTo>
                <a:lnTo>
                  <a:pt x="2300459" y="2346469"/>
                </a:lnTo>
                <a:lnTo>
                  <a:pt x="2252167" y="2345002"/>
                </a:lnTo>
                <a:lnTo>
                  <a:pt x="2204123" y="2342569"/>
                </a:lnTo>
                <a:lnTo>
                  <a:pt x="2156339" y="2339179"/>
                </a:lnTo>
                <a:lnTo>
                  <a:pt x="2108822" y="2334842"/>
                </a:lnTo>
                <a:lnTo>
                  <a:pt x="2061583" y="2329567"/>
                </a:lnTo>
                <a:lnTo>
                  <a:pt x="2014630" y="2323364"/>
                </a:lnTo>
                <a:lnTo>
                  <a:pt x="1967975" y="2316241"/>
                </a:lnTo>
                <a:lnTo>
                  <a:pt x="1921625" y="2308209"/>
                </a:lnTo>
                <a:lnTo>
                  <a:pt x="1875590" y="2299276"/>
                </a:lnTo>
                <a:lnTo>
                  <a:pt x="1829880" y="2289453"/>
                </a:lnTo>
                <a:lnTo>
                  <a:pt x="1784504" y="2278749"/>
                </a:lnTo>
                <a:lnTo>
                  <a:pt x="1739472" y="2267173"/>
                </a:lnTo>
                <a:lnTo>
                  <a:pt x="1694793" y="2254734"/>
                </a:lnTo>
                <a:lnTo>
                  <a:pt x="1650476" y="2241442"/>
                </a:lnTo>
                <a:lnTo>
                  <a:pt x="1606531" y="2227307"/>
                </a:lnTo>
                <a:lnTo>
                  <a:pt x="1562968" y="2212338"/>
                </a:lnTo>
                <a:lnTo>
                  <a:pt x="1519795" y="2196544"/>
                </a:lnTo>
                <a:lnTo>
                  <a:pt x="1477023" y="2179935"/>
                </a:lnTo>
                <a:lnTo>
                  <a:pt x="1434661" y="2162520"/>
                </a:lnTo>
                <a:lnTo>
                  <a:pt x="1392718" y="2144308"/>
                </a:lnTo>
                <a:lnTo>
                  <a:pt x="1351203" y="2125310"/>
                </a:lnTo>
                <a:lnTo>
                  <a:pt x="1310127" y="2105535"/>
                </a:lnTo>
                <a:lnTo>
                  <a:pt x="1269498" y="2084991"/>
                </a:lnTo>
                <a:lnTo>
                  <a:pt x="1229326" y="2063688"/>
                </a:lnTo>
                <a:lnTo>
                  <a:pt x="1189620" y="2041637"/>
                </a:lnTo>
                <a:lnTo>
                  <a:pt x="1150390" y="2018846"/>
                </a:lnTo>
                <a:lnTo>
                  <a:pt x="1111646" y="1995324"/>
                </a:lnTo>
                <a:lnTo>
                  <a:pt x="1073396" y="1971082"/>
                </a:lnTo>
                <a:lnTo>
                  <a:pt x="1035651" y="1946128"/>
                </a:lnTo>
                <a:lnTo>
                  <a:pt x="998419" y="1920472"/>
                </a:lnTo>
                <a:lnTo>
                  <a:pt x="961711" y="1894124"/>
                </a:lnTo>
                <a:lnTo>
                  <a:pt x="925534" y="1867093"/>
                </a:lnTo>
                <a:lnTo>
                  <a:pt x="889900" y="1839388"/>
                </a:lnTo>
                <a:lnTo>
                  <a:pt x="854818" y="1811019"/>
                </a:lnTo>
                <a:lnTo>
                  <a:pt x="820296" y="1781995"/>
                </a:lnTo>
                <a:lnTo>
                  <a:pt x="786344" y="1752326"/>
                </a:lnTo>
                <a:lnTo>
                  <a:pt x="752972" y="1722020"/>
                </a:lnTo>
                <a:lnTo>
                  <a:pt x="720190" y="1691089"/>
                </a:lnTo>
                <a:lnTo>
                  <a:pt x="688006" y="1659540"/>
                </a:lnTo>
                <a:lnTo>
                  <a:pt x="656430" y="1627384"/>
                </a:lnTo>
                <a:lnTo>
                  <a:pt x="625472" y="1594630"/>
                </a:lnTo>
                <a:lnTo>
                  <a:pt x="595141" y="1561287"/>
                </a:lnTo>
                <a:lnTo>
                  <a:pt x="565446" y="1527364"/>
                </a:lnTo>
                <a:lnTo>
                  <a:pt x="536397" y="1492872"/>
                </a:lnTo>
                <a:lnTo>
                  <a:pt x="508004" y="1457820"/>
                </a:lnTo>
                <a:lnTo>
                  <a:pt x="480275" y="1422216"/>
                </a:lnTo>
                <a:lnTo>
                  <a:pt x="453221" y="1386071"/>
                </a:lnTo>
                <a:lnTo>
                  <a:pt x="426850" y="1349394"/>
                </a:lnTo>
                <a:lnTo>
                  <a:pt x="401172" y="1312195"/>
                </a:lnTo>
                <a:lnTo>
                  <a:pt x="376197" y="1274482"/>
                </a:lnTo>
                <a:lnTo>
                  <a:pt x="351934" y="1236265"/>
                </a:lnTo>
                <a:lnTo>
                  <a:pt x="328393" y="1197554"/>
                </a:lnTo>
                <a:lnTo>
                  <a:pt x="305582" y="1158359"/>
                </a:lnTo>
                <a:lnTo>
                  <a:pt x="283512" y="1118687"/>
                </a:lnTo>
                <a:lnTo>
                  <a:pt x="262191" y="1078550"/>
                </a:lnTo>
                <a:lnTo>
                  <a:pt x="241630" y="1037957"/>
                </a:lnTo>
                <a:lnTo>
                  <a:pt x="221837" y="996916"/>
                </a:lnTo>
                <a:lnTo>
                  <a:pt x="202823" y="955437"/>
                </a:lnTo>
                <a:lnTo>
                  <a:pt x="184596" y="913530"/>
                </a:lnTo>
                <a:lnTo>
                  <a:pt x="167166" y="871205"/>
                </a:lnTo>
                <a:lnTo>
                  <a:pt x="150543" y="828470"/>
                </a:lnTo>
                <a:lnTo>
                  <a:pt x="134735" y="785335"/>
                </a:lnTo>
                <a:lnTo>
                  <a:pt x="119753" y="741810"/>
                </a:lnTo>
                <a:lnTo>
                  <a:pt x="105606" y="697903"/>
                </a:lnTo>
                <a:lnTo>
                  <a:pt x="92303" y="653625"/>
                </a:lnTo>
                <a:lnTo>
                  <a:pt x="79854" y="608985"/>
                </a:lnTo>
                <a:lnTo>
                  <a:pt x="68268" y="563992"/>
                </a:lnTo>
                <a:lnTo>
                  <a:pt x="57554" y="518656"/>
                </a:lnTo>
                <a:lnTo>
                  <a:pt x="47723" y="472986"/>
                </a:lnTo>
                <a:lnTo>
                  <a:pt x="38783" y="426991"/>
                </a:lnTo>
                <a:lnTo>
                  <a:pt x="30744" y="380682"/>
                </a:lnTo>
                <a:lnTo>
                  <a:pt x="23615" y="334067"/>
                </a:lnTo>
                <a:lnTo>
                  <a:pt x="17407" y="287156"/>
                </a:lnTo>
                <a:lnTo>
                  <a:pt x="12127" y="239958"/>
                </a:lnTo>
                <a:lnTo>
                  <a:pt x="7786" y="192483"/>
                </a:lnTo>
                <a:lnTo>
                  <a:pt x="4394" y="144740"/>
                </a:lnTo>
                <a:lnTo>
                  <a:pt x="1959" y="96739"/>
                </a:lnTo>
                <a:lnTo>
                  <a:pt x="491" y="48489"/>
                </a:lnTo>
                <a:lnTo>
                  <a:pt x="0" y="0"/>
                </a:lnTo>
                <a:lnTo>
                  <a:pt x="367918" y="0"/>
                </a:lnTo>
                <a:lnTo>
                  <a:pt x="368410" y="48489"/>
                </a:lnTo>
                <a:lnTo>
                  <a:pt x="369878" y="96739"/>
                </a:lnTo>
                <a:lnTo>
                  <a:pt x="372313" y="144740"/>
                </a:lnTo>
                <a:lnTo>
                  <a:pt x="375705" y="192483"/>
                </a:lnTo>
                <a:lnTo>
                  <a:pt x="380046" y="239958"/>
                </a:lnTo>
                <a:lnTo>
                  <a:pt x="385326" y="287156"/>
                </a:lnTo>
                <a:lnTo>
                  <a:pt x="391534" y="334067"/>
                </a:lnTo>
                <a:lnTo>
                  <a:pt x="398663" y="380682"/>
                </a:lnTo>
                <a:lnTo>
                  <a:pt x="406702" y="426991"/>
                </a:lnTo>
                <a:lnTo>
                  <a:pt x="415642" y="472986"/>
                </a:lnTo>
                <a:lnTo>
                  <a:pt x="425473" y="518656"/>
                </a:lnTo>
                <a:lnTo>
                  <a:pt x="436187" y="563992"/>
                </a:lnTo>
                <a:lnTo>
                  <a:pt x="447773" y="608985"/>
                </a:lnTo>
                <a:lnTo>
                  <a:pt x="460222" y="653625"/>
                </a:lnTo>
                <a:lnTo>
                  <a:pt x="473525" y="697903"/>
                </a:lnTo>
                <a:lnTo>
                  <a:pt x="487672" y="741810"/>
                </a:lnTo>
                <a:lnTo>
                  <a:pt x="502654" y="785335"/>
                </a:lnTo>
                <a:lnTo>
                  <a:pt x="518462" y="828470"/>
                </a:lnTo>
                <a:lnTo>
                  <a:pt x="535085" y="871205"/>
                </a:lnTo>
                <a:lnTo>
                  <a:pt x="552515" y="913530"/>
                </a:lnTo>
                <a:lnTo>
                  <a:pt x="570742" y="955437"/>
                </a:lnTo>
                <a:lnTo>
                  <a:pt x="589756" y="996916"/>
                </a:lnTo>
                <a:lnTo>
                  <a:pt x="609549" y="1037957"/>
                </a:lnTo>
                <a:lnTo>
                  <a:pt x="630110" y="1078550"/>
                </a:lnTo>
                <a:lnTo>
                  <a:pt x="651431" y="1118687"/>
                </a:lnTo>
                <a:lnTo>
                  <a:pt x="673501" y="1158359"/>
                </a:lnTo>
                <a:lnTo>
                  <a:pt x="696312" y="1197554"/>
                </a:lnTo>
                <a:lnTo>
                  <a:pt x="719853" y="1236265"/>
                </a:lnTo>
                <a:lnTo>
                  <a:pt x="744116" y="1274482"/>
                </a:lnTo>
                <a:lnTo>
                  <a:pt x="769091" y="1312195"/>
                </a:lnTo>
                <a:lnTo>
                  <a:pt x="794769" y="1349394"/>
                </a:lnTo>
                <a:lnTo>
                  <a:pt x="821140" y="1386071"/>
                </a:lnTo>
                <a:lnTo>
                  <a:pt x="848194" y="1422216"/>
                </a:lnTo>
                <a:lnTo>
                  <a:pt x="875923" y="1457820"/>
                </a:lnTo>
                <a:lnTo>
                  <a:pt x="904316" y="1492872"/>
                </a:lnTo>
                <a:lnTo>
                  <a:pt x="933365" y="1527364"/>
                </a:lnTo>
                <a:lnTo>
                  <a:pt x="963060" y="1561287"/>
                </a:lnTo>
                <a:lnTo>
                  <a:pt x="993391" y="1594630"/>
                </a:lnTo>
                <a:lnTo>
                  <a:pt x="1024349" y="1627384"/>
                </a:lnTo>
                <a:lnTo>
                  <a:pt x="1055925" y="1659540"/>
                </a:lnTo>
                <a:lnTo>
                  <a:pt x="1088109" y="1691089"/>
                </a:lnTo>
                <a:lnTo>
                  <a:pt x="1120891" y="1722020"/>
                </a:lnTo>
                <a:lnTo>
                  <a:pt x="1154263" y="1752326"/>
                </a:lnTo>
                <a:lnTo>
                  <a:pt x="1188215" y="1781995"/>
                </a:lnTo>
                <a:lnTo>
                  <a:pt x="1222737" y="1811019"/>
                </a:lnTo>
                <a:lnTo>
                  <a:pt x="1257819" y="1839388"/>
                </a:lnTo>
                <a:lnTo>
                  <a:pt x="1293453" y="1867093"/>
                </a:lnTo>
                <a:lnTo>
                  <a:pt x="1329630" y="1894124"/>
                </a:lnTo>
                <a:lnTo>
                  <a:pt x="1366338" y="1920472"/>
                </a:lnTo>
                <a:lnTo>
                  <a:pt x="1403570" y="1946128"/>
                </a:lnTo>
                <a:lnTo>
                  <a:pt x="1441315" y="1971082"/>
                </a:lnTo>
                <a:lnTo>
                  <a:pt x="1479565" y="1995324"/>
                </a:lnTo>
                <a:lnTo>
                  <a:pt x="1518309" y="2018846"/>
                </a:lnTo>
                <a:lnTo>
                  <a:pt x="1557539" y="2041637"/>
                </a:lnTo>
                <a:lnTo>
                  <a:pt x="1597245" y="2063688"/>
                </a:lnTo>
                <a:lnTo>
                  <a:pt x="1637417" y="2084991"/>
                </a:lnTo>
                <a:lnTo>
                  <a:pt x="1678046" y="2105535"/>
                </a:lnTo>
                <a:lnTo>
                  <a:pt x="1719122" y="2125310"/>
                </a:lnTo>
                <a:lnTo>
                  <a:pt x="1760637" y="2144308"/>
                </a:lnTo>
                <a:lnTo>
                  <a:pt x="1802580" y="2162520"/>
                </a:lnTo>
                <a:lnTo>
                  <a:pt x="1844942" y="2179935"/>
                </a:lnTo>
                <a:lnTo>
                  <a:pt x="1887714" y="2196544"/>
                </a:lnTo>
                <a:lnTo>
                  <a:pt x="1930887" y="2212338"/>
                </a:lnTo>
                <a:lnTo>
                  <a:pt x="1974450" y="2227307"/>
                </a:lnTo>
                <a:lnTo>
                  <a:pt x="2018395" y="2241442"/>
                </a:lnTo>
                <a:lnTo>
                  <a:pt x="2062712" y="2254734"/>
                </a:lnTo>
                <a:lnTo>
                  <a:pt x="2107391" y="2267173"/>
                </a:lnTo>
                <a:lnTo>
                  <a:pt x="2152423" y="2278749"/>
                </a:lnTo>
                <a:lnTo>
                  <a:pt x="2197799" y="2289453"/>
                </a:lnTo>
                <a:lnTo>
                  <a:pt x="2243509" y="2299276"/>
                </a:lnTo>
                <a:lnTo>
                  <a:pt x="2289544" y="2308209"/>
                </a:lnTo>
                <a:lnTo>
                  <a:pt x="2335894" y="2316241"/>
                </a:lnTo>
                <a:lnTo>
                  <a:pt x="2382549" y="2323364"/>
                </a:lnTo>
                <a:lnTo>
                  <a:pt x="2429502" y="2329567"/>
                </a:lnTo>
                <a:lnTo>
                  <a:pt x="2476741" y="2334842"/>
                </a:lnTo>
                <a:lnTo>
                  <a:pt x="2524258" y="2339179"/>
                </a:lnTo>
                <a:lnTo>
                  <a:pt x="2572042" y="2342569"/>
                </a:lnTo>
                <a:lnTo>
                  <a:pt x="2620086" y="2345002"/>
                </a:lnTo>
                <a:lnTo>
                  <a:pt x="2668378" y="2346469"/>
                </a:lnTo>
                <a:lnTo>
                  <a:pt x="2716911" y="2346960"/>
                </a:lnTo>
              </a:path>
            </a:pathLst>
          </a:custGeom>
          <a:ln w="9525">
            <a:solidFill>
              <a:srgbClr val="D7D7D7"/>
            </a:solidFill>
          </a:ln>
        </p:spPr>
        <p:txBody>
          <a:bodyPr wrap="square" lIns="0" tIns="0" rIns="0" bIns="0" rtlCol="0"/>
          <a:lstStyle/>
          <a:p>
            <a:endParaRPr/>
          </a:p>
        </p:txBody>
      </p:sp>
      <p:sp>
        <p:nvSpPr>
          <p:cNvPr id="11" name="object 11"/>
          <p:cNvSpPr/>
          <p:nvPr/>
        </p:nvSpPr>
        <p:spPr>
          <a:xfrm>
            <a:off x="9546335" y="4379810"/>
            <a:ext cx="135534" cy="135534"/>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9593580" y="4404219"/>
            <a:ext cx="45719" cy="45211"/>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9593580" y="4404219"/>
            <a:ext cx="45720" cy="45720"/>
          </a:xfrm>
          <a:custGeom>
            <a:avLst/>
            <a:gdLst/>
            <a:ahLst/>
            <a:cxnLst/>
            <a:rect l="l" t="t" r="r" b="b"/>
            <a:pathLst>
              <a:path w="45720" h="45720">
                <a:moveTo>
                  <a:pt x="45719" y="25653"/>
                </a:moveTo>
                <a:lnTo>
                  <a:pt x="42130" y="20109"/>
                </a:lnTo>
                <a:lnTo>
                  <a:pt x="32337" y="15589"/>
                </a:lnTo>
                <a:lnTo>
                  <a:pt x="17805" y="12545"/>
                </a:lnTo>
                <a:lnTo>
                  <a:pt x="0" y="11429"/>
                </a:lnTo>
                <a:lnTo>
                  <a:pt x="0" y="0"/>
                </a:lnTo>
                <a:lnTo>
                  <a:pt x="17805" y="1115"/>
                </a:lnTo>
                <a:lnTo>
                  <a:pt x="32337" y="4159"/>
                </a:lnTo>
                <a:lnTo>
                  <a:pt x="42130" y="8679"/>
                </a:lnTo>
                <a:lnTo>
                  <a:pt x="45719" y="14223"/>
                </a:lnTo>
                <a:lnTo>
                  <a:pt x="45719" y="25653"/>
                </a:lnTo>
                <a:lnTo>
                  <a:pt x="43201" y="30388"/>
                </a:lnTo>
                <a:lnTo>
                  <a:pt x="36147" y="34480"/>
                </a:lnTo>
                <a:lnTo>
                  <a:pt x="25306" y="37619"/>
                </a:lnTo>
                <a:lnTo>
                  <a:pt x="11429" y="39496"/>
                </a:lnTo>
                <a:lnTo>
                  <a:pt x="11429" y="45211"/>
                </a:lnTo>
                <a:lnTo>
                  <a:pt x="0" y="34289"/>
                </a:lnTo>
                <a:lnTo>
                  <a:pt x="11429" y="22351"/>
                </a:lnTo>
                <a:lnTo>
                  <a:pt x="11429" y="28066"/>
                </a:lnTo>
                <a:lnTo>
                  <a:pt x="21139" y="26939"/>
                </a:lnTo>
                <a:lnTo>
                  <a:pt x="29670" y="25145"/>
                </a:lnTo>
                <a:lnTo>
                  <a:pt x="36701" y="22780"/>
                </a:lnTo>
                <a:lnTo>
                  <a:pt x="41909" y="19938"/>
                </a:lnTo>
              </a:path>
            </a:pathLst>
          </a:custGeom>
          <a:ln w="9525">
            <a:solidFill>
              <a:srgbClr val="D7D7D7"/>
            </a:solidFill>
          </a:ln>
        </p:spPr>
        <p:txBody>
          <a:bodyPr wrap="square" lIns="0" tIns="0" rIns="0" bIns="0" rtlCol="0"/>
          <a:lstStyle/>
          <a:p>
            <a:endParaRPr/>
          </a:p>
        </p:txBody>
      </p:sp>
      <p:sp>
        <p:nvSpPr>
          <p:cNvPr id="14" name="object 14"/>
          <p:cNvSpPr/>
          <p:nvPr/>
        </p:nvSpPr>
        <p:spPr>
          <a:xfrm>
            <a:off x="8709659" y="3486771"/>
            <a:ext cx="1373124" cy="1810512"/>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8756626" y="3511028"/>
            <a:ext cx="497205" cy="1379855"/>
          </a:xfrm>
          <a:custGeom>
            <a:avLst/>
            <a:gdLst/>
            <a:ahLst/>
            <a:cxnLst/>
            <a:rect l="l" t="t" r="r" b="b"/>
            <a:pathLst>
              <a:path w="497204" h="1379854">
                <a:moveTo>
                  <a:pt x="13612" y="0"/>
                </a:moveTo>
                <a:lnTo>
                  <a:pt x="185443" y="261747"/>
                </a:lnTo>
                <a:lnTo>
                  <a:pt x="154985" y="297983"/>
                </a:lnTo>
                <a:lnTo>
                  <a:pt x="127224" y="335770"/>
                </a:lnTo>
                <a:lnTo>
                  <a:pt x="102170" y="374971"/>
                </a:lnTo>
                <a:lnTo>
                  <a:pt x="79832" y="415450"/>
                </a:lnTo>
                <a:lnTo>
                  <a:pt x="60219" y="457069"/>
                </a:lnTo>
                <a:lnTo>
                  <a:pt x="43340" y="499690"/>
                </a:lnTo>
                <a:lnTo>
                  <a:pt x="29205" y="543179"/>
                </a:lnTo>
                <a:lnTo>
                  <a:pt x="17822" y="587396"/>
                </a:lnTo>
                <a:lnTo>
                  <a:pt x="9201" y="632205"/>
                </a:lnTo>
                <a:lnTo>
                  <a:pt x="3351" y="677470"/>
                </a:lnTo>
                <a:lnTo>
                  <a:pt x="281" y="723052"/>
                </a:lnTo>
                <a:lnTo>
                  <a:pt x="0" y="768816"/>
                </a:lnTo>
                <a:lnTo>
                  <a:pt x="2516" y="814625"/>
                </a:lnTo>
                <a:lnTo>
                  <a:pt x="7841" y="860340"/>
                </a:lnTo>
                <a:lnTo>
                  <a:pt x="15982" y="905825"/>
                </a:lnTo>
                <a:lnTo>
                  <a:pt x="26948" y="950944"/>
                </a:lnTo>
                <a:lnTo>
                  <a:pt x="40749" y="995559"/>
                </a:lnTo>
                <a:lnTo>
                  <a:pt x="57394" y="1039533"/>
                </a:lnTo>
                <a:lnTo>
                  <a:pt x="76892" y="1082729"/>
                </a:lnTo>
                <a:lnTo>
                  <a:pt x="99252" y="1125011"/>
                </a:lnTo>
                <a:lnTo>
                  <a:pt x="124483" y="1166241"/>
                </a:lnTo>
                <a:lnTo>
                  <a:pt x="264437" y="1379474"/>
                </a:lnTo>
                <a:lnTo>
                  <a:pt x="239206" y="1338244"/>
                </a:lnTo>
                <a:lnTo>
                  <a:pt x="216846" y="1295962"/>
                </a:lnTo>
                <a:lnTo>
                  <a:pt x="197348" y="1252766"/>
                </a:lnTo>
                <a:lnTo>
                  <a:pt x="180703" y="1208793"/>
                </a:lnTo>
                <a:lnTo>
                  <a:pt x="166902" y="1164179"/>
                </a:lnTo>
                <a:lnTo>
                  <a:pt x="155936" y="1119061"/>
                </a:lnTo>
                <a:lnTo>
                  <a:pt x="147795" y="1073578"/>
                </a:lnTo>
                <a:lnTo>
                  <a:pt x="142470" y="1027865"/>
                </a:lnTo>
                <a:lnTo>
                  <a:pt x="139953" y="982059"/>
                </a:lnTo>
                <a:lnTo>
                  <a:pt x="140235" y="936299"/>
                </a:lnTo>
                <a:lnTo>
                  <a:pt x="143305" y="890721"/>
                </a:lnTo>
                <a:lnTo>
                  <a:pt x="149155" y="845462"/>
                </a:lnTo>
                <a:lnTo>
                  <a:pt x="157776" y="800659"/>
                </a:lnTo>
                <a:lnTo>
                  <a:pt x="169159" y="756449"/>
                </a:lnTo>
                <a:lnTo>
                  <a:pt x="183294" y="712970"/>
                </a:lnTo>
                <a:lnTo>
                  <a:pt x="200173" y="670358"/>
                </a:lnTo>
                <a:lnTo>
                  <a:pt x="219786" y="628750"/>
                </a:lnTo>
                <a:lnTo>
                  <a:pt x="242124" y="588284"/>
                </a:lnTo>
                <a:lnTo>
                  <a:pt x="267178" y="549097"/>
                </a:lnTo>
                <a:lnTo>
                  <a:pt x="294939" y="511325"/>
                </a:lnTo>
                <a:lnTo>
                  <a:pt x="325397" y="475107"/>
                </a:lnTo>
                <a:lnTo>
                  <a:pt x="442275" y="475107"/>
                </a:lnTo>
                <a:lnTo>
                  <a:pt x="394866" y="248666"/>
                </a:lnTo>
                <a:lnTo>
                  <a:pt x="13612" y="0"/>
                </a:lnTo>
                <a:close/>
              </a:path>
              <a:path w="497204" h="1379854">
                <a:moveTo>
                  <a:pt x="442275" y="475107"/>
                </a:moveTo>
                <a:lnTo>
                  <a:pt x="325397" y="475107"/>
                </a:lnTo>
                <a:lnTo>
                  <a:pt x="497101" y="736981"/>
                </a:lnTo>
                <a:lnTo>
                  <a:pt x="442275" y="475107"/>
                </a:lnTo>
                <a:close/>
              </a:path>
            </a:pathLst>
          </a:custGeom>
          <a:solidFill>
            <a:srgbClr val="F16321"/>
          </a:solidFill>
        </p:spPr>
        <p:txBody>
          <a:bodyPr wrap="square" lIns="0" tIns="0" rIns="0" bIns="0" rtlCol="0"/>
          <a:lstStyle/>
          <a:p>
            <a:endParaRPr/>
          </a:p>
        </p:txBody>
      </p:sp>
      <p:sp>
        <p:nvSpPr>
          <p:cNvPr id="16" name="object 16"/>
          <p:cNvSpPr/>
          <p:nvPr/>
        </p:nvSpPr>
        <p:spPr>
          <a:xfrm>
            <a:off x="8960104" y="4777981"/>
            <a:ext cx="1080770" cy="454025"/>
          </a:xfrm>
          <a:custGeom>
            <a:avLst/>
            <a:gdLst/>
            <a:ahLst/>
            <a:cxnLst/>
            <a:rect l="l" t="t" r="r" b="b"/>
            <a:pathLst>
              <a:path w="1080770" h="454025">
                <a:moveTo>
                  <a:pt x="0" y="0"/>
                </a:moveTo>
                <a:lnTo>
                  <a:pt x="21097" y="44323"/>
                </a:lnTo>
                <a:lnTo>
                  <a:pt x="44650" y="86671"/>
                </a:lnTo>
                <a:lnTo>
                  <a:pt x="70531" y="126993"/>
                </a:lnTo>
                <a:lnTo>
                  <a:pt x="98612" y="165236"/>
                </a:lnTo>
                <a:lnTo>
                  <a:pt x="128765" y="201347"/>
                </a:lnTo>
                <a:lnTo>
                  <a:pt x="160862" y="235276"/>
                </a:lnTo>
                <a:lnTo>
                  <a:pt x="194776" y="266969"/>
                </a:lnTo>
                <a:lnTo>
                  <a:pt x="230377" y="296376"/>
                </a:lnTo>
                <a:lnTo>
                  <a:pt x="267540" y="323442"/>
                </a:lnTo>
                <a:lnTo>
                  <a:pt x="306135" y="348118"/>
                </a:lnTo>
                <a:lnTo>
                  <a:pt x="346034" y="370350"/>
                </a:lnTo>
                <a:lnTo>
                  <a:pt x="387111" y="390086"/>
                </a:lnTo>
                <a:lnTo>
                  <a:pt x="429236" y="407274"/>
                </a:lnTo>
                <a:lnTo>
                  <a:pt x="472283" y="421863"/>
                </a:lnTo>
                <a:lnTo>
                  <a:pt x="516123" y="433800"/>
                </a:lnTo>
                <a:lnTo>
                  <a:pt x="560629" y="443033"/>
                </a:lnTo>
                <a:lnTo>
                  <a:pt x="605672" y="449510"/>
                </a:lnTo>
                <a:lnTo>
                  <a:pt x="651125" y="453179"/>
                </a:lnTo>
                <a:lnTo>
                  <a:pt x="696860" y="453987"/>
                </a:lnTo>
                <a:lnTo>
                  <a:pt x="742748" y="451884"/>
                </a:lnTo>
                <a:lnTo>
                  <a:pt x="788663" y="446816"/>
                </a:lnTo>
                <a:lnTo>
                  <a:pt x="834476" y="438731"/>
                </a:lnTo>
                <a:lnTo>
                  <a:pt x="880059" y="427578"/>
                </a:lnTo>
                <a:lnTo>
                  <a:pt x="925285" y="413305"/>
                </a:lnTo>
                <a:lnTo>
                  <a:pt x="970026" y="395859"/>
                </a:lnTo>
                <a:lnTo>
                  <a:pt x="1026477" y="368649"/>
                </a:lnTo>
                <a:lnTo>
                  <a:pt x="1080261" y="336677"/>
                </a:lnTo>
                <a:lnTo>
                  <a:pt x="1017191" y="240525"/>
                </a:lnTo>
                <a:lnTo>
                  <a:pt x="543131" y="240525"/>
                </a:lnTo>
                <a:lnTo>
                  <a:pt x="497248" y="238848"/>
                </a:lnTo>
                <a:lnTo>
                  <a:pt x="451532" y="234299"/>
                </a:lnTo>
                <a:lnTo>
                  <a:pt x="406124" y="226896"/>
                </a:lnTo>
                <a:lnTo>
                  <a:pt x="361164" y="216658"/>
                </a:lnTo>
                <a:lnTo>
                  <a:pt x="316795" y="203604"/>
                </a:lnTo>
                <a:lnTo>
                  <a:pt x="273156" y="187751"/>
                </a:lnTo>
                <a:lnTo>
                  <a:pt x="230389" y="169120"/>
                </a:lnTo>
                <a:lnTo>
                  <a:pt x="188635" y="147727"/>
                </a:lnTo>
                <a:lnTo>
                  <a:pt x="148036" y="123592"/>
                </a:lnTo>
                <a:lnTo>
                  <a:pt x="108731" y="96733"/>
                </a:lnTo>
                <a:lnTo>
                  <a:pt x="70863" y="67169"/>
                </a:lnTo>
                <a:lnTo>
                  <a:pt x="34572" y="34919"/>
                </a:lnTo>
                <a:lnTo>
                  <a:pt x="0" y="0"/>
                </a:lnTo>
                <a:close/>
              </a:path>
              <a:path w="1080770" h="454025">
                <a:moveTo>
                  <a:pt x="940307" y="123317"/>
                </a:moveTo>
                <a:lnTo>
                  <a:pt x="899271" y="148322"/>
                </a:lnTo>
                <a:lnTo>
                  <a:pt x="857132" y="170289"/>
                </a:lnTo>
                <a:lnTo>
                  <a:pt x="814031" y="189236"/>
                </a:lnTo>
                <a:lnTo>
                  <a:pt x="770110" y="205180"/>
                </a:lnTo>
                <a:lnTo>
                  <a:pt x="725509" y="218142"/>
                </a:lnTo>
                <a:lnTo>
                  <a:pt x="680370" y="228138"/>
                </a:lnTo>
                <a:lnTo>
                  <a:pt x="634833" y="235189"/>
                </a:lnTo>
                <a:lnTo>
                  <a:pt x="589040" y="239311"/>
                </a:lnTo>
                <a:lnTo>
                  <a:pt x="543131" y="240525"/>
                </a:lnTo>
                <a:lnTo>
                  <a:pt x="1017191" y="240525"/>
                </a:lnTo>
                <a:lnTo>
                  <a:pt x="940307" y="123317"/>
                </a:lnTo>
                <a:close/>
              </a:path>
            </a:pathLst>
          </a:custGeom>
          <a:solidFill>
            <a:srgbClr val="C3501B"/>
          </a:solidFill>
        </p:spPr>
        <p:txBody>
          <a:bodyPr wrap="square" lIns="0" tIns="0" rIns="0" bIns="0" rtlCol="0"/>
          <a:lstStyle/>
          <a:p>
            <a:endParaRPr/>
          </a:p>
        </p:txBody>
      </p:sp>
      <p:sp>
        <p:nvSpPr>
          <p:cNvPr id="17" name="object 17"/>
          <p:cNvSpPr/>
          <p:nvPr/>
        </p:nvSpPr>
        <p:spPr>
          <a:xfrm>
            <a:off x="8756626" y="3511028"/>
            <a:ext cx="1283970" cy="1721485"/>
          </a:xfrm>
          <a:custGeom>
            <a:avLst/>
            <a:gdLst/>
            <a:ahLst/>
            <a:cxnLst/>
            <a:rect l="l" t="t" r="r" b="b"/>
            <a:pathLst>
              <a:path w="1283970" h="1721485">
                <a:moveTo>
                  <a:pt x="264437" y="1379474"/>
                </a:moveTo>
                <a:lnTo>
                  <a:pt x="239206" y="1338244"/>
                </a:lnTo>
                <a:lnTo>
                  <a:pt x="216846" y="1295962"/>
                </a:lnTo>
                <a:lnTo>
                  <a:pt x="197348" y="1252766"/>
                </a:lnTo>
                <a:lnTo>
                  <a:pt x="180703" y="1208793"/>
                </a:lnTo>
                <a:lnTo>
                  <a:pt x="166902" y="1164179"/>
                </a:lnTo>
                <a:lnTo>
                  <a:pt x="155936" y="1119061"/>
                </a:lnTo>
                <a:lnTo>
                  <a:pt x="147795" y="1073578"/>
                </a:lnTo>
                <a:lnTo>
                  <a:pt x="142470" y="1027865"/>
                </a:lnTo>
                <a:lnTo>
                  <a:pt x="139953" y="982059"/>
                </a:lnTo>
                <a:lnTo>
                  <a:pt x="140235" y="936299"/>
                </a:lnTo>
                <a:lnTo>
                  <a:pt x="143305" y="890721"/>
                </a:lnTo>
                <a:lnTo>
                  <a:pt x="149155" y="845462"/>
                </a:lnTo>
                <a:lnTo>
                  <a:pt x="157776" y="800659"/>
                </a:lnTo>
                <a:lnTo>
                  <a:pt x="169159" y="756449"/>
                </a:lnTo>
                <a:lnTo>
                  <a:pt x="183294" y="712970"/>
                </a:lnTo>
                <a:lnTo>
                  <a:pt x="200173" y="670358"/>
                </a:lnTo>
                <a:lnTo>
                  <a:pt x="219786" y="628750"/>
                </a:lnTo>
                <a:lnTo>
                  <a:pt x="242124" y="588284"/>
                </a:lnTo>
                <a:lnTo>
                  <a:pt x="267178" y="549097"/>
                </a:lnTo>
                <a:lnTo>
                  <a:pt x="294939" y="511325"/>
                </a:lnTo>
                <a:lnTo>
                  <a:pt x="325397" y="475107"/>
                </a:lnTo>
                <a:lnTo>
                  <a:pt x="497101" y="736981"/>
                </a:lnTo>
                <a:lnTo>
                  <a:pt x="394866" y="248666"/>
                </a:lnTo>
                <a:lnTo>
                  <a:pt x="13612" y="0"/>
                </a:lnTo>
                <a:lnTo>
                  <a:pt x="185443" y="261747"/>
                </a:lnTo>
                <a:lnTo>
                  <a:pt x="154985" y="297983"/>
                </a:lnTo>
                <a:lnTo>
                  <a:pt x="127224" y="335770"/>
                </a:lnTo>
                <a:lnTo>
                  <a:pt x="102170" y="374971"/>
                </a:lnTo>
                <a:lnTo>
                  <a:pt x="79832" y="415450"/>
                </a:lnTo>
                <a:lnTo>
                  <a:pt x="60219" y="457069"/>
                </a:lnTo>
                <a:lnTo>
                  <a:pt x="43340" y="499690"/>
                </a:lnTo>
                <a:lnTo>
                  <a:pt x="29205" y="543179"/>
                </a:lnTo>
                <a:lnTo>
                  <a:pt x="17822" y="587396"/>
                </a:lnTo>
                <a:lnTo>
                  <a:pt x="9201" y="632205"/>
                </a:lnTo>
                <a:lnTo>
                  <a:pt x="3351" y="677470"/>
                </a:lnTo>
                <a:lnTo>
                  <a:pt x="281" y="723052"/>
                </a:lnTo>
                <a:lnTo>
                  <a:pt x="0" y="768816"/>
                </a:lnTo>
                <a:lnTo>
                  <a:pt x="2516" y="814625"/>
                </a:lnTo>
                <a:lnTo>
                  <a:pt x="7841" y="860340"/>
                </a:lnTo>
                <a:lnTo>
                  <a:pt x="15982" y="905825"/>
                </a:lnTo>
                <a:lnTo>
                  <a:pt x="26948" y="950944"/>
                </a:lnTo>
                <a:lnTo>
                  <a:pt x="40749" y="995559"/>
                </a:lnTo>
                <a:lnTo>
                  <a:pt x="57394" y="1039533"/>
                </a:lnTo>
                <a:lnTo>
                  <a:pt x="76892" y="1082729"/>
                </a:lnTo>
                <a:lnTo>
                  <a:pt x="99252" y="1125011"/>
                </a:lnTo>
                <a:lnTo>
                  <a:pt x="124483" y="1166241"/>
                </a:lnTo>
                <a:lnTo>
                  <a:pt x="264437" y="1379474"/>
                </a:lnTo>
                <a:lnTo>
                  <a:pt x="292662" y="1419672"/>
                </a:lnTo>
                <a:lnTo>
                  <a:pt x="322961" y="1457493"/>
                </a:lnTo>
                <a:lnTo>
                  <a:pt x="355202" y="1492909"/>
                </a:lnTo>
                <a:lnTo>
                  <a:pt x="389248" y="1525890"/>
                </a:lnTo>
                <a:lnTo>
                  <a:pt x="424967" y="1556405"/>
                </a:lnTo>
                <a:lnTo>
                  <a:pt x="462224" y="1584426"/>
                </a:lnTo>
                <a:lnTo>
                  <a:pt x="500884" y="1609922"/>
                </a:lnTo>
                <a:lnTo>
                  <a:pt x="540814" y="1632866"/>
                </a:lnTo>
                <a:lnTo>
                  <a:pt x="581879" y="1653226"/>
                </a:lnTo>
                <a:lnTo>
                  <a:pt x="623945" y="1670974"/>
                </a:lnTo>
                <a:lnTo>
                  <a:pt x="666877" y="1686080"/>
                </a:lnTo>
                <a:lnTo>
                  <a:pt x="710542" y="1698514"/>
                </a:lnTo>
                <a:lnTo>
                  <a:pt x="754805" y="1708248"/>
                </a:lnTo>
                <a:lnTo>
                  <a:pt x="799531" y="1715250"/>
                </a:lnTo>
                <a:lnTo>
                  <a:pt x="844587" y="1719493"/>
                </a:lnTo>
                <a:lnTo>
                  <a:pt x="889839" y="1720946"/>
                </a:lnTo>
                <a:lnTo>
                  <a:pt x="935152" y="1719581"/>
                </a:lnTo>
                <a:lnTo>
                  <a:pt x="980391" y="1715366"/>
                </a:lnTo>
                <a:lnTo>
                  <a:pt x="1025423" y="1708274"/>
                </a:lnTo>
                <a:lnTo>
                  <a:pt x="1070113" y="1698274"/>
                </a:lnTo>
                <a:lnTo>
                  <a:pt x="1114327" y="1685337"/>
                </a:lnTo>
                <a:lnTo>
                  <a:pt x="1157931" y="1669433"/>
                </a:lnTo>
                <a:lnTo>
                  <a:pt x="1200791" y="1650534"/>
                </a:lnTo>
                <a:lnTo>
                  <a:pt x="1242771" y="1628609"/>
                </a:lnTo>
                <a:lnTo>
                  <a:pt x="1283739" y="1603629"/>
                </a:lnTo>
                <a:lnTo>
                  <a:pt x="1143785" y="1390269"/>
                </a:lnTo>
                <a:lnTo>
                  <a:pt x="1102749" y="1415274"/>
                </a:lnTo>
                <a:lnTo>
                  <a:pt x="1060610" y="1437241"/>
                </a:lnTo>
                <a:lnTo>
                  <a:pt x="1017509" y="1456188"/>
                </a:lnTo>
                <a:lnTo>
                  <a:pt x="973588" y="1472132"/>
                </a:lnTo>
                <a:lnTo>
                  <a:pt x="928987" y="1485094"/>
                </a:lnTo>
                <a:lnTo>
                  <a:pt x="883848" y="1495090"/>
                </a:lnTo>
                <a:lnTo>
                  <a:pt x="838311" y="1502141"/>
                </a:lnTo>
                <a:lnTo>
                  <a:pt x="792518" y="1506263"/>
                </a:lnTo>
                <a:lnTo>
                  <a:pt x="746609" y="1507477"/>
                </a:lnTo>
                <a:lnTo>
                  <a:pt x="700726" y="1505800"/>
                </a:lnTo>
                <a:lnTo>
                  <a:pt x="655010" y="1501251"/>
                </a:lnTo>
                <a:lnTo>
                  <a:pt x="609601" y="1493848"/>
                </a:lnTo>
                <a:lnTo>
                  <a:pt x="564642" y="1483610"/>
                </a:lnTo>
                <a:lnTo>
                  <a:pt x="520272" y="1470556"/>
                </a:lnTo>
                <a:lnTo>
                  <a:pt x="476634" y="1454703"/>
                </a:lnTo>
                <a:lnTo>
                  <a:pt x="433867" y="1436072"/>
                </a:lnTo>
                <a:lnTo>
                  <a:pt x="392113" y="1414679"/>
                </a:lnTo>
                <a:lnTo>
                  <a:pt x="351514" y="1390544"/>
                </a:lnTo>
                <a:lnTo>
                  <a:pt x="312209" y="1363685"/>
                </a:lnTo>
                <a:lnTo>
                  <a:pt x="274341" y="1334121"/>
                </a:lnTo>
                <a:lnTo>
                  <a:pt x="238050" y="1301871"/>
                </a:lnTo>
                <a:lnTo>
                  <a:pt x="203477" y="1266952"/>
                </a:lnTo>
              </a:path>
            </a:pathLst>
          </a:custGeom>
          <a:ln w="9525">
            <a:solidFill>
              <a:srgbClr val="D7D7D7"/>
            </a:solidFill>
          </a:ln>
        </p:spPr>
        <p:txBody>
          <a:bodyPr wrap="square" lIns="0" tIns="0" rIns="0" bIns="0" rtlCol="0"/>
          <a:lstStyle/>
          <a:p>
            <a:endParaRPr/>
          </a:p>
        </p:txBody>
      </p:sp>
      <p:sp>
        <p:nvSpPr>
          <p:cNvPr id="18" name="object 18"/>
          <p:cNvSpPr txBox="1"/>
          <p:nvPr/>
        </p:nvSpPr>
        <p:spPr>
          <a:xfrm>
            <a:off x="4345050" y="3387457"/>
            <a:ext cx="1252855" cy="756920"/>
          </a:xfrm>
          <a:prstGeom prst="rect">
            <a:avLst/>
          </a:prstGeom>
        </p:spPr>
        <p:txBody>
          <a:bodyPr vert="horz" wrap="square" lIns="0" tIns="12065" rIns="0" bIns="0" rtlCol="0">
            <a:spAutoFit/>
          </a:bodyPr>
          <a:lstStyle/>
          <a:p>
            <a:pPr marL="12700" marR="5080">
              <a:lnSpc>
                <a:spcPct val="100000"/>
              </a:lnSpc>
              <a:spcBef>
                <a:spcPts val="95"/>
              </a:spcBef>
            </a:pPr>
            <a:r>
              <a:rPr sz="1600" b="1" spc="-10" dirty="0">
                <a:latin typeface="Calibri"/>
                <a:cs typeface="Calibri"/>
              </a:rPr>
              <a:t>Guinea:  Panamax </a:t>
            </a:r>
            <a:r>
              <a:rPr sz="1600" b="1" spc="-20" dirty="0">
                <a:latin typeface="Calibri"/>
                <a:cs typeface="Calibri"/>
              </a:rPr>
              <a:t>to  </a:t>
            </a:r>
            <a:r>
              <a:rPr sz="1600" b="1" spc="-5" dirty="0">
                <a:latin typeface="Calibri"/>
                <a:cs typeface="Calibri"/>
              </a:rPr>
              <a:t>N</a:t>
            </a:r>
            <a:r>
              <a:rPr sz="1600" b="1" spc="-15" dirty="0">
                <a:latin typeface="Calibri"/>
                <a:cs typeface="Calibri"/>
              </a:rPr>
              <a:t>e</a:t>
            </a:r>
            <a:r>
              <a:rPr sz="1600" b="1" spc="-20" dirty="0">
                <a:latin typeface="Calibri"/>
                <a:cs typeface="Calibri"/>
              </a:rPr>
              <a:t>w</a:t>
            </a:r>
            <a:r>
              <a:rPr sz="1600" b="1" spc="-15" dirty="0">
                <a:latin typeface="Calibri"/>
                <a:cs typeface="Calibri"/>
              </a:rPr>
              <a:t>c</a:t>
            </a:r>
            <a:r>
              <a:rPr sz="1600" b="1" spc="-5" dirty="0">
                <a:latin typeface="Calibri"/>
                <a:cs typeface="Calibri"/>
              </a:rPr>
              <a:t>a</a:t>
            </a:r>
            <a:r>
              <a:rPr sz="1600" b="1" spc="-20" dirty="0">
                <a:latin typeface="Calibri"/>
                <a:cs typeface="Calibri"/>
              </a:rPr>
              <a:t>s</a:t>
            </a:r>
            <a:r>
              <a:rPr sz="1600" b="1" spc="-5" dirty="0">
                <a:latin typeface="Calibri"/>
                <a:cs typeface="Calibri"/>
              </a:rPr>
              <a:t>tlem</a:t>
            </a:r>
            <a:r>
              <a:rPr sz="1600" b="1" spc="-25" dirty="0">
                <a:latin typeface="Calibri"/>
                <a:cs typeface="Calibri"/>
              </a:rPr>
              <a:t>a</a:t>
            </a:r>
            <a:r>
              <a:rPr sz="1600" b="1" spc="-5" dirty="0">
                <a:latin typeface="Calibri"/>
                <a:cs typeface="Calibri"/>
              </a:rPr>
              <a:t>x</a:t>
            </a:r>
            <a:endParaRPr sz="1600">
              <a:latin typeface="Calibri"/>
              <a:cs typeface="Calibri"/>
            </a:endParaRPr>
          </a:p>
        </p:txBody>
      </p:sp>
      <p:sp>
        <p:nvSpPr>
          <p:cNvPr id="19" name="object 19"/>
          <p:cNvSpPr txBox="1"/>
          <p:nvPr/>
        </p:nvSpPr>
        <p:spPr>
          <a:xfrm>
            <a:off x="9888093" y="5130025"/>
            <a:ext cx="1649095" cy="513080"/>
          </a:xfrm>
          <a:prstGeom prst="rect">
            <a:avLst/>
          </a:prstGeom>
        </p:spPr>
        <p:txBody>
          <a:bodyPr vert="horz" wrap="square" lIns="0" tIns="12065" rIns="0" bIns="0" rtlCol="0">
            <a:spAutoFit/>
          </a:bodyPr>
          <a:lstStyle/>
          <a:p>
            <a:pPr marL="12700" marR="5080">
              <a:lnSpc>
                <a:spcPct val="100000"/>
              </a:lnSpc>
              <a:spcBef>
                <a:spcPts val="95"/>
              </a:spcBef>
            </a:pPr>
            <a:r>
              <a:rPr sz="1600" b="1" spc="-10" dirty="0">
                <a:latin typeface="Calibri"/>
                <a:cs typeface="Calibri"/>
              </a:rPr>
              <a:t>Metro: Capesize  </a:t>
            </a:r>
            <a:r>
              <a:rPr sz="1600" b="1" spc="-5" dirty="0">
                <a:latin typeface="Calibri"/>
                <a:cs typeface="Calibri"/>
              </a:rPr>
              <a:t>Rio </a:t>
            </a:r>
            <a:r>
              <a:rPr sz="1600" b="1" spc="-10" dirty="0">
                <a:latin typeface="Calibri"/>
                <a:cs typeface="Calibri"/>
              </a:rPr>
              <a:t>Tinto:</a:t>
            </a:r>
            <a:r>
              <a:rPr sz="1600" b="1" spc="-90" dirty="0">
                <a:latin typeface="Calibri"/>
                <a:cs typeface="Calibri"/>
              </a:rPr>
              <a:t> </a:t>
            </a:r>
            <a:r>
              <a:rPr sz="1600" b="1" spc="-10" dirty="0">
                <a:latin typeface="Calibri"/>
                <a:cs typeface="Calibri"/>
              </a:rPr>
              <a:t>Panamax</a:t>
            </a:r>
            <a:endParaRPr sz="1600">
              <a:latin typeface="Calibri"/>
              <a:cs typeface="Calibri"/>
            </a:endParaRPr>
          </a:p>
        </p:txBody>
      </p:sp>
      <p:sp>
        <p:nvSpPr>
          <p:cNvPr id="4" name="object 3">
            <a:extLst>
              <a:ext uri="{FF2B5EF4-FFF2-40B4-BE49-F238E27FC236}">
                <a16:creationId xmlns:a16="http://schemas.microsoft.com/office/drawing/2014/main" id="{F1A19E16-7DEC-7076-9DAF-1CFDF9A6DF52}"/>
              </a:ext>
            </a:extLst>
          </p:cNvPr>
          <p:cNvSpPr/>
          <p:nvPr/>
        </p:nvSpPr>
        <p:spPr>
          <a:xfrm>
            <a:off x="11378183" y="112776"/>
            <a:ext cx="648734" cy="669568"/>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2510" y="272034"/>
            <a:ext cx="6822440" cy="453390"/>
          </a:xfrm>
          <a:prstGeom prst="rect">
            <a:avLst/>
          </a:prstGeom>
        </p:spPr>
        <p:txBody>
          <a:bodyPr vert="horz" wrap="square" lIns="0" tIns="13335" rIns="0" bIns="0" rtlCol="0">
            <a:spAutoFit/>
          </a:bodyPr>
          <a:lstStyle/>
          <a:p>
            <a:pPr marL="12700">
              <a:lnSpc>
                <a:spcPct val="100000"/>
              </a:lnSpc>
              <a:spcBef>
                <a:spcPts val="105"/>
              </a:spcBef>
            </a:pPr>
            <a:r>
              <a:rPr sz="2800" spc="5" dirty="0">
                <a:solidFill>
                  <a:srgbClr val="F16321"/>
                </a:solidFill>
                <a:latin typeface="微软雅黑"/>
                <a:cs typeface="微软雅黑"/>
              </a:rPr>
              <a:t>距离和时间</a:t>
            </a:r>
            <a:r>
              <a:rPr sz="2800" spc="10" dirty="0">
                <a:solidFill>
                  <a:srgbClr val="F16321"/>
                </a:solidFill>
                <a:latin typeface="微软雅黑"/>
                <a:cs typeface="微软雅黑"/>
              </a:rPr>
              <a:t> </a:t>
            </a:r>
            <a:r>
              <a:rPr sz="2800" dirty="0">
                <a:solidFill>
                  <a:srgbClr val="F16321"/>
                </a:solidFill>
                <a:latin typeface="微软雅黑"/>
                <a:cs typeface="微软雅黑"/>
              </a:rPr>
              <a:t>Distance</a:t>
            </a:r>
            <a:r>
              <a:rPr sz="2800" spc="-5" dirty="0">
                <a:solidFill>
                  <a:srgbClr val="F16321"/>
                </a:solidFill>
                <a:latin typeface="微软雅黑"/>
                <a:cs typeface="微软雅黑"/>
              </a:rPr>
              <a:t> </a:t>
            </a:r>
            <a:r>
              <a:rPr sz="2800" spc="5" dirty="0">
                <a:solidFill>
                  <a:srgbClr val="F16321"/>
                </a:solidFill>
                <a:latin typeface="微软雅黑"/>
                <a:cs typeface="微软雅黑"/>
              </a:rPr>
              <a:t>and</a:t>
            </a:r>
            <a:r>
              <a:rPr sz="2800" spc="-5" dirty="0">
                <a:solidFill>
                  <a:srgbClr val="F16321"/>
                </a:solidFill>
                <a:latin typeface="微软雅黑"/>
                <a:cs typeface="微软雅黑"/>
              </a:rPr>
              <a:t> </a:t>
            </a:r>
            <a:r>
              <a:rPr sz="2800" spc="10" dirty="0">
                <a:solidFill>
                  <a:srgbClr val="F16321"/>
                </a:solidFill>
                <a:latin typeface="微软雅黑"/>
                <a:cs typeface="微软雅黑"/>
              </a:rPr>
              <a:t>Delivery</a:t>
            </a:r>
            <a:r>
              <a:rPr sz="2800" dirty="0">
                <a:solidFill>
                  <a:srgbClr val="F16321"/>
                </a:solidFill>
                <a:latin typeface="微软雅黑"/>
                <a:cs typeface="微软雅黑"/>
              </a:rPr>
              <a:t> Time</a:t>
            </a:r>
            <a:endParaRPr sz="2800">
              <a:latin typeface="微软雅黑"/>
              <a:cs typeface="微软雅黑"/>
            </a:endParaRPr>
          </a:p>
        </p:txBody>
      </p:sp>
      <p:sp>
        <p:nvSpPr>
          <p:cNvPr id="3" name="object 3"/>
          <p:cNvSpPr/>
          <p:nvPr/>
        </p:nvSpPr>
        <p:spPr>
          <a:xfrm>
            <a:off x="5502486" y="1676440"/>
            <a:ext cx="6593447" cy="4067555"/>
          </a:xfrm>
          <a:prstGeom prst="rect">
            <a:avLst/>
          </a:prstGeom>
          <a:blipFill>
            <a:blip r:embed="rId2" cstate="print"/>
            <a:stretch>
              <a:fillRect/>
            </a:stretch>
          </a:blipFill>
        </p:spPr>
        <p:txBody>
          <a:bodyPr wrap="square" lIns="0" tIns="0" rIns="0" bIns="0" rtlCol="0"/>
          <a:lstStyle/>
          <a:p>
            <a:endParaRPr/>
          </a:p>
        </p:txBody>
      </p:sp>
      <p:sp>
        <p:nvSpPr>
          <p:cNvPr id="6" name="object 3">
            <a:extLst>
              <a:ext uri="{FF2B5EF4-FFF2-40B4-BE49-F238E27FC236}">
                <a16:creationId xmlns:a16="http://schemas.microsoft.com/office/drawing/2014/main" id="{31B6EFE7-F2E5-6054-FD40-7BDDA912212A}"/>
              </a:ext>
            </a:extLst>
          </p:cNvPr>
          <p:cNvSpPr/>
          <p:nvPr/>
        </p:nvSpPr>
        <p:spPr>
          <a:xfrm>
            <a:off x="11378183" y="112776"/>
            <a:ext cx="648734" cy="669568"/>
          </a:xfrm>
          <a:prstGeom prst="rect">
            <a:avLst/>
          </a:prstGeom>
          <a:blipFill>
            <a:blip r:embed="rId3" cstate="print"/>
            <a:stretch>
              <a:fillRect/>
            </a:stretch>
          </a:blipFill>
        </p:spPr>
        <p:txBody>
          <a:bodyPr wrap="square" lIns="0" tIns="0" rIns="0" bIns="0" rtlCol="0"/>
          <a:lstStyle/>
          <a:p>
            <a:endParaRPr/>
          </a:p>
        </p:txBody>
      </p:sp>
      <p:sp>
        <p:nvSpPr>
          <p:cNvPr id="5" name="文本框 4">
            <a:extLst>
              <a:ext uri="{FF2B5EF4-FFF2-40B4-BE49-F238E27FC236}">
                <a16:creationId xmlns:a16="http://schemas.microsoft.com/office/drawing/2014/main" id="{507E59D1-F596-416C-66A3-7F2682A4FF07}"/>
              </a:ext>
            </a:extLst>
          </p:cNvPr>
          <p:cNvSpPr txBox="1"/>
          <p:nvPr/>
        </p:nvSpPr>
        <p:spPr>
          <a:xfrm>
            <a:off x="253152" y="1154018"/>
            <a:ext cx="5249334" cy="4549964"/>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Transit time from Australia to Northern China Ports is 10-11 days and the time to Southern  China Ports is only 8.5-9 days. </a:t>
            </a:r>
          </a:p>
          <a:p>
            <a:pPr marL="285750" indent="-285750">
              <a:buFont typeface="Arial" panose="020B0604020202020204" pitchFamily="34" charset="0"/>
              <a:buChar char="•"/>
            </a:pPr>
            <a:r>
              <a:rPr lang="en-US" altLang="zh-CN" dirty="0"/>
              <a:t>While the transit time from Guinea to Northern China Ports is 45 to 50 days and the time to Southern China Ports is 43 to 48 days </a:t>
            </a:r>
          </a:p>
          <a:p>
            <a:pPr marL="12700">
              <a:lnSpc>
                <a:spcPct val="100000"/>
              </a:lnSpc>
              <a:spcBef>
                <a:spcPts val="110"/>
              </a:spcBef>
            </a:pPr>
            <a:r>
              <a:rPr lang="zh-CN" altLang="en-US" sz="1800" b="1" spc="5" dirty="0">
                <a:latin typeface="黑体"/>
                <a:cs typeface="黑体"/>
              </a:rPr>
              <a:t>澳</a:t>
            </a:r>
            <a:r>
              <a:rPr lang="zh-CN" altLang="en-US" sz="1800" b="1" dirty="0">
                <a:latin typeface="黑体"/>
                <a:cs typeface="黑体"/>
              </a:rPr>
              <a:t>大利亚到</a:t>
            </a:r>
            <a:r>
              <a:rPr lang="zh-CN" altLang="en-US" sz="1800" b="1" spc="5" dirty="0">
                <a:latin typeface="黑体"/>
                <a:cs typeface="黑体"/>
              </a:rPr>
              <a:t>中</a:t>
            </a:r>
            <a:r>
              <a:rPr lang="zh-CN" altLang="en-US" sz="1800" b="1" dirty="0">
                <a:latin typeface="黑体"/>
                <a:cs typeface="黑体"/>
              </a:rPr>
              <a:t>国北方港口的</a:t>
            </a:r>
            <a:r>
              <a:rPr lang="zh-CN" altLang="en-US" sz="1800" b="1" spc="5" dirty="0">
                <a:latin typeface="黑体"/>
                <a:cs typeface="黑体"/>
              </a:rPr>
              <a:t>海</a:t>
            </a:r>
            <a:r>
              <a:rPr lang="zh-CN" altLang="en-US" sz="1800" b="1" dirty="0">
                <a:latin typeface="黑体"/>
                <a:cs typeface="黑体"/>
              </a:rPr>
              <a:t>运时间</a:t>
            </a:r>
            <a:r>
              <a:rPr lang="zh-CN" altLang="en-US" sz="1800" b="1" spc="20" dirty="0">
                <a:latin typeface="黑体"/>
                <a:cs typeface="黑体"/>
              </a:rPr>
              <a:t>为</a:t>
            </a:r>
            <a:r>
              <a:rPr lang="en-US" altLang="zh-CN" sz="1800" b="1" spc="-25" dirty="0">
                <a:latin typeface="Times New Roman"/>
                <a:cs typeface="Times New Roman"/>
              </a:rPr>
              <a:t>10-11</a:t>
            </a:r>
            <a:r>
              <a:rPr lang="zh-CN" altLang="en-US" sz="1800" b="1" dirty="0">
                <a:latin typeface="黑体"/>
                <a:cs typeface="黑体"/>
              </a:rPr>
              <a:t>天</a:t>
            </a:r>
            <a:r>
              <a:rPr lang="zh-CN" altLang="en-US" sz="1800" b="1" spc="-1335" dirty="0">
                <a:latin typeface="黑体"/>
                <a:cs typeface="黑体"/>
              </a:rPr>
              <a:t>，</a:t>
            </a:r>
            <a:r>
              <a:rPr lang="zh-CN" altLang="en-US" sz="1800" b="1" spc="5" dirty="0">
                <a:latin typeface="黑体"/>
                <a:cs typeface="黑体"/>
              </a:rPr>
              <a:t>到中国南方</a:t>
            </a:r>
            <a:r>
              <a:rPr lang="zh-CN" altLang="en-US" sz="1800" b="1" dirty="0">
                <a:latin typeface="黑体"/>
                <a:cs typeface="黑体"/>
              </a:rPr>
              <a:t>港</a:t>
            </a:r>
            <a:r>
              <a:rPr lang="zh-CN" altLang="en-US" sz="1800" b="1" spc="5" dirty="0">
                <a:latin typeface="黑体"/>
                <a:cs typeface="黑体"/>
              </a:rPr>
              <a:t>口</a:t>
            </a:r>
            <a:r>
              <a:rPr lang="zh-CN" altLang="en-US" sz="1800" b="1" dirty="0">
                <a:latin typeface="黑体"/>
                <a:cs typeface="黑体"/>
              </a:rPr>
              <a:t>的时</a:t>
            </a:r>
            <a:r>
              <a:rPr lang="zh-CN" altLang="en-US" sz="1800" b="1" spc="5" dirty="0">
                <a:latin typeface="黑体"/>
                <a:cs typeface="黑体"/>
              </a:rPr>
              <a:t>间</a:t>
            </a:r>
            <a:r>
              <a:rPr lang="zh-CN" altLang="en-US" sz="1800" b="1" dirty="0">
                <a:latin typeface="黑体"/>
                <a:cs typeface="黑体"/>
              </a:rPr>
              <a:t>只</a:t>
            </a:r>
            <a:r>
              <a:rPr lang="zh-CN" altLang="en-US" sz="1800" b="1" spc="5" dirty="0">
                <a:latin typeface="黑体"/>
                <a:cs typeface="黑体"/>
              </a:rPr>
              <a:t>需</a:t>
            </a:r>
            <a:r>
              <a:rPr lang="zh-CN" altLang="en-US" sz="1800" b="1" spc="20" dirty="0">
                <a:latin typeface="黑体"/>
                <a:cs typeface="黑体"/>
              </a:rPr>
              <a:t>要</a:t>
            </a:r>
            <a:r>
              <a:rPr lang="en-US" altLang="zh-CN" sz="1800" b="1" spc="-5" dirty="0">
                <a:latin typeface="Times New Roman"/>
                <a:cs typeface="Times New Roman"/>
              </a:rPr>
              <a:t>8.5-9</a:t>
            </a:r>
            <a:r>
              <a:rPr lang="zh-CN" altLang="en-US" sz="1800" b="1" dirty="0">
                <a:latin typeface="黑体"/>
                <a:cs typeface="黑体"/>
              </a:rPr>
              <a:t>天</a:t>
            </a:r>
            <a:r>
              <a:rPr lang="zh-CN" altLang="en-US" sz="1800" b="1" spc="5" dirty="0">
                <a:latin typeface="黑体"/>
                <a:cs typeface="黑体"/>
              </a:rPr>
              <a:t>。</a:t>
            </a:r>
            <a:r>
              <a:rPr lang="zh-CN" altLang="en-US" sz="1800" b="1" dirty="0">
                <a:latin typeface="黑体"/>
                <a:cs typeface="黑体"/>
              </a:rPr>
              <a:t>而</a:t>
            </a:r>
            <a:r>
              <a:rPr lang="zh-CN" altLang="en-US" sz="1800" b="1" spc="5" dirty="0">
                <a:latin typeface="黑体"/>
                <a:cs typeface="黑体"/>
              </a:rPr>
              <a:t>几</a:t>
            </a:r>
            <a:r>
              <a:rPr lang="zh-CN" altLang="en-US" sz="1800" b="1" dirty="0">
                <a:latin typeface="黑体"/>
                <a:cs typeface="黑体"/>
              </a:rPr>
              <a:t>内 </a:t>
            </a:r>
            <a:r>
              <a:rPr lang="zh-CN" altLang="en-US" sz="1800" b="1" spc="5" dirty="0">
                <a:latin typeface="黑体"/>
                <a:cs typeface="黑体"/>
              </a:rPr>
              <a:t>亚铝土矿到</a:t>
            </a:r>
            <a:r>
              <a:rPr lang="zh-CN" altLang="en-US" sz="1800" b="1" dirty="0">
                <a:latin typeface="黑体"/>
                <a:cs typeface="黑体"/>
              </a:rPr>
              <a:t>中</a:t>
            </a:r>
            <a:r>
              <a:rPr lang="zh-CN" altLang="en-US" sz="1800" b="1" spc="5" dirty="0">
                <a:latin typeface="黑体"/>
                <a:cs typeface="黑体"/>
              </a:rPr>
              <a:t>国</a:t>
            </a:r>
            <a:r>
              <a:rPr lang="zh-CN" altLang="en-US" sz="1800" b="1" dirty="0">
                <a:latin typeface="黑体"/>
                <a:cs typeface="黑体"/>
              </a:rPr>
              <a:t>北方</a:t>
            </a:r>
            <a:r>
              <a:rPr lang="zh-CN" altLang="en-US" sz="1800" b="1" spc="5" dirty="0">
                <a:latin typeface="黑体"/>
                <a:cs typeface="黑体"/>
              </a:rPr>
              <a:t>港</a:t>
            </a:r>
            <a:r>
              <a:rPr lang="zh-CN" altLang="en-US" sz="1800" b="1" dirty="0">
                <a:latin typeface="黑体"/>
                <a:cs typeface="黑体"/>
              </a:rPr>
              <a:t>口</a:t>
            </a:r>
            <a:r>
              <a:rPr lang="zh-CN" altLang="en-US" sz="1800" b="1" spc="5" dirty="0">
                <a:latin typeface="黑体"/>
                <a:cs typeface="黑体"/>
              </a:rPr>
              <a:t>的</a:t>
            </a:r>
            <a:r>
              <a:rPr lang="zh-CN" altLang="en-US" sz="1800" b="1" dirty="0">
                <a:latin typeface="黑体"/>
                <a:cs typeface="黑体"/>
              </a:rPr>
              <a:t>时间</a:t>
            </a:r>
            <a:r>
              <a:rPr lang="zh-CN" altLang="en-US" sz="1800" b="1" spc="30" dirty="0">
                <a:latin typeface="黑体"/>
                <a:cs typeface="黑体"/>
              </a:rPr>
              <a:t>需</a:t>
            </a:r>
            <a:r>
              <a:rPr lang="en-US" altLang="zh-CN" sz="1800" b="1" spc="-15" dirty="0">
                <a:latin typeface="Times New Roman"/>
                <a:cs typeface="Times New Roman"/>
              </a:rPr>
              <a:t>4</a:t>
            </a:r>
            <a:r>
              <a:rPr lang="en-US" altLang="zh-CN" sz="1800" b="1" dirty="0">
                <a:latin typeface="Times New Roman"/>
                <a:cs typeface="Times New Roman"/>
              </a:rPr>
              <a:t>5-</a:t>
            </a:r>
            <a:r>
              <a:rPr lang="en-US" altLang="zh-CN" sz="1800" b="1" spc="-15" dirty="0">
                <a:latin typeface="Times New Roman"/>
                <a:cs typeface="Times New Roman"/>
              </a:rPr>
              <a:t>5</a:t>
            </a:r>
            <a:r>
              <a:rPr lang="en-US" altLang="zh-CN" sz="1800" b="1" dirty="0">
                <a:latin typeface="Times New Roman"/>
                <a:cs typeface="Times New Roman"/>
              </a:rPr>
              <a:t>0</a:t>
            </a:r>
            <a:r>
              <a:rPr lang="zh-CN" altLang="en-US" sz="1800" b="1" dirty="0">
                <a:latin typeface="黑体"/>
                <a:cs typeface="黑体"/>
              </a:rPr>
              <a:t>天</a:t>
            </a:r>
            <a:r>
              <a:rPr lang="zh-CN" altLang="en-US" sz="1800" b="1" spc="5" dirty="0">
                <a:latin typeface="黑体"/>
                <a:cs typeface="黑体"/>
              </a:rPr>
              <a:t>，</a:t>
            </a:r>
            <a:r>
              <a:rPr lang="zh-CN" altLang="en-US" sz="1800" b="1" dirty="0">
                <a:latin typeface="黑体"/>
                <a:cs typeface="黑体"/>
              </a:rPr>
              <a:t>到 </a:t>
            </a:r>
            <a:r>
              <a:rPr lang="zh-CN" altLang="en-US" sz="1800" b="1" spc="5" dirty="0">
                <a:latin typeface="黑体"/>
                <a:cs typeface="黑体"/>
              </a:rPr>
              <a:t>中国南方港</a:t>
            </a:r>
            <a:r>
              <a:rPr lang="zh-CN" altLang="en-US" sz="1800" b="1" dirty="0">
                <a:latin typeface="黑体"/>
                <a:cs typeface="黑体"/>
              </a:rPr>
              <a:t>口的时间也需</a:t>
            </a:r>
            <a:r>
              <a:rPr lang="zh-CN" altLang="en-US" sz="1800" b="1" spc="20" dirty="0">
                <a:latin typeface="黑体"/>
                <a:cs typeface="黑体"/>
              </a:rPr>
              <a:t>要</a:t>
            </a:r>
            <a:r>
              <a:rPr lang="en-US" altLang="zh-CN" sz="1800" b="1" spc="-5" dirty="0">
                <a:latin typeface="Times New Roman"/>
                <a:cs typeface="Times New Roman"/>
              </a:rPr>
              <a:t>43-48</a:t>
            </a:r>
            <a:r>
              <a:rPr lang="zh-CN" altLang="en-US" sz="1800" b="1" spc="-5" dirty="0">
                <a:latin typeface="黑体"/>
                <a:cs typeface="黑体"/>
              </a:rPr>
              <a:t>天</a:t>
            </a:r>
            <a:r>
              <a:rPr lang="zh-CN" altLang="en-US" sz="1800" b="1" spc="5" dirty="0">
                <a:latin typeface="黑体"/>
                <a:cs typeface="黑体"/>
              </a:rPr>
              <a:t>，</a:t>
            </a:r>
            <a:r>
              <a:rPr lang="zh-CN" altLang="en-US" sz="1800" b="1" dirty="0">
                <a:latin typeface="黑体"/>
                <a:cs typeface="黑体"/>
              </a:rPr>
              <a:t>相差一个</a:t>
            </a:r>
            <a:r>
              <a:rPr lang="zh-CN" altLang="en-US" sz="1800" b="1" spc="10" dirty="0">
                <a:latin typeface="黑体"/>
                <a:cs typeface="黑体"/>
              </a:rPr>
              <a:t>多</a:t>
            </a:r>
            <a:r>
              <a:rPr lang="zh-CN" altLang="en-US" sz="1800" b="1" dirty="0">
                <a:latin typeface="黑体"/>
                <a:cs typeface="黑体"/>
              </a:rPr>
              <a:t>月。</a:t>
            </a:r>
            <a:endParaRPr lang="en-US" altLang="zh-CN" sz="1800" b="1" dirty="0">
              <a:latin typeface="黑体"/>
              <a:cs typeface="黑体"/>
            </a:endParaRPr>
          </a:p>
          <a:p>
            <a:pPr marL="298450" indent="-285750">
              <a:lnSpc>
                <a:spcPct val="100000"/>
              </a:lnSpc>
              <a:spcBef>
                <a:spcPts val="110"/>
              </a:spcBef>
              <a:buFont typeface="Arial" panose="020B0604020202020204" pitchFamily="34" charset="0"/>
              <a:buChar char="•"/>
            </a:pPr>
            <a:endParaRPr lang="zh-CN" altLang="en-US" sz="1800" dirty="0">
              <a:latin typeface="黑体"/>
              <a:cs typeface="黑体"/>
            </a:endParaRPr>
          </a:p>
          <a:p>
            <a:pPr marL="285750" indent="-285750">
              <a:buFont typeface="Arial" panose="020B0604020202020204" pitchFamily="34" charset="0"/>
              <a:buChar char="•"/>
            </a:pPr>
            <a:r>
              <a:rPr lang="en-US" altLang="zh-CN" dirty="0"/>
              <a:t>Distance from Australia to Northern China Ports is only over 3000 nautical miles, which is only a quarter of the long-distance distance from Guinea.</a:t>
            </a:r>
          </a:p>
          <a:p>
            <a:r>
              <a:rPr lang="zh-CN" altLang="en-US" b="1" spc="5" dirty="0">
                <a:latin typeface="黑体"/>
              </a:rPr>
              <a:t>澳大利亚铝土矿到中国北方港的海运距离仅为</a:t>
            </a:r>
            <a:r>
              <a:rPr lang="en-US" altLang="zh-CN" b="1" spc="5" dirty="0">
                <a:latin typeface="黑体"/>
              </a:rPr>
              <a:t>3000</a:t>
            </a:r>
            <a:r>
              <a:rPr lang="zh-CN" altLang="en-US" b="1" spc="5" dirty="0">
                <a:latin typeface="黑体"/>
              </a:rPr>
              <a:t>多海哩，仅为几内亚长距离的四分之一。</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219830"/>
            <a:ext cx="9753600" cy="873957"/>
          </a:xfrm>
          <a:prstGeom prst="rect">
            <a:avLst/>
          </a:prstGeom>
        </p:spPr>
        <p:txBody>
          <a:bodyPr vert="horz" wrap="square" lIns="0" tIns="12065" rIns="0" bIns="0" rtlCol="0">
            <a:spAutoFit/>
          </a:bodyPr>
          <a:lstStyle/>
          <a:p>
            <a:pPr marL="12700" marR="5080">
              <a:lnSpc>
                <a:spcPct val="100400"/>
              </a:lnSpc>
              <a:spcBef>
                <a:spcPts val="95"/>
              </a:spcBef>
            </a:pPr>
            <a:r>
              <a:rPr sz="2800" dirty="0">
                <a:solidFill>
                  <a:srgbClr val="F16321"/>
                </a:solidFill>
                <a:latin typeface="微软雅黑"/>
                <a:cs typeface="微软雅黑"/>
              </a:rPr>
              <a:t>Application  </a:t>
            </a:r>
            <a:r>
              <a:rPr sz="2800" spc="-20" dirty="0">
                <a:solidFill>
                  <a:srgbClr val="F16321"/>
                </a:solidFill>
                <a:latin typeface="微软雅黑"/>
                <a:cs typeface="微软雅黑"/>
              </a:rPr>
              <a:t>of </a:t>
            </a:r>
            <a:r>
              <a:rPr sz="2800" dirty="0">
                <a:solidFill>
                  <a:srgbClr val="F16321"/>
                </a:solidFill>
                <a:latin typeface="微软雅黑"/>
                <a:cs typeface="微软雅黑"/>
              </a:rPr>
              <a:t>Metro Bauxite in Chinese HT</a:t>
            </a:r>
            <a:r>
              <a:rPr sz="2800" spc="25" dirty="0">
                <a:solidFill>
                  <a:srgbClr val="F16321"/>
                </a:solidFill>
                <a:latin typeface="微软雅黑"/>
                <a:cs typeface="微软雅黑"/>
              </a:rPr>
              <a:t> </a:t>
            </a:r>
            <a:r>
              <a:rPr sz="2800" dirty="0">
                <a:solidFill>
                  <a:srgbClr val="F16321"/>
                </a:solidFill>
                <a:latin typeface="微软雅黑"/>
                <a:cs typeface="微软雅黑"/>
              </a:rPr>
              <a:t>plants</a:t>
            </a:r>
            <a:br>
              <a:rPr lang="en-US" sz="2800" dirty="0">
                <a:solidFill>
                  <a:srgbClr val="F16321"/>
                </a:solidFill>
                <a:latin typeface="微软雅黑"/>
                <a:cs typeface="微软雅黑"/>
              </a:rPr>
            </a:br>
            <a:r>
              <a:rPr lang="zh-CN" altLang="en-US" sz="2800" spc="5" dirty="0">
                <a:solidFill>
                  <a:srgbClr val="F16321"/>
                </a:solidFill>
                <a:latin typeface="微软雅黑"/>
                <a:cs typeface="微软雅黑"/>
              </a:rPr>
              <a:t>梅特</a:t>
            </a:r>
            <a:r>
              <a:rPr lang="zh-CN" altLang="en-US" sz="2800" dirty="0">
                <a:solidFill>
                  <a:srgbClr val="F16321"/>
                </a:solidFill>
                <a:latin typeface="微软雅黑"/>
                <a:cs typeface="微软雅黑"/>
              </a:rPr>
              <a:t>罗</a:t>
            </a:r>
            <a:r>
              <a:rPr lang="zh-CN" altLang="en-US" sz="2800" spc="5" dirty="0">
                <a:solidFill>
                  <a:srgbClr val="F16321"/>
                </a:solidFill>
                <a:latin typeface="微软雅黑"/>
                <a:cs typeface="微软雅黑"/>
              </a:rPr>
              <a:t>矿在多家中国氧化铝厂</a:t>
            </a:r>
            <a:r>
              <a:rPr lang="zh-CN" altLang="en-US" sz="2800" spc="10" dirty="0">
                <a:solidFill>
                  <a:srgbClr val="F16321"/>
                </a:solidFill>
                <a:latin typeface="微软雅黑"/>
                <a:cs typeface="微软雅黑"/>
              </a:rPr>
              <a:t>的</a:t>
            </a:r>
            <a:r>
              <a:rPr lang="zh-CN" altLang="en-US" sz="2800" spc="5" dirty="0">
                <a:solidFill>
                  <a:srgbClr val="F16321"/>
                </a:solidFill>
                <a:latin typeface="微软雅黑"/>
                <a:cs typeface="微软雅黑"/>
              </a:rPr>
              <a:t>应用</a:t>
            </a:r>
            <a:endParaRPr sz="2800" dirty="0">
              <a:latin typeface="微软雅黑"/>
              <a:cs typeface="微软雅黑"/>
            </a:endParaRPr>
          </a:p>
        </p:txBody>
      </p:sp>
      <p:sp>
        <p:nvSpPr>
          <p:cNvPr id="4" name="object 4"/>
          <p:cNvSpPr/>
          <p:nvPr/>
        </p:nvSpPr>
        <p:spPr>
          <a:xfrm>
            <a:off x="251664" y="1738520"/>
            <a:ext cx="5373420" cy="356588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340275" y="1738520"/>
            <a:ext cx="5476972" cy="3654519"/>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6306408" y="1334337"/>
            <a:ext cx="5373420" cy="610424"/>
          </a:xfrm>
          <a:prstGeom prst="rect">
            <a:avLst/>
          </a:prstGeom>
          <a:solidFill>
            <a:srgbClr val="00AFEF"/>
          </a:solidFill>
        </p:spPr>
        <p:txBody>
          <a:bodyPr vert="horz" wrap="square" lIns="0" tIns="30480" rIns="0" bIns="0" rtlCol="0">
            <a:spAutoFit/>
          </a:bodyPr>
          <a:lstStyle/>
          <a:p>
            <a:pPr marL="92710" algn="ctr">
              <a:lnSpc>
                <a:spcPct val="100000"/>
              </a:lnSpc>
              <a:spcBef>
                <a:spcPts val="240"/>
              </a:spcBef>
            </a:pPr>
            <a:r>
              <a:rPr sz="1800" spc="-10" dirty="0">
                <a:latin typeface="Calibri"/>
                <a:cs typeface="Calibri"/>
              </a:rPr>
              <a:t>Bauxite </a:t>
            </a:r>
            <a:r>
              <a:rPr sz="1800" spc="-5" dirty="0">
                <a:latin typeface="Calibri"/>
                <a:cs typeface="Calibri"/>
              </a:rPr>
              <a:t>Prices </a:t>
            </a:r>
            <a:r>
              <a:rPr sz="1800" spc="-25" dirty="0">
                <a:latin typeface="Calibri"/>
                <a:cs typeface="Calibri"/>
              </a:rPr>
              <a:t>VALUE </a:t>
            </a:r>
            <a:r>
              <a:rPr sz="1800" dirty="0">
                <a:latin typeface="Calibri"/>
                <a:cs typeface="Calibri"/>
              </a:rPr>
              <a:t>IN USE </a:t>
            </a:r>
            <a:r>
              <a:rPr sz="1800" spc="-5" dirty="0">
                <a:latin typeface="Calibri"/>
                <a:cs typeface="Calibri"/>
              </a:rPr>
              <a:t>BASIS</a:t>
            </a:r>
            <a:r>
              <a:rPr sz="1800" spc="5" dirty="0">
                <a:latin typeface="Calibri"/>
                <a:cs typeface="Calibri"/>
              </a:rPr>
              <a:t> </a:t>
            </a:r>
            <a:r>
              <a:rPr sz="1800" spc="-10" dirty="0">
                <a:latin typeface="Calibri"/>
                <a:cs typeface="Calibri"/>
              </a:rPr>
              <a:t>(US$/DMT)</a:t>
            </a:r>
            <a:endParaRPr lang="en-US" sz="1800" spc="-10" dirty="0">
              <a:latin typeface="Calibri"/>
              <a:cs typeface="Calibri"/>
            </a:endParaRPr>
          </a:p>
          <a:p>
            <a:pPr marL="92710" algn="ctr">
              <a:lnSpc>
                <a:spcPct val="100000"/>
              </a:lnSpc>
              <a:spcBef>
                <a:spcPts val="240"/>
              </a:spcBef>
            </a:pPr>
            <a:r>
              <a:rPr lang="zh-CN" altLang="en-US" sz="1800" spc="-10" dirty="0">
                <a:latin typeface="Calibri"/>
                <a:cs typeface="Calibri"/>
              </a:rPr>
              <a:t>铝土矿价格使用价值（美元</a:t>
            </a:r>
            <a:r>
              <a:rPr lang="en-US" altLang="zh-CN" sz="1800" spc="-10" dirty="0">
                <a:latin typeface="Calibri"/>
                <a:cs typeface="Calibri"/>
              </a:rPr>
              <a:t>/DMT</a:t>
            </a:r>
            <a:r>
              <a:rPr lang="zh-CN" altLang="en-US" sz="1800" spc="-10" dirty="0">
                <a:latin typeface="Calibri"/>
                <a:cs typeface="Calibri"/>
              </a:rPr>
              <a:t>）</a:t>
            </a:r>
            <a:endParaRPr sz="1800" dirty="0">
              <a:latin typeface="Calibri"/>
              <a:cs typeface="Calibri"/>
            </a:endParaRPr>
          </a:p>
        </p:txBody>
      </p:sp>
      <p:sp>
        <p:nvSpPr>
          <p:cNvPr id="7" name="object 7"/>
          <p:cNvSpPr txBox="1"/>
          <p:nvPr/>
        </p:nvSpPr>
        <p:spPr>
          <a:xfrm>
            <a:off x="818744" y="5667070"/>
            <a:ext cx="4239260" cy="534121"/>
          </a:xfrm>
          <a:prstGeom prst="rect">
            <a:avLst/>
          </a:prstGeom>
        </p:spPr>
        <p:txBody>
          <a:bodyPr vert="horz" wrap="square" lIns="0" tIns="13335" rIns="0" bIns="0" rtlCol="0">
            <a:spAutoFit/>
          </a:bodyPr>
          <a:lstStyle/>
          <a:p>
            <a:pPr marL="12700">
              <a:lnSpc>
                <a:spcPct val="100000"/>
              </a:lnSpc>
              <a:spcBef>
                <a:spcPts val="105"/>
              </a:spcBef>
            </a:pPr>
            <a:r>
              <a:rPr sz="1650" b="1" dirty="0">
                <a:latin typeface="Century Gothic"/>
                <a:cs typeface="Century Gothic"/>
              </a:rPr>
              <a:t>Australian </a:t>
            </a:r>
            <a:r>
              <a:rPr sz="1650" b="1" spc="-5" dirty="0">
                <a:latin typeface="Century Gothic"/>
                <a:cs typeface="Century Gothic"/>
              </a:rPr>
              <a:t>High </a:t>
            </a:r>
            <a:r>
              <a:rPr sz="1650" b="1" dirty="0">
                <a:latin typeface="Century Gothic"/>
                <a:cs typeface="Century Gothic"/>
              </a:rPr>
              <a:t>temp </a:t>
            </a:r>
            <a:r>
              <a:rPr sz="1650" b="1" spc="-5" dirty="0">
                <a:latin typeface="Century Gothic"/>
                <a:cs typeface="Century Gothic"/>
              </a:rPr>
              <a:t>Bauxite Prices</a:t>
            </a:r>
            <a:r>
              <a:rPr sz="1650" b="1" spc="-65" dirty="0">
                <a:latin typeface="Century Gothic"/>
                <a:cs typeface="Century Gothic"/>
              </a:rPr>
              <a:t> </a:t>
            </a:r>
            <a:r>
              <a:rPr sz="1650" b="1" spc="-5" dirty="0">
                <a:latin typeface="Century Gothic"/>
                <a:cs typeface="Century Gothic"/>
              </a:rPr>
              <a:t>Rising</a:t>
            </a:r>
            <a:endParaRPr lang="en-US" sz="1650" b="1" spc="-5" dirty="0">
              <a:latin typeface="Century Gothic"/>
              <a:cs typeface="Century Gothic"/>
            </a:endParaRPr>
          </a:p>
          <a:p>
            <a:pPr marL="12700">
              <a:lnSpc>
                <a:spcPct val="100000"/>
              </a:lnSpc>
              <a:spcBef>
                <a:spcPts val="105"/>
              </a:spcBef>
            </a:pPr>
            <a:r>
              <a:rPr lang="zh-CN" altLang="en-US" sz="1650" b="1" dirty="0">
                <a:latin typeface="Century Gothic"/>
                <a:cs typeface="Century Gothic"/>
              </a:rPr>
              <a:t>澳大利亚高温铝土矿价格上涨</a:t>
            </a:r>
            <a:endParaRPr sz="1650" b="1" dirty="0">
              <a:latin typeface="Century Gothic"/>
              <a:cs typeface="Century Gothic"/>
            </a:endParaRPr>
          </a:p>
        </p:txBody>
      </p:sp>
      <p:sp>
        <p:nvSpPr>
          <p:cNvPr id="8" name="object 8"/>
          <p:cNvSpPr txBox="1"/>
          <p:nvPr/>
        </p:nvSpPr>
        <p:spPr>
          <a:xfrm>
            <a:off x="7150670" y="5680252"/>
            <a:ext cx="4548529" cy="1029128"/>
          </a:xfrm>
          <a:prstGeom prst="rect">
            <a:avLst/>
          </a:prstGeom>
        </p:spPr>
        <p:txBody>
          <a:bodyPr vert="horz" wrap="square" lIns="0" tIns="13335" rIns="0" bIns="0" rtlCol="0">
            <a:spAutoFit/>
          </a:bodyPr>
          <a:lstStyle/>
          <a:p>
            <a:pPr marL="12700">
              <a:lnSpc>
                <a:spcPct val="100000"/>
              </a:lnSpc>
              <a:spcBef>
                <a:spcPts val="105"/>
              </a:spcBef>
            </a:pPr>
            <a:r>
              <a:rPr sz="1650" b="1" dirty="0">
                <a:latin typeface="Century Gothic"/>
                <a:cs typeface="Century Gothic"/>
              </a:rPr>
              <a:t>But still US$8 </a:t>
            </a:r>
            <a:r>
              <a:rPr sz="1650" b="1" spc="-5" dirty="0">
                <a:latin typeface="Century Gothic"/>
                <a:cs typeface="Century Gothic"/>
              </a:rPr>
              <a:t>/T cheaper </a:t>
            </a:r>
            <a:r>
              <a:rPr sz="1650" b="1" dirty="0">
                <a:latin typeface="Century Gothic"/>
                <a:cs typeface="Century Gothic"/>
              </a:rPr>
              <a:t>to</a:t>
            </a:r>
            <a:r>
              <a:rPr sz="1650" b="1" spc="-85" dirty="0">
                <a:latin typeface="Century Gothic"/>
                <a:cs typeface="Century Gothic"/>
              </a:rPr>
              <a:t> </a:t>
            </a:r>
            <a:r>
              <a:rPr sz="1650" b="1" spc="5" dirty="0">
                <a:latin typeface="Century Gothic"/>
                <a:cs typeface="Century Gothic"/>
              </a:rPr>
              <a:t>make</a:t>
            </a:r>
            <a:endParaRPr sz="1650" dirty="0">
              <a:latin typeface="Century Gothic"/>
              <a:cs typeface="Century Gothic"/>
            </a:endParaRPr>
          </a:p>
          <a:p>
            <a:pPr marL="12700">
              <a:lnSpc>
                <a:spcPct val="100000"/>
              </a:lnSpc>
              <a:spcBef>
                <a:spcPts val="5"/>
              </a:spcBef>
            </a:pPr>
            <a:r>
              <a:rPr sz="1650" b="1" spc="-5" dirty="0">
                <a:latin typeface="Century Gothic"/>
                <a:cs typeface="Century Gothic"/>
              </a:rPr>
              <a:t>alumina </a:t>
            </a:r>
            <a:r>
              <a:rPr sz="1650" b="1" dirty="0">
                <a:latin typeface="Century Gothic"/>
                <a:cs typeface="Century Gothic"/>
              </a:rPr>
              <a:t>than Guinea in Low</a:t>
            </a:r>
            <a:r>
              <a:rPr sz="1650" b="1" spc="-90" dirty="0">
                <a:latin typeface="Century Gothic"/>
                <a:cs typeface="Century Gothic"/>
              </a:rPr>
              <a:t> </a:t>
            </a:r>
            <a:r>
              <a:rPr sz="1650" b="1" dirty="0">
                <a:latin typeface="Century Gothic"/>
                <a:cs typeface="Century Gothic"/>
              </a:rPr>
              <a:t>Temp</a:t>
            </a:r>
            <a:endParaRPr lang="en-US" sz="1650" b="1" dirty="0">
              <a:latin typeface="Century Gothic"/>
              <a:cs typeface="Century Gothic"/>
            </a:endParaRPr>
          </a:p>
          <a:p>
            <a:pPr marL="12700">
              <a:lnSpc>
                <a:spcPct val="100000"/>
              </a:lnSpc>
              <a:spcBef>
                <a:spcPts val="5"/>
              </a:spcBef>
            </a:pPr>
            <a:r>
              <a:rPr lang="zh-CN" altLang="en-US" sz="1650" b="1" dirty="0">
                <a:latin typeface="Century Gothic"/>
                <a:cs typeface="Century Gothic"/>
              </a:rPr>
              <a:t>但仍比用于低温生产氧化铝的几内亚矿价格低</a:t>
            </a:r>
            <a:r>
              <a:rPr lang="en-US" altLang="zh-CN" sz="1650" b="1" dirty="0">
                <a:latin typeface="Century Gothic"/>
                <a:cs typeface="Century Gothic"/>
              </a:rPr>
              <a:t>8</a:t>
            </a:r>
            <a:r>
              <a:rPr lang="zh-CN" altLang="en-US" sz="1650" b="1" dirty="0">
                <a:latin typeface="Century Gothic"/>
                <a:cs typeface="Century Gothic"/>
              </a:rPr>
              <a:t>美金</a:t>
            </a:r>
            <a:r>
              <a:rPr lang="en-US" altLang="zh-CN" sz="1650" b="1" dirty="0">
                <a:latin typeface="Century Gothic"/>
                <a:cs typeface="Century Gothic"/>
              </a:rPr>
              <a:t>/</a:t>
            </a:r>
            <a:r>
              <a:rPr lang="zh-CN" altLang="en-US" sz="1650" b="1" dirty="0">
                <a:latin typeface="Century Gothic"/>
                <a:cs typeface="Century Gothic"/>
              </a:rPr>
              <a:t>吨</a:t>
            </a:r>
            <a:endParaRPr sz="1650" b="1" dirty="0">
              <a:latin typeface="Century Gothic"/>
              <a:cs typeface="Century Gothic"/>
            </a:endParaRPr>
          </a:p>
        </p:txBody>
      </p:sp>
      <p:sp>
        <p:nvSpPr>
          <p:cNvPr id="9" name="object 9"/>
          <p:cNvSpPr txBox="1"/>
          <p:nvPr/>
        </p:nvSpPr>
        <p:spPr>
          <a:xfrm>
            <a:off x="243542" y="1334337"/>
            <a:ext cx="5066610" cy="610424"/>
          </a:xfrm>
          <a:prstGeom prst="rect">
            <a:avLst/>
          </a:prstGeom>
          <a:solidFill>
            <a:srgbClr val="00AFEF"/>
          </a:solidFill>
        </p:spPr>
        <p:txBody>
          <a:bodyPr vert="horz" wrap="square" lIns="0" tIns="30480" rIns="0" bIns="0" rtlCol="0">
            <a:spAutoFit/>
          </a:bodyPr>
          <a:lstStyle/>
          <a:p>
            <a:pPr marL="90805" algn="ctr">
              <a:lnSpc>
                <a:spcPct val="100000"/>
              </a:lnSpc>
              <a:spcBef>
                <a:spcPts val="240"/>
              </a:spcBef>
            </a:pPr>
            <a:r>
              <a:rPr sz="1800" spc="-10" dirty="0">
                <a:latin typeface="Calibri"/>
                <a:cs typeface="Calibri"/>
              </a:rPr>
              <a:t>Bauxite </a:t>
            </a:r>
            <a:r>
              <a:rPr sz="1800" spc="-5" dirty="0">
                <a:latin typeface="Calibri"/>
                <a:cs typeface="Calibri"/>
              </a:rPr>
              <a:t>Prices CIF</a:t>
            </a:r>
            <a:r>
              <a:rPr sz="1800" spc="30" dirty="0">
                <a:latin typeface="Calibri"/>
                <a:cs typeface="Calibri"/>
              </a:rPr>
              <a:t> </a:t>
            </a:r>
            <a:r>
              <a:rPr sz="1800" spc="-10" dirty="0">
                <a:latin typeface="Calibri"/>
                <a:cs typeface="Calibri"/>
              </a:rPr>
              <a:t>China(US$/DMT)</a:t>
            </a:r>
            <a:endParaRPr lang="en-US" sz="1800" spc="-10" dirty="0">
              <a:latin typeface="Calibri"/>
              <a:cs typeface="Calibri"/>
            </a:endParaRPr>
          </a:p>
          <a:p>
            <a:pPr marL="90805" algn="ctr">
              <a:lnSpc>
                <a:spcPct val="100000"/>
              </a:lnSpc>
              <a:spcBef>
                <a:spcPts val="240"/>
              </a:spcBef>
            </a:pPr>
            <a:r>
              <a:rPr lang="zh-CN" altLang="en-US" sz="1800" spc="-10" dirty="0">
                <a:latin typeface="Calibri"/>
                <a:cs typeface="Calibri"/>
              </a:rPr>
              <a:t>铝土矿</a:t>
            </a:r>
            <a:r>
              <a:rPr lang="en-US" altLang="zh-CN" sz="1800" spc="-10" dirty="0">
                <a:latin typeface="Calibri"/>
                <a:cs typeface="Calibri"/>
              </a:rPr>
              <a:t>CIF</a:t>
            </a:r>
            <a:r>
              <a:rPr lang="zh-CN" altLang="en-US" sz="1800" spc="-10" dirty="0">
                <a:latin typeface="Calibri"/>
                <a:cs typeface="Calibri"/>
              </a:rPr>
              <a:t>中国价格（美元</a:t>
            </a:r>
            <a:r>
              <a:rPr lang="en-US" altLang="zh-CN" sz="1800" spc="-10" dirty="0">
                <a:latin typeface="Calibri"/>
                <a:cs typeface="Calibri"/>
              </a:rPr>
              <a:t>/DMT</a:t>
            </a:r>
            <a:r>
              <a:rPr lang="zh-CN" altLang="en-US" sz="1800" spc="-10" dirty="0">
                <a:latin typeface="Calibri"/>
                <a:cs typeface="Calibri"/>
              </a:rPr>
              <a:t>）</a:t>
            </a:r>
            <a:endParaRPr sz="1800" dirty="0">
              <a:latin typeface="Calibri"/>
              <a:cs typeface="Calibri"/>
            </a:endParaRPr>
          </a:p>
        </p:txBody>
      </p:sp>
      <p:sp>
        <p:nvSpPr>
          <p:cNvPr id="10" name="object 10"/>
          <p:cNvSpPr/>
          <p:nvPr/>
        </p:nvSpPr>
        <p:spPr>
          <a:xfrm>
            <a:off x="5577840" y="2901695"/>
            <a:ext cx="661428" cy="1652015"/>
          </a:xfrm>
          <a:prstGeom prst="rect">
            <a:avLst/>
          </a:prstGeom>
          <a:blipFill>
            <a:blip r:embed="rId4" cstate="print"/>
            <a:stretch>
              <a:fillRect/>
            </a:stretch>
          </a:blipFill>
        </p:spPr>
        <p:txBody>
          <a:bodyPr wrap="square" lIns="0" tIns="0" rIns="0" bIns="0" rtlCol="0"/>
          <a:lstStyle/>
          <a:p>
            <a:endParaRPr dirty="0"/>
          </a:p>
        </p:txBody>
      </p:sp>
      <p:sp>
        <p:nvSpPr>
          <p:cNvPr id="11" name="object 11"/>
          <p:cNvSpPr/>
          <p:nvPr/>
        </p:nvSpPr>
        <p:spPr>
          <a:xfrm>
            <a:off x="5625084" y="2947416"/>
            <a:ext cx="571500" cy="1519555"/>
          </a:xfrm>
          <a:custGeom>
            <a:avLst/>
            <a:gdLst/>
            <a:ahLst/>
            <a:cxnLst/>
            <a:rect l="l" t="t" r="r" b="b"/>
            <a:pathLst>
              <a:path w="571500" h="1519554">
                <a:moveTo>
                  <a:pt x="285750" y="0"/>
                </a:moveTo>
                <a:lnTo>
                  <a:pt x="285750" y="379857"/>
                </a:lnTo>
                <a:lnTo>
                  <a:pt x="0" y="379857"/>
                </a:lnTo>
                <a:lnTo>
                  <a:pt x="0" y="1139571"/>
                </a:lnTo>
                <a:lnTo>
                  <a:pt x="285750" y="1139571"/>
                </a:lnTo>
                <a:lnTo>
                  <a:pt x="285750" y="1519428"/>
                </a:lnTo>
                <a:lnTo>
                  <a:pt x="571500" y="759714"/>
                </a:lnTo>
                <a:lnTo>
                  <a:pt x="285750" y="0"/>
                </a:lnTo>
                <a:close/>
              </a:path>
            </a:pathLst>
          </a:custGeom>
          <a:solidFill>
            <a:srgbClr val="00AFEF"/>
          </a:solidFill>
        </p:spPr>
        <p:txBody>
          <a:bodyPr wrap="square" lIns="0" tIns="0" rIns="0" bIns="0" rtlCol="0"/>
          <a:lstStyle/>
          <a:p>
            <a:endParaRPr/>
          </a:p>
        </p:txBody>
      </p:sp>
      <p:sp>
        <p:nvSpPr>
          <p:cNvPr id="12" name="object 12"/>
          <p:cNvSpPr/>
          <p:nvPr/>
        </p:nvSpPr>
        <p:spPr>
          <a:xfrm>
            <a:off x="5625084" y="2947416"/>
            <a:ext cx="571500" cy="1519555"/>
          </a:xfrm>
          <a:custGeom>
            <a:avLst/>
            <a:gdLst/>
            <a:ahLst/>
            <a:cxnLst/>
            <a:rect l="l" t="t" r="r" b="b"/>
            <a:pathLst>
              <a:path w="571500" h="1519554">
                <a:moveTo>
                  <a:pt x="0" y="379857"/>
                </a:moveTo>
                <a:lnTo>
                  <a:pt x="285750" y="379857"/>
                </a:lnTo>
                <a:lnTo>
                  <a:pt x="285750" y="0"/>
                </a:lnTo>
                <a:lnTo>
                  <a:pt x="571500" y="759714"/>
                </a:lnTo>
                <a:lnTo>
                  <a:pt x="285750" y="1519428"/>
                </a:lnTo>
                <a:lnTo>
                  <a:pt x="285750" y="1139571"/>
                </a:lnTo>
                <a:lnTo>
                  <a:pt x="0" y="1139571"/>
                </a:lnTo>
                <a:lnTo>
                  <a:pt x="0" y="379857"/>
                </a:lnTo>
                <a:close/>
              </a:path>
            </a:pathLst>
          </a:custGeom>
          <a:ln w="9525">
            <a:solidFill>
              <a:srgbClr val="D7D7D7"/>
            </a:solidFill>
          </a:ln>
        </p:spPr>
        <p:txBody>
          <a:bodyPr wrap="square" lIns="0" tIns="0" rIns="0" bIns="0" rtlCol="0"/>
          <a:lstStyle/>
          <a:p>
            <a:endParaRPr/>
          </a:p>
        </p:txBody>
      </p:sp>
      <p:sp>
        <p:nvSpPr>
          <p:cNvPr id="3" name="object 3">
            <a:extLst>
              <a:ext uri="{FF2B5EF4-FFF2-40B4-BE49-F238E27FC236}">
                <a16:creationId xmlns:a16="http://schemas.microsoft.com/office/drawing/2014/main" id="{51CDE9F1-2260-78DE-8630-2BBC69D5A1FE}"/>
              </a:ext>
            </a:extLst>
          </p:cNvPr>
          <p:cNvSpPr/>
          <p:nvPr/>
        </p:nvSpPr>
        <p:spPr>
          <a:xfrm>
            <a:off x="11378183" y="112776"/>
            <a:ext cx="648734" cy="669568"/>
          </a:xfrm>
          <a:prstGeom prst="rect">
            <a:avLst/>
          </a:prstGeom>
          <a:blipFill>
            <a:blip r:embed="rId5" cstate="print"/>
            <a:stretch>
              <a:fillRect/>
            </a:stretch>
          </a:blipFill>
        </p:spPr>
        <p:txBody>
          <a:bodyPr wrap="square" lIns="0" tIns="0" rIns="0" bIns="0" rtlCol="0"/>
          <a:lstStyle/>
          <a:p>
            <a:endParaRPr/>
          </a:p>
        </p:txBody>
      </p:sp>
      <p:sp>
        <p:nvSpPr>
          <p:cNvPr id="13" name="TextBox 12">
            <a:extLst>
              <a:ext uri="{FF2B5EF4-FFF2-40B4-BE49-F238E27FC236}">
                <a16:creationId xmlns:a16="http://schemas.microsoft.com/office/drawing/2014/main" id="{00F5DDCF-CC45-B36E-2A6B-3F74250082B1}"/>
              </a:ext>
            </a:extLst>
          </p:cNvPr>
          <p:cNvSpPr txBox="1"/>
          <p:nvPr/>
        </p:nvSpPr>
        <p:spPr>
          <a:xfrm>
            <a:off x="941981" y="6414132"/>
            <a:ext cx="3669731" cy="338554"/>
          </a:xfrm>
          <a:prstGeom prst="rect">
            <a:avLst/>
          </a:prstGeom>
          <a:noFill/>
        </p:spPr>
        <p:txBody>
          <a:bodyPr wrap="square" rtlCol="0">
            <a:spAutoFit/>
          </a:bodyPr>
          <a:lstStyle/>
          <a:p>
            <a:r>
              <a:rPr lang="en-US" sz="1600" dirty="0"/>
              <a:t>Source: CM Group</a:t>
            </a:r>
            <a:endParaRPr lang="en-AU"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682</TotalTime>
  <Words>3749</Words>
  <Application>Microsoft Office PowerPoint</Application>
  <PresentationFormat>宽屏</PresentationFormat>
  <Paragraphs>237</Paragraphs>
  <Slides>19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19</vt:i4>
      </vt:variant>
    </vt:vector>
  </HeadingPairs>
  <TitlesOfParts>
    <vt:vector size="28" baseType="lpstr">
      <vt:lpstr>黑体</vt:lpstr>
      <vt:lpstr>宋体</vt:lpstr>
      <vt:lpstr>微软雅黑</vt:lpstr>
      <vt:lpstr>Arial</vt:lpstr>
      <vt:lpstr>Calibri</vt:lpstr>
      <vt:lpstr>Century Gothic</vt:lpstr>
      <vt:lpstr>Times New Roman</vt:lpstr>
      <vt:lpstr>Wingdings</vt:lpstr>
      <vt:lpstr>Office Theme</vt:lpstr>
      <vt:lpstr>PowerPoint 演示文稿</vt:lpstr>
      <vt:lpstr>PowerPoint 演示文稿</vt:lpstr>
      <vt:lpstr>Australia has a fully integrated aluminium industry 澳大利亚拥有完全一体化的铝工业</vt:lpstr>
      <vt:lpstr>Increasing need Imported Bauxite to China 中国对进口铝土矿的需求增加</vt:lpstr>
      <vt:lpstr>History of Bauxite Mining on Weipa Plateau 韦帕高原铝土矿开采历史</vt:lpstr>
      <vt:lpstr>品质及储量 Quality and Reserves</vt:lpstr>
      <vt:lpstr>North Australian Bauxite has large freight advantage 北澳大利亚铝土矿具有巨大的海运优势</vt:lpstr>
      <vt:lpstr>距离和时间 Distance and Delivery Time</vt:lpstr>
      <vt:lpstr>Application  of Metro Bauxite in Chinese HT plants 梅特罗矿在多家中国氧化铝厂的应用</vt:lpstr>
      <vt:lpstr>Application  of Metro Bauxite in Chinese HT plants 梅特罗矿在多家中国氧化铝厂的应用</vt:lpstr>
      <vt:lpstr>梅特罗矿业有限公司 Metro Mining Limited (MMI)</vt:lpstr>
      <vt:lpstr>梅特罗矿业有限公司(MMI) – 2022</vt:lpstr>
      <vt:lpstr>梅特罗自有矿山 – 希尔矿山 Bauxite Hills Mine</vt:lpstr>
      <vt:lpstr>梅特罗自有矿山 – 希尔矿山 Bauxite Hills Mine</vt:lpstr>
      <vt:lpstr>第一艘浮吊已投入使用 First Floating Crane in use</vt:lpstr>
      <vt:lpstr>梅特罗将采购第二艘浮吊，配和港口设施的更新以提高运营效 率 Second Transhipping Asset Purchase in Progress</vt:lpstr>
      <vt:lpstr>积极的社区关系 Positive Community Relationships</vt:lpstr>
      <vt:lpstr>Well Credentialed Board &amp; Management 具有良好资质的董事会和管理层</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Chiswell</dc:creator>
  <cp:lastModifiedBy>friday Gao</cp:lastModifiedBy>
  <cp:revision>150</cp:revision>
  <dcterms:created xsi:type="dcterms:W3CDTF">2023-05-11T10:48:30Z</dcterms:created>
  <dcterms:modified xsi:type="dcterms:W3CDTF">2023-05-15T00:11:33Z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2023-05-11T00:00:00Z</vt:filetime>
  </property>
  <property fmtid="{D5CDD505-2E9C-101B-9397-08002B2CF9AE}" pid="3" name="Creator">
    <vt:lpwstr>Microsoft® PowerPoint® for Microsoft 365</vt:lpwstr>
  </property>
  <property fmtid="{D5CDD505-2E9C-101B-9397-08002B2CF9AE}" pid="4" name="LastSaved">
    <vt:filetime>2023-05-11T00:00:00Z</vt:filetime>
  </property>
</Properties>
</file>