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80" r:id="rId3"/>
    <p:sldId id="298" r:id="rId4"/>
    <p:sldId id="303" r:id="rId5"/>
    <p:sldId id="257" r:id="rId6"/>
    <p:sldId id="258" r:id="rId7"/>
    <p:sldId id="281" r:id="rId8"/>
    <p:sldId id="300" r:id="rId9"/>
    <p:sldId id="289" r:id="rId10"/>
    <p:sldId id="310" r:id="rId11"/>
    <p:sldId id="282" r:id="rId12"/>
    <p:sldId id="283" r:id="rId13"/>
    <p:sldId id="285" r:id="rId14"/>
    <p:sldId id="286" r:id="rId15"/>
    <p:sldId id="287" r:id="rId16"/>
    <p:sldId id="288" r:id="rId17"/>
    <p:sldId id="304" r:id="rId18"/>
    <p:sldId id="267" r:id="rId19"/>
    <p:sldId id="271" r:id="rId20"/>
    <p:sldId id="308" r:id="rId21"/>
    <p:sldId id="273" r:id="rId22"/>
    <p:sldId id="309" r:id="rId23"/>
    <p:sldId id="305" r:id="rId24"/>
    <p:sldId id="274" r:id="rId25"/>
    <p:sldId id="290" r:id="rId26"/>
    <p:sldId id="306" r:id="rId27"/>
    <p:sldId id="293" r:id="rId28"/>
    <p:sldId id="302" r:id="rId29"/>
    <p:sldId id="29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737" autoAdjust="0"/>
  </p:normalViewPr>
  <p:slideViewPr>
    <p:cSldViewPr>
      <p:cViewPr>
        <p:scale>
          <a:sx n="70" d="100"/>
          <a:sy n="70" d="100"/>
        </p:scale>
        <p:origin x="-1380" y="-330"/>
      </p:cViewPr>
      <p:guideLst>
        <p:guide orient="horz" pos="2160"/>
        <p:guide pos="2880"/>
      </p:guideLst>
    </p:cSldViewPr>
  </p:slideViewPr>
  <p:outlineViewPr>
    <p:cViewPr>
      <p:scale>
        <a:sx n="33" d="100"/>
        <a:sy n="33" d="100"/>
      </p:scale>
      <p:origin x="0" y="56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4.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7.993818210491653E-2"/>
          <c:y val="3.7950626880888072E-2"/>
          <c:w val="0.72434787231939135"/>
          <c:h val="0.7594612056663067"/>
        </c:manualLayout>
      </c:layout>
      <c:lineChart>
        <c:grouping val="standard"/>
        <c:ser>
          <c:idx val="0"/>
          <c:order val="0"/>
          <c:tx>
            <c:strRef>
              <c:f>Sheet1!$B$1</c:f>
              <c:strCache>
                <c:ptCount val="1"/>
                <c:pt idx="0">
                  <c:v>阳极产量</c:v>
                </c:pt>
              </c:strCache>
            </c:strRef>
          </c:tx>
          <c:marker>
            <c:symbol val="none"/>
          </c:marker>
          <c:cat>
            <c:numRef>
              <c:f>Sheet1!$A$2:$A$16</c:f>
              <c:numCache>
                <c:formatCode>General</c:formatCode>
                <c:ptCount val="15"/>
                <c:pt idx="0">
                  <c:v>2016.01</c:v>
                </c:pt>
                <c:pt idx="1">
                  <c:v>2016.03</c:v>
                </c:pt>
                <c:pt idx="2">
                  <c:v>2016.05</c:v>
                </c:pt>
                <c:pt idx="3">
                  <c:v>2016.07</c:v>
                </c:pt>
                <c:pt idx="4">
                  <c:v>2016.09</c:v>
                </c:pt>
                <c:pt idx="5">
                  <c:v>2016.11</c:v>
                </c:pt>
                <c:pt idx="6">
                  <c:v>2017.01</c:v>
                </c:pt>
                <c:pt idx="7">
                  <c:v>2017.03</c:v>
                </c:pt>
                <c:pt idx="8">
                  <c:v>2017.05</c:v>
                </c:pt>
                <c:pt idx="9">
                  <c:v>2017.07</c:v>
                </c:pt>
                <c:pt idx="10">
                  <c:v>2017.09</c:v>
                </c:pt>
                <c:pt idx="11">
                  <c:v>2017.11</c:v>
                </c:pt>
                <c:pt idx="12">
                  <c:v>2018.01</c:v>
                </c:pt>
                <c:pt idx="13">
                  <c:v>2018.03</c:v>
                </c:pt>
              </c:numCache>
            </c:numRef>
          </c:cat>
          <c:val>
            <c:numRef>
              <c:f>Sheet1!$B$2:$B$16</c:f>
              <c:numCache>
                <c:formatCode>General</c:formatCode>
                <c:ptCount val="15"/>
                <c:pt idx="0">
                  <c:v>152</c:v>
                </c:pt>
                <c:pt idx="1">
                  <c:v>151</c:v>
                </c:pt>
                <c:pt idx="2">
                  <c:v>150</c:v>
                </c:pt>
                <c:pt idx="3">
                  <c:v>155</c:v>
                </c:pt>
                <c:pt idx="4">
                  <c:v>140</c:v>
                </c:pt>
                <c:pt idx="5">
                  <c:v>154</c:v>
                </c:pt>
                <c:pt idx="6">
                  <c:v>146</c:v>
                </c:pt>
                <c:pt idx="7">
                  <c:v>156</c:v>
                </c:pt>
                <c:pt idx="8">
                  <c:v>154</c:v>
                </c:pt>
                <c:pt idx="9">
                  <c:v>160</c:v>
                </c:pt>
                <c:pt idx="10">
                  <c:v>152</c:v>
                </c:pt>
                <c:pt idx="11">
                  <c:v>130</c:v>
                </c:pt>
                <c:pt idx="12">
                  <c:v>140</c:v>
                </c:pt>
                <c:pt idx="13">
                  <c:v>120</c:v>
                </c:pt>
                <c:pt idx="14">
                  <c:v>150</c:v>
                </c:pt>
              </c:numCache>
            </c:numRef>
          </c:val>
          <c:extLst xmlns:c16r2="http://schemas.microsoft.com/office/drawing/2015/06/chart">
            <c:ext xmlns:c16="http://schemas.microsoft.com/office/drawing/2014/chart" uri="{C3380CC4-5D6E-409C-BE32-E72D297353CC}">
              <c16:uniqueId val="{00000000-D830-4F2C-B3B1-29ED5C14DE21}"/>
            </c:ext>
          </c:extLst>
        </c:ser>
        <c:ser>
          <c:idx val="1"/>
          <c:order val="1"/>
          <c:tx>
            <c:strRef>
              <c:f>Sheet1!$C$1</c:f>
              <c:strCache>
                <c:ptCount val="1"/>
                <c:pt idx="0">
                  <c:v>阳极消费量</c:v>
                </c:pt>
              </c:strCache>
            </c:strRef>
          </c:tx>
          <c:marker>
            <c:symbol val="none"/>
          </c:marker>
          <c:cat>
            <c:numRef>
              <c:f>Sheet1!$A$2:$A$16</c:f>
              <c:numCache>
                <c:formatCode>General</c:formatCode>
                <c:ptCount val="15"/>
                <c:pt idx="0">
                  <c:v>2016.01</c:v>
                </c:pt>
                <c:pt idx="1">
                  <c:v>2016.03</c:v>
                </c:pt>
                <c:pt idx="2">
                  <c:v>2016.05</c:v>
                </c:pt>
                <c:pt idx="3">
                  <c:v>2016.07</c:v>
                </c:pt>
                <c:pt idx="4">
                  <c:v>2016.09</c:v>
                </c:pt>
                <c:pt idx="5">
                  <c:v>2016.11</c:v>
                </c:pt>
                <c:pt idx="6">
                  <c:v>2017.01</c:v>
                </c:pt>
                <c:pt idx="7">
                  <c:v>2017.03</c:v>
                </c:pt>
                <c:pt idx="8">
                  <c:v>2017.05</c:v>
                </c:pt>
                <c:pt idx="9">
                  <c:v>2017.07</c:v>
                </c:pt>
                <c:pt idx="10">
                  <c:v>2017.09</c:v>
                </c:pt>
                <c:pt idx="11">
                  <c:v>2017.11</c:v>
                </c:pt>
                <c:pt idx="12">
                  <c:v>2018.01</c:v>
                </c:pt>
                <c:pt idx="13">
                  <c:v>2018.03</c:v>
                </c:pt>
              </c:numCache>
            </c:numRef>
          </c:cat>
          <c:val>
            <c:numRef>
              <c:f>Sheet1!$C$2:$C$16</c:f>
              <c:numCache>
                <c:formatCode>General</c:formatCode>
                <c:ptCount val="15"/>
                <c:pt idx="0">
                  <c:v>120</c:v>
                </c:pt>
                <c:pt idx="1">
                  <c:v>121</c:v>
                </c:pt>
                <c:pt idx="2">
                  <c:v>124</c:v>
                </c:pt>
                <c:pt idx="3">
                  <c:v>127</c:v>
                </c:pt>
                <c:pt idx="4">
                  <c:v>130</c:v>
                </c:pt>
                <c:pt idx="5">
                  <c:v>133</c:v>
                </c:pt>
                <c:pt idx="6">
                  <c:v>143</c:v>
                </c:pt>
                <c:pt idx="7">
                  <c:v>135</c:v>
                </c:pt>
                <c:pt idx="8">
                  <c:v>148</c:v>
                </c:pt>
                <c:pt idx="9">
                  <c:v>145</c:v>
                </c:pt>
                <c:pt idx="10">
                  <c:v>142</c:v>
                </c:pt>
                <c:pt idx="11">
                  <c:v>137</c:v>
                </c:pt>
                <c:pt idx="12">
                  <c:v>140</c:v>
                </c:pt>
                <c:pt idx="13">
                  <c:v>144</c:v>
                </c:pt>
                <c:pt idx="14">
                  <c:v>150</c:v>
                </c:pt>
              </c:numCache>
            </c:numRef>
          </c:val>
          <c:extLst xmlns:c16r2="http://schemas.microsoft.com/office/drawing/2015/06/chart">
            <c:ext xmlns:c16="http://schemas.microsoft.com/office/drawing/2014/chart" uri="{C3380CC4-5D6E-409C-BE32-E72D297353CC}">
              <c16:uniqueId val="{00000001-D830-4F2C-B3B1-29ED5C14DE21}"/>
            </c:ext>
          </c:extLst>
        </c:ser>
        <c:marker val="1"/>
        <c:axId val="330972160"/>
        <c:axId val="330973952"/>
      </c:lineChart>
      <c:catAx>
        <c:axId val="330972160"/>
        <c:scaling>
          <c:orientation val="minMax"/>
        </c:scaling>
        <c:axPos val="b"/>
        <c:numFmt formatCode="General" sourceLinked="1"/>
        <c:tickLblPos val="nextTo"/>
        <c:crossAx val="330973952"/>
        <c:crosses val="autoZero"/>
        <c:auto val="1"/>
        <c:lblAlgn val="ctr"/>
        <c:lblOffset val="100"/>
      </c:catAx>
      <c:valAx>
        <c:axId val="330973952"/>
        <c:scaling>
          <c:orientation val="minMax"/>
          <c:min val="100"/>
        </c:scaling>
        <c:axPos val="l"/>
        <c:numFmt formatCode="General" sourceLinked="1"/>
        <c:tickLblPos val="nextTo"/>
        <c:crossAx val="330972160"/>
        <c:crosses val="autoZero"/>
        <c:crossBetween val="between"/>
      </c:valAx>
      <c:spPr>
        <a:noFill/>
        <a:ln>
          <a:noFill/>
        </a:ln>
      </c:spPr>
    </c:plotArea>
    <c:legend>
      <c:legendPos val="r"/>
      <c:layout/>
    </c:legend>
    <c:plotVisOnly val="1"/>
    <c:dispBlanksAs val="gap"/>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800"/>
      </a:pPr>
      <a:endParaRPr lang="zh-CN"/>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title>
      <c:layout/>
    </c:title>
    <c:plotArea>
      <c:layout/>
      <c:lineChart>
        <c:grouping val="standard"/>
        <c:ser>
          <c:idx val="0"/>
          <c:order val="0"/>
          <c:tx>
            <c:strRef>
              <c:f>Sheet1!$B$1</c:f>
              <c:strCache>
                <c:ptCount val="1"/>
                <c:pt idx="0">
                  <c:v>阳极总产能</c:v>
                </c:pt>
              </c:strCache>
            </c:strRef>
          </c:tx>
          <c:marker>
            <c:symbol val="none"/>
          </c:marker>
          <c:cat>
            <c:numRef>
              <c:f>Sheet1!$A$2:$A$15</c:f>
              <c:numCache>
                <c:formatCode>General</c:formatCode>
                <c:ptCount val="14"/>
                <c:pt idx="0">
                  <c:v>2016.01</c:v>
                </c:pt>
                <c:pt idx="1">
                  <c:v>2016.03</c:v>
                </c:pt>
                <c:pt idx="2">
                  <c:v>2016.05</c:v>
                </c:pt>
                <c:pt idx="3">
                  <c:v>2016.07</c:v>
                </c:pt>
                <c:pt idx="4">
                  <c:v>2016.09</c:v>
                </c:pt>
                <c:pt idx="5">
                  <c:v>2016.11</c:v>
                </c:pt>
                <c:pt idx="6">
                  <c:v>2017.01</c:v>
                </c:pt>
                <c:pt idx="7">
                  <c:v>2017.03</c:v>
                </c:pt>
                <c:pt idx="8">
                  <c:v>2017.05</c:v>
                </c:pt>
                <c:pt idx="9">
                  <c:v>2017.07</c:v>
                </c:pt>
                <c:pt idx="10">
                  <c:v>2017.09</c:v>
                </c:pt>
                <c:pt idx="11">
                  <c:v>2017.11</c:v>
                </c:pt>
                <c:pt idx="12">
                  <c:v>2018.01</c:v>
                </c:pt>
                <c:pt idx="13">
                  <c:v>2018.03</c:v>
                </c:pt>
              </c:numCache>
            </c:numRef>
          </c:cat>
          <c:val>
            <c:numRef>
              <c:f>Sheet1!$B$2:$B$15</c:f>
              <c:numCache>
                <c:formatCode>General</c:formatCode>
                <c:ptCount val="14"/>
                <c:pt idx="0">
                  <c:v>2250</c:v>
                </c:pt>
                <c:pt idx="1">
                  <c:v>2250</c:v>
                </c:pt>
                <c:pt idx="2">
                  <c:v>2270</c:v>
                </c:pt>
                <c:pt idx="3">
                  <c:v>2300</c:v>
                </c:pt>
                <c:pt idx="4">
                  <c:v>2255</c:v>
                </c:pt>
                <c:pt idx="5">
                  <c:v>2257</c:v>
                </c:pt>
                <c:pt idx="6">
                  <c:v>2258</c:v>
                </c:pt>
                <c:pt idx="7">
                  <c:v>2289</c:v>
                </c:pt>
                <c:pt idx="8">
                  <c:v>2310</c:v>
                </c:pt>
                <c:pt idx="9">
                  <c:v>2308</c:v>
                </c:pt>
                <c:pt idx="10">
                  <c:v>2310</c:v>
                </c:pt>
                <c:pt idx="11">
                  <c:v>2350</c:v>
                </c:pt>
                <c:pt idx="12">
                  <c:v>2600</c:v>
                </c:pt>
                <c:pt idx="13">
                  <c:v>2610</c:v>
                </c:pt>
              </c:numCache>
            </c:numRef>
          </c:val>
          <c:extLst xmlns:c16r2="http://schemas.microsoft.com/office/drawing/2015/06/chart">
            <c:ext xmlns:c16="http://schemas.microsoft.com/office/drawing/2014/chart" uri="{C3380CC4-5D6E-409C-BE32-E72D297353CC}">
              <c16:uniqueId val="{00000000-1154-4BF7-AF81-7BEBA18671F2}"/>
            </c:ext>
          </c:extLst>
        </c:ser>
        <c:marker val="1"/>
        <c:axId val="314008320"/>
        <c:axId val="314009856"/>
      </c:lineChart>
      <c:catAx>
        <c:axId val="314008320"/>
        <c:scaling>
          <c:orientation val="minMax"/>
        </c:scaling>
        <c:axPos val="b"/>
        <c:numFmt formatCode="General" sourceLinked="1"/>
        <c:tickLblPos val="nextTo"/>
        <c:crossAx val="314009856"/>
        <c:crosses val="autoZero"/>
        <c:auto val="1"/>
        <c:lblAlgn val="ctr"/>
        <c:lblOffset val="100"/>
      </c:catAx>
      <c:valAx>
        <c:axId val="314009856"/>
        <c:scaling>
          <c:orientation val="minMax"/>
        </c:scaling>
        <c:axPos val="l"/>
        <c:numFmt formatCode="General" sourceLinked="1"/>
        <c:tickLblPos val="nextTo"/>
        <c:crossAx val="314008320"/>
        <c:crosses val="autoZero"/>
        <c:crossBetween val="between"/>
      </c:valAx>
    </c:plotArea>
    <c:plotVisOnly val="1"/>
    <c:dispBlanksAs val="gap"/>
  </c:chart>
  <c:spPr>
    <a:gradFill>
      <a:gsLst>
        <a:gs pos="0">
          <a:srgbClr val="3891A7">
            <a:tint val="66000"/>
            <a:satMod val="160000"/>
          </a:srgbClr>
        </a:gs>
        <a:gs pos="50000">
          <a:srgbClr val="3891A7">
            <a:tint val="44500"/>
            <a:satMod val="160000"/>
          </a:srgbClr>
        </a:gs>
        <a:gs pos="100000">
          <a:srgbClr val="3891A7">
            <a:tint val="23500"/>
            <a:satMod val="160000"/>
          </a:srgbClr>
        </a:gs>
      </a:gsLst>
      <a:lin ang="5400000" scaled="0"/>
    </a:gradFill>
  </c:spPr>
  <c:txPr>
    <a:bodyPr/>
    <a:lstStyle/>
    <a:p>
      <a:pPr>
        <a:defRPr sz="1800"/>
      </a:pPr>
      <a:endParaRPr lang="zh-CN"/>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Sheet1!$B$1</c:f>
              <c:strCache>
                <c:ptCount val="1"/>
                <c:pt idx="0">
                  <c:v>Baise Haohai Carbon Co., td. </c:v>
                </c:pt>
              </c:strCache>
            </c:strRef>
          </c:tx>
          <c:cat>
            <c:numRef>
              <c:f>Sheet1!$A$2:$A$4</c:f>
              <c:numCache>
                <c:formatCode>General</c:formatCode>
                <c:ptCount val="3"/>
                <c:pt idx="0">
                  <c:v>2015</c:v>
                </c:pt>
                <c:pt idx="1">
                  <c:v>2016</c:v>
                </c:pt>
                <c:pt idx="2">
                  <c:v>2017</c:v>
                </c:pt>
              </c:numCache>
            </c:numRef>
          </c:cat>
          <c:val>
            <c:numRef>
              <c:f>Sheet1!$B$2:$B$4</c:f>
              <c:numCache>
                <c:formatCode>#,##0</c:formatCode>
                <c:ptCount val="3"/>
                <c:pt idx="0">
                  <c:v>129124</c:v>
                </c:pt>
                <c:pt idx="1">
                  <c:v>52820</c:v>
                </c:pt>
                <c:pt idx="2">
                  <c:v>45112</c:v>
                </c:pt>
              </c:numCache>
            </c:numRef>
          </c:val>
          <c:extLst xmlns:c16r2="http://schemas.microsoft.com/office/drawing/2015/06/chart">
            <c:ext xmlns:c16="http://schemas.microsoft.com/office/drawing/2014/chart" uri="{C3380CC4-5D6E-409C-BE32-E72D297353CC}">
              <c16:uniqueId val="{00000000-C3ED-493B-8B77-AC5ABFD2F5E0}"/>
            </c:ext>
          </c:extLst>
        </c:ser>
        <c:ser>
          <c:idx val="1"/>
          <c:order val="1"/>
          <c:tx>
            <c:strRef>
              <c:f>Sheet1!$C$1</c:f>
              <c:strCache>
                <c:ptCount val="1"/>
                <c:pt idx="0">
                  <c:v>Dezhou Oulai Yongxing Carbon Co., Ltd. </c:v>
                </c:pt>
              </c:strCache>
            </c:strRef>
          </c:tx>
          <c:cat>
            <c:numRef>
              <c:f>Sheet1!$A$2:$A$4</c:f>
              <c:numCache>
                <c:formatCode>General</c:formatCode>
                <c:ptCount val="3"/>
                <c:pt idx="0">
                  <c:v>2015</c:v>
                </c:pt>
                <c:pt idx="1">
                  <c:v>2016</c:v>
                </c:pt>
                <c:pt idx="2">
                  <c:v>2017</c:v>
                </c:pt>
              </c:numCache>
            </c:numRef>
          </c:cat>
          <c:val>
            <c:numRef>
              <c:f>Sheet1!$C$2:$C$4</c:f>
              <c:numCache>
                <c:formatCode>#,##0</c:formatCode>
                <c:ptCount val="3"/>
                <c:pt idx="0">
                  <c:v>71616</c:v>
                </c:pt>
                <c:pt idx="1">
                  <c:v>32875</c:v>
                </c:pt>
                <c:pt idx="2">
                  <c:v>32266</c:v>
                </c:pt>
              </c:numCache>
            </c:numRef>
          </c:val>
          <c:extLst xmlns:c16r2="http://schemas.microsoft.com/office/drawing/2015/06/chart">
            <c:ext xmlns:c16="http://schemas.microsoft.com/office/drawing/2014/chart" uri="{C3380CC4-5D6E-409C-BE32-E72D297353CC}">
              <c16:uniqueId val="{00000001-C3ED-493B-8B77-AC5ABFD2F5E0}"/>
            </c:ext>
          </c:extLst>
        </c:ser>
        <c:ser>
          <c:idx val="2"/>
          <c:order val="2"/>
          <c:tx>
            <c:strRef>
              <c:f>Sheet1!$D$1</c:f>
              <c:strCache>
                <c:ptCount val="1"/>
                <c:pt idx="0">
                  <c:v>MC Zhejiang  Anode Solutions Co., Ltd. </c:v>
                </c:pt>
              </c:strCache>
            </c:strRef>
          </c:tx>
          <c:cat>
            <c:numRef>
              <c:f>Sheet1!$A$2:$A$4</c:f>
              <c:numCache>
                <c:formatCode>General</c:formatCode>
                <c:ptCount val="3"/>
                <c:pt idx="0">
                  <c:v>2015</c:v>
                </c:pt>
                <c:pt idx="1">
                  <c:v>2016</c:v>
                </c:pt>
                <c:pt idx="2">
                  <c:v>2017</c:v>
                </c:pt>
              </c:numCache>
            </c:numRef>
          </c:cat>
          <c:val>
            <c:numRef>
              <c:f>Sheet1!$D$2:$D$4</c:f>
              <c:numCache>
                <c:formatCode>#,##0</c:formatCode>
                <c:ptCount val="3"/>
                <c:pt idx="0">
                  <c:v>38730</c:v>
                </c:pt>
                <c:pt idx="1">
                  <c:v>76180</c:v>
                </c:pt>
                <c:pt idx="2">
                  <c:v>101222</c:v>
                </c:pt>
              </c:numCache>
            </c:numRef>
          </c:val>
          <c:extLst xmlns:c16r2="http://schemas.microsoft.com/office/drawing/2015/06/chart">
            <c:ext xmlns:c16="http://schemas.microsoft.com/office/drawing/2014/chart" uri="{C3380CC4-5D6E-409C-BE32-E72D297353CC}">
              <c16:uniqueId val="{00000002-C3ED-493B-8B77-AC5ABFD2F5E0}"/>
            </c:ext>
          </c:extLst>
        </c:ser>
        <c:ser>
          <c:idx val="3"/>
          <c:order val="3"/>
          <c:tx>
            <c:strRef>
              <c:f>Sheet1!$E$1</c:f>
              <c:strCache>
                <c:ptCount val="1"/>
                <c:pt idx="0">
                  <c:v>Jinan Aohai Carbon Products Co., Ltd. </c:v>
                </c:pt>
              </c:strCache>
            </c:strRef>
          </c:tx>
          <c:cat>
            <c:numRef>
              <c:f>Sheet1!$A$2:$A$4</c:f>
              <c:numCache>
                <c:formatCode>General</c:formatCode>
                <c:ptCount val="3"/>
                <c:pt idx="0">
                  <c:v>2015</c:v>
                </c:pt>
                <c:pt idx="1">
                  <c:v>2016</c:v>
                </c:pt>
                <c:pt idx="2">
                  <c:v>2017</c:v>
                </c:pt>
              </c:numCache>
            </c:numRef>
          </c:cat>
          <c:val>
            <c:numRef>
              <c:f>Sheet1!$E$2:$E$4</c:f>
              <c:numCache>
                <c:formatCode>#,##0</c:formatCode>
                <c:ptCount val="3"/>
                <c:pt idx="0">
                  <c:v>139568</c:v>
                </c:pt>
                <c:pt idx="1">
                  <c:v>156495</c:v>
                </c:pt>
                <c:pt idx="2">
                  <c:v>139145</c:v>
                </c:pt>
              </c:numCache>
            </c:numRef>
          </c:val>
          <c:extLst xmlns:c16r2="http://schemas.microsoft.com/office/drawing/2015/06/chart">
            <c:ext xmlns:c16="http://schemas.microsoft.com/office/drawing/2014/chart" uri="{C3380CC4-5D6E-409C-BE32-E72D297353CC}">
              <c16:uniqueId val="{00000003-C3ED-493B-8B77-AC5ABFD2F5E0}"/>
            </c:ext>
          </c:extLst>
        </c:ser>
        <c:ser>
          <c:idx val="4"/>
          <c:order val="4"/>
          <c:tx>
            <c:strRef>
              <c:f>Sheet1!$F$1</c:f>
              <c:strCache>
                <c:ptCount val="1"/>
                <c:pt idx="0">
                  <c:v>Jinan Wanfang Carbon Co., Ltd.  </c:v>
                </c:pt>
              </c:strCache>
            </c:strRef>
          </c:tx>
          <c:cat>
            <c:numRef>
              <c:f>Sheet1!$A$2:$A$4</c:f>
              <c:numCache>
                <c:formatCode>General</c:formatCode>
                <c:ptCount val="3"/>
                <c:pt idx="0">
                  <c:v>2015</c:v>
                </c:pt>
                <c:pt idx="1">
                  <c:v>2016</c:v>
                </c:pt>
                <c:pt idx="2">
                  <c:v>2017</c:v>
                </c:pt>
              </c:numCache>
            </c:numRef>
          </c:cat>
          <c:val>
            <c:numRef>
              <c:f>Sheet1!$F$2:$F$4</c:f>
              <c:numCache>
                <c:formatCode>#,##0</c:formatCode>
                <c:ptCount val="3"/>
                <c:pt idx="0">
                  <c:v>134679</c:v>
                </c:pt>
                <c:pt idx="1">
                  <c:v>128308</c:v>
                </c:pt>
                <c:pt idx="2">
                  <c:v>116179</c:v>
                </c:pt>
              </c:numCache>
            </c:numRef>
          </c:val>
          <c:extLst xmlns:c16r2="http://schemas.microsoft.com/office/drawing/2015/06/chart">
            <c:ext xmlns:c16="http://schemas.microsoft.com/office/drawing/2014/chart" uri="{C3380CC4-5D6E-409C-BE32-E72D297353CC}">
              <c16:uniqueId val="{00000004-C3ED-493B-8B77-AC5ABFD2F5E0}"/>
            </c:ext>
          </c:extLst>
        </c:ser>
        <c:ser>
          <c:idx val="5"/>
          <c:order val="5"/>
          <c:tx>
            <c:strRef>
              <c:f>Sheet1!$G$1</c:f>
              <c:strCache>
                <c:ptCount val="1"/>
                <c:pt idx="0">
                  <c:v>Shandong Chenyang Carbon Co., Ltd. </c:v>
                </c:pt>
              </c:strCache>
            </c:strRef>
          </c:tx>
          <c:cat>
            <c:numRef>
              <c:f>Sheet1!$A$2:$A$4</c:f>
              <c:numCache>
                <c:formatCode>General</c:formatCode>
                <c:ptCount val="3"/>
                <c:pt idx="0">
                  <c:v>2015</c:v>
                </c:pt>
                <c:pt idx="1">
                  <c:v>2016</c:v>
                </c:pt>
                <c:pt idx="2">
                  <c:v>2017</c:v>
                </c:pt>
              </c:numCache>
            </c:numRef>
          </c:cat>
          <c:val>
            <c:numRef>
              <c:f>Sheet1!$G$2:$G$4</c:f>
              <c:numCache>
                <c:formatCode>#,##0</c:formatCode>
                <c:ptCount val="3"/>
                <c:pt idx="0">
                  <c:v>142025</c:v>
                </c:pt>
                <c:pt idx="1">
                  <c:v>210059</c:v>
                </c:pt>
                <c:pt idx="2">
                  <c:v>173239</c:v>
                </c:pt>
              </c:numCache>
            </c:numRef>
          </c:val>
          <c:extLst xmlns:c16r2="http://schemas.microsoft.com/office/drawing/2015/06/chart">
            <c:ext xmlns:c16="http://schemas.microsoft.com/office/drawing/2014/chart" uri="{C3380CC4-5D6E-409C-BE32-E72D297353CC}">
              <c16:uniqueId val="{00000005-C3ED-493B-8B77-AC5ABFD2F5E0}"/>
            </c:ext>
          </c:extLst>
        </c:ser>
        <c:ser>
          <c:idx val="6"/>
          <c:order val="6"/>
          <c:tx>
            <c:strRef>
              <c:f>Sheet1!$H$1</c:f>
              <c:strCache>
                <c:ptCount val="1"/>
                <c:pt idx="0">
                  <c:v>Sunstone Development Co., Ltd. </c:v>
                </c:pt>
              </c:strCache>
            </c:strRef>
          </c:tx>
          <c:cat>
            <c:numRef>
              <c:f>Sheet1!$A$2:$A$4</c:f>
              <c:numCache>
                <c:formatCode>General</c:formatCode>
                <c:ptCount val="3"/>
                <c:pt idx="0">
                  <c:v>2015</c:v>
                </c:pt>
                <c:pt idx="1">
                  <c:v>2016</c:v>
                </c:pt>
                <c:pt idx="2">
                  <c:v>2017</c:v>
                </c:pt>
              </c:numCache>
            </c:numRef>
          </c:cat>
          <c:val>
            <c:numRef>
              <c:f>Sheet1!$H$2:$H$4</c:f>
              <c:numCache>
                <c:formatCode>#,##0</c:formatCode>
                <c:ptCount val="3"/>
                <c:pt idx="0">
                  <c:v>283509</c:v>
                </c:pt>
                <c:pt idx="1">
                  <c:v>354296</c:v>
                </c:pt>
                <c:pt idx="2">
                  <c:v>315447</c:v>
                </c:pt>
              </c:numCache>
            </c:numRef>
          </c:val>
          <c:extLst xmlns:c16r2="http://schemas.microsoft.com/office/drawing/2015/06/chart">
            <c:ext xmlns:c16="http://schemas.microsoft.com/office/drawing/2014/chart" uri="{C3380CC4-5D6E-409C-BE32-E72D297353CC}">
              <c16:uniqueId val="{00000006-C3ED-493B-8B77-AC5ABFD2F5E0}"/>
            </c:ext>
          </c:extLst>
        </c:ser>
        <c:marker val="1"/>
        <c:axId val="332790784"/>
        <c:axId val="332796672"/>
      </c:lineChart>
      <c:catAx>
        <c:axId val="332790784"/>
        <c:scaling>
          <c:orientation val="minMax"/>
        </c:scaling>
        <c:axPos val="b"/>
        <c:numFmt formatCode="General" sourceLinked="0"/>
        <c:tickLblPos val="nextTo"/>
        <c:crossAx val="332796672"/>
        <c:crosses val="autoZero"/>
        <c:auto val="1"/>
        <c:lblAlgn val="ctr"/>
        <c:lblOffset val="100"/>
      </c:catAx>
      <c:valAx>
        <c:axId val="332796672"/>
        <c:scaling>
          <c:orientation val="minMax"/>
        </c:scaling>
        <c:axPos val="l"/>
        <c:numFmt formatCode="#,##0" sourceLinked="1"/>
        <c:tickLblPos val="nextTo"/>
        <c:crossAx val="332790784"/>
        <c:crosses val="autoZero"/>
        <c:crossBetween val="between"/>
      </c:valAx>
      <c:spPr>
        <a:gradFill>
          <a:gsLst>
            <a:gs pos="0">
              <a:srgbClr val="3891A7">
                <a:tint val="66000"/>
                <a:satMod val="160000"/>
              </a:srgbClr>
            </a:gs>
            <a:gs pos="50000">
              <a:srgbClr val="3891A7">
                <a:tint val="44500"/>
                <a:satMod val="160000"/>
              </a:srgbClr>
            </a:gs>
            <a:gs pos="100000">
              <a:srgbClr val="3891A7">
                <a:tint val="23500"/>
                <a:satMod val="160000"/>
              </a:srgbClr>
            </a:gs>
          </a:gsLst>
          <a:lin ang="5400000" scaled="0"/>
        </a:gradFill>
      </c:spPr>
    </c:plotArea>
    <c:legend>
      <c:legendPos val="r"/>
    </c:legend>
    <c:plotVisOnly val="1"/>
    <c:dispBlanksAs val="gap"/>
  </c:chart>
  <c:spPr>
    <a:gradFill>
      <a:gsLst>
        <a:gs pos="0">
          <a:srgbClr val="3891A7">
            <a:tint val="66000"/>
            <a:satMod val="160000"/>
          </a:srgbClr>
        </a:gs>
        <a:gs pos="50000">
          <a:srgbClr val="3891A7">
            <a:tint val="44500"/>
            <a:satMod val="160000"/>
          </a:srgbClr>
        </a:gs>
        <a:gs pos="100000">
          <a:srgbClr val="3891A7">
            <a:tint val="23500"/>
            <a:satMod val="160000"/>
          </a:srgbClr>
        </a:gs>
      </a:gsLst>
      <a:lin ang="5400000" scaled="0"/>
    </a:gradFill>
  </c:spPr>
  <c:txPr>
    <a:bodyPr/>
    <a:lstStyle/>
    <a:p>
      <a:pPr>
        <a:defRPr sz="1800"/>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Sheet1!$B$1</c:f>
              <c:strCache>
                <c:ptCount val="1"/>
                <c:pt idx="0">
                  <c:v>Russia</c:v>
                </c:pt>
              </c:strCache>
            </c:strRef>
          </c:tx>
          <c:cat>
            <c:numRef>
              <c:f>Sheet1!$A$2:$A$4</c:f>
              <c:numCache>
                <c:formatCode>General</c:formatCode>
                <c:ptCount val="3"/>
                <c:pt idx="0">
                  <c:v>2015</c:v>
                </c:pt>
                <c:pt idx="1">
                  <c:v>2016</c:v>
                </c:pt>
                <c:pt idx="2">
                  <c:v>2017</c:v>
                </c:pt>
              </c:numCache>
            </c:numRef>
          </c:cat>
          <c:val>
            <c:numRef>
              <c:f>Sheet1!$B$2:$B$4</c:f>
              <c:numCache>
                <c:formatCode>#,##0</c:formatCode>
                <c:ptCount val="3"/>
                <c:pt idx="0">
                  <c:v>175000</c:v>
                </c:pt>
                <c:pt idx="1">
                  <c:v>150000</c:v>
                </c:pt>
                <c:pt idx="2">
                  <c:v>150500</c:v>
                </c:pt>
              </c:numCache>
            </c:numRef>
          </c:val>
        </c:ser>
        <c:ser>
          <c:idx val="1"/>
          <c:order val="1"/>
          <c:tx>
            <c:strRef>
              <c:f>Sheet1!$C$1</c:f>
              <c:strCache>
                <c:ptCount val="1"/>
                <c:pt idx="0">
                  <c:v>Malaysia</c:v>
                </c:pt>
              </c:strCache>
            </c:strRef>
          </c:tx>
          <c:cat>
            <c:numRef>
              <c:f>Sheet1!$A$2:$A$4</c:f>
              <c:numCache>
                <c:formatCode>General</c:formatCode>
                <c:ptCount val="3"/>
                <c:pt idx="0">
                  <c:v>2015</c:v>
                </c:pt>
                <c:pt idx="1">
                  <c:v>2016</c:v>
                </c:pt>
                <c:pt idx="2">
                  <c:v>2017</c:v>
                </c:pt>
              </c:numCache>
            </c:numRef>
          </c:cat>
          <c:val>
            <c:numRef>
              <c:f>Sheet1!$C$2:$C$4</c:f>
              <c:numCache>
                <c:formatCode>#,##0</c:formatCode>
                <c:ptCount val="3"/>
                <c:pt idx="0">
                  <c:v>200000</c:v>
                </c:pt>
                <c:pt idx="1">
                  <c:v>400000</c:v>
                </c:pt>
                <c:pt idx="2">
                  <c:v>350000</c:v>
                </c:pt>
              </c:numCache>
            </c:numRef>
          </c:val>
        </c:ser>
        <c:ser>
          <c:idx val="2"/>
          <c:order val="2"/>
          <c:tx>
            <c:strRef>
              <c:f>Sheet1!$D$1</c:f>
              <c:strCache>
                <c:ptCount val="1"/>
                <c:pt idx="0">
                  <c:v>UAE</c:v>
                </c:pt>
              </c:strCache>
            </c:strRef>
          </c:tx>
          <c:cat>
            <c:numRef>
              <c:f>Sheet1!$A$2:$A$4</c:f>
              <c:numCache>
                <c:formatCode>General</c:formatCode>
                <c:ptCount val="3"/>
                <c:pt idx="0">
                  <c:v>2015</c:v>
                </c:pt>
                <c:pt idx="1">
                  <c:v>2016</c:v>
                </c:pt>
                <c:pt idx="2">
                  <c:v>2017</c:v>
                </c:pt>
              </c:numCache>
            </c:numRef>
          </c:cat>
          <c:val>
            <c:numRef>
              <c:f>Sheet1!$D$2:$D$4</c:f>
              <c:numCache>
                <c:formatCode>#,##0</c:formatCode>
                <c:ptCount val="3"/>
                <c:pt idx="0">
                  <c:v>100000</c:v>
                </c:pt>
                <c:pt idx="1">
                  <c:v>50000</c:v>
                </c:pt>
                <c:pt idx="2" formatCode="General">
                  <c:v>0</c:v>
                </c:pt>
              </c:numCache>
            </c:numRef>
          </c:val>
        </c:ser>
        <c:ser>
          <c:idx val="3"/>
          <c:order val="3"/>
          <c:tx>
            <c:strRef>
              <c:f>Sheet1!$E$1</c:f>
              <c:strCache>
                <c:ptCount val="1"/>
                <c:pt idx="0">
                  <c:v>Iceland</c:v>
                </c:pt>
              </c:strCache>
            </c:strRef>
          </c:tx>
          <c:cat>
            <c:numRef>
              <c:f>Sheet1!$A$2:$A$4</c:f>
              <c:numCache>
                <c:formatCode>General</c:formatCode>
                <c:ptCount val="3"/>
                <c:pt idx="0">
                  <c:v>2015</c:v>
                </c:pt>
                <c:pt idx="1">
                  <c:v>2016</c:v>
                </c:pt>
                <c:pt idx="2">
                  <c:v>2017</c:v>
                </c:pt>
              </c:numCache>
            </c:numRef>
          </c:cat>
          <c:val>
            <c:numRef>
              <c:f>Sheet1!$E$2:$E$4</c:f>
              <c:numCache>
                <c:formatCode>#,##0</c:formatCode>
                <c:ptCount val="3"/>
                <c:pt idx="0">
                  <c:v>90000</c:v>
                </c:pt>
                <c:pt idx="1">
                  <c:v>25000</c:v>
                </c:pt>
                <c:pt idx="2">
                  <c:v>28000</c:v>
                </c:pt>
              </c:numCache>
            </c:numRef>
          </c:val>
        </c:ser>
        <c:ser>
          <c:idx val="4"/>
          <c:order val="4"/>
          <c:tx>
            <c:strRef>
              <c:f>Sheet1!$F$1</c:f>
              <c:strCache>
                <c:ptCount val="1"/>
                <c:pt idx="0">
                  <c:v>Sweden</c:v>
                </c:pt>
              </c:strCache>
            </c:strRef>
          </c:tx>
          <c:cat>
            <c:numRef>
              <c:f>Sheet1!$A$2:$A$4</c:f>
              <c:numCache>
                <c:formatCode>General</c:formatCode>
                <c:ptCount val="3"/>
                <c:pt idx="0">
                  <c:v>2015</c:v>
                </c:pt>
                <c:pt idx="1">
                  <c:v>2016</c:v>
                </c:pt>
                <c:pt idx="2">
                  <c:v>2017</c:v>
                </c:pt>
              </c:numCache>
            </c:numRef>
          </c:cat>
          <c:val>
            <c:numRef>
              <c:f>Sheet1!$F$2:$F$4</c:f>
              <c:numCache>
                <c:formatCode>#,##0</c:formatCode>
                <c:ptCount val="3"/>
                <c:pt idx="0">
                  <c:v>60000</c:v>
                </c:pt>
                <c:pt idx="1">
                  <c:v>60300</c:v>
                </c:pt>
                <c:pt idx="2">
                  <c:v>60500</c:v>
                </c:pt>
              </c:numCache>
            </c:numRef>
          </c:val>
        </c:ser>
        <c:ser>
          <c:idx val="5"/>
          <c:order val="5"/>
          <c:tx>
            <c:strRef>
              <c:f>Sheet1!$G$1</c:f>
              <c:strCache>
                <c:ptCount val="1"/>
                <c:pt idx="0">
                  <c:v>Canada</c:v>
                </c:pt>
              </c:strCache>
            </c:strRef>
          </c:tx>
          <c:cat>
            <c:numRef>
              <c:f>Sheet1!$A$2:$A$4</c:f>
              <c:numCache>
                <c:formatCode>General</c:formatCode>
                <c:ptCount val="3"/>
                <c:pt idx="0">
                  <c:v>2015</c:v>
                </c:pt>
                <c:pt idx="1">
                  <c:v>2016</c:v>
                </c:pt>
                <c:pt idx="2">
                  <c:v>2017</c:v>
                </c:pt>
              </c:numCache>
            </c:numRef>
          </c:cat>
          <c:val>
            <c:numRef>
              <c:f>Sheet1!$G$2:$G$4</c:f>
              <c:numCache>
                <c:formatCode>#,##0</c:formatCode>
                <c:ptCount val="3"/>
                <c:pt idx="0">
                  <c:v>150000</c:v>
                </c:pt>
                <c:pt idx="1">
                  <c:v>170000</c:v>
                </c:pt>
                <c:pt idx="2">
                  <c:v>180000</c:v>
                </c:pt>
              </c:numCache>
            </c:numRef>
          </c:val>
        </c:ser>
        <c:marker val="1"/>
        <c:axId val="332959744"/>
        <c:axId val="332961280"/>
      </c:lineChart>
      <c:catAx>
        <c:axId val="332959744"/>
        <c:scaling>
          <c:orientation val="minMax"/>
        </c:scaling>
        <c:axPos val="b"/>
        <c:numFmt formatCode="General" sourceLinked="1"/>
        <c:tickLblPos val="nextTo"/>
        <c:crossAx val="332961280"/>
        <c:crosses val="autoZero"/>
        <c:auto val="1"/>
        <c:lblAlgn val="ctr"/>
        <c:lblOffset val="100"/>
      </c:catAx>
      <c:valAx>
        <c:axId val="332961280"/>
        <c:scaling>
          <c:orientation val="minMax"/>
        </c:scaling>
        <c:axPos val="l"/>
        <c:numFmt formatCode="#,##0" sourceLinked="1"/>
        <c:tickLblPos val="nextTo"/>
        <c:crossAx val="332959744"/>
        <c:crosses val="autoZero"/>
        <c:crossBetween val="between"/>
      </c:valAx>
    </c:plotArea>
    <c:legend>
      <c:legendPos val="r"/>
    </c:legend>
    <c:plotVisOnly val="1"/>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800"/>
      </a:pPr>
      <a:endParaRPr lang="zh-CN"/>
    </a:p>
  </c:txPr>
  <c:externalData r:id="rId1"/>
</c:chartSpace>
</file>

<file path=ppt/drawings/drawing1.xml><?xml version="1.0" encoding="utf-8"?>
<c:userShapes xmlns:c="http://schemas.openxmlformats.org/drawingml/2006/chart">
  <cdr:relSizeAnchor xmlns:cdr="http://schemas.openxmlformats.org/drawingml/2006/chartDrawing">
    <cdr:from>
      <cdr:x>0.83951</cdr:x>
      <cdr:y>0.4364</cdr:y>
    </cdr:from>
    <cdr:to>
      <cdr:x>0.99568</cdr:x>
      <cdr:y>0.49229</cdr:y>
    </cdr:to>
    <cdr:sp macro="" textlink="">
      <cdr:nvSpPr>
        <cdr:cNvPr id="4" name="矩形 3"/>
        <cdr:cNvSpPr/>
      </cdr:nvSpPr>
      <cdr:spPr>
        <a:xfrm xmlns:a="http://schemas.openxmlformats.org/drawingml/2006/main">
          <a:off x="6528788" y="2231108"/>
          <a:ext cx="1214513" cy="285742"/>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zh-CN"/>
        </a:p>
      </cdr:txBody>
    </cdr:sp>
  </cdr:relSizeAnchor>
  <cdr:relSizeAnchor xmlns:cdr="http://schemas.openxmlformats.org/drawingml/2006/chartDrawing">
    <cdr:from>
      <cdr:x>0.83951</cdr:x>
      <cdr:y>0.45037</cdr:y>
    </cdr:from>
    <cdr:to>
      <cdr:x>0.99568</cdr:x>
      <cdr:y>0.50626</cdr:y>
    </cdr:to>
    <cdr:sp macro="" textlink="">
      <cdr:nvSpPr>
        <cdr:cNvPr id="5" name="TextBox 4"/>
        <cdr:cNvSpPr txBox="1"/>
      </cdr:nvSpPr>
      <cdr:spPr>
        <a:xfrm xmlns:a="http://schemas.openxmlformats.org/drawingml/2006/main">
          <a:off x="6528788" y="2302546"/>
          <a:ext cx="1214446"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altLang="zh-CN" sz="1200" dirty="0">
              <a:solidFill>
                <a:sysClr val="windowText" lastClr="000000"/>
              </a:solidFill>
              <a:latin typeface="Arial" pitchFamily="34" charset="0"/>
              <a:cs typeface="Arial" pitchFamily="34" charset="0"/>
            </a:rPr>
            <a:t>Anode output</a:t>
          </a:r>
          <a:endParaRPr lang="zh-CN" altLang="en-US" sz="1200" dirty="0">
            <a:solidFill>
              <a:sysClr val="windowText" lastClr="000000"/>
            </a:solidFill>
            <a:latin typeface="Arial" pitchFamily="34" charset="0"/>
            <a:cs typeface="Arial" pitchFamily="34" charset="0"/>
          </a:endParaRPr>
        </a:p>
      </cdr:txBody>
    </cdr:sp>
  </cdr:relSizeAnchor>
  <cdr:relSizeAnchor xmlns:cdr="http://schemas.openxmlformats.org/drawingml/2006/chartDrawing">
    <cdr:from>
      <cdr:x>0.84384</cdr:x>
      <cdr:y>0.50626</cdr:y>
    </cdr:from>
    <cdr:to>
      <cdr:x>1</cdr:x>
      <cdr:y>0.57613</cdr:y>
    </cdr:to>
    <cdr:sp macro="" textlink="">
      <cdr:nvSpPr>
        <cdr:cNvPr id="7" name="矩形 6"/>
        <cdr:cNvSpPr/>
      </cdr:nvSpPr>
      <cdr:spPr>
        <a:xfrm xmlns:a="http://schemas.openxmlformats.org/drawingml/2006/main">
          <a:off x="6600226" y="2588298"/>
          <a:ext cx="1214446" cy="357190"/>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zh-CN"/>
        </a:p>
      </cdr:txBody>
    </cdr:sp>
  </cdr:relSizeAnchor>
  <cdr:relSizeAnchor xmlns:cdr="http://schemas.openxmlformats.org/drawingml/2006/chartDrawing">
    <cdr:from>
      <cdr:x>0.83951</cdr:x>
      <cdr:y>0.52023</cdr:y>
    </cdr:from>
    <cdr:to>
      <cdr:x>0.99568</cdr:x>
      <cdr:y>0.64599</cdr:y>
    </cdr:to>
    <cdr:sp macro="" textlink="">
      <cdr:nvSpPr>
        <cdr:cNvPr id="8" name="TextBox 7"/>
        <cdr:cNvSpPr txBox="1"/>
      </cdr:nvSpPr>
      <cdr:spPr>
        <a:xfrm xmlns:a="http://schemas.openxmlformats.org/drawingml/2006/main">
          <a:off x="6528788" y="2659736"/>
          <a:ext cx="1214446" cy="64294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altLang="zh-CN" sz="1400" dirty="0">
              <a:latin typeface="Arial" pitchFamily="34" charset="0"/>
              <a:cs typeface="Arial" pitchFamily="34" charset="0"/>
            </a:rPr>
            <a:t>Anode </a:t>
          </a:r>
          <a:r>
            <a:rPr lang="en-US" altLang="zh-CN" sz="1400" dirty="0">
              <a:solidFill>
                <a:schemeClr val="tx1"/>
              </a:solidFill>
              <a:latin typeface="Arial" pitchFamily="34" charset="0"/>
              <a:cs typeface="Arial" pitchFamily="34" charset="0"/>
            </a:rPr>
            <a:t>consumption</a:t>
          </a:r>
          <a:endParaRPr lang="zh-CN" altLang="en-US" sz="1400" dirty="0">
            <a:solidFill>
              <a:schemeClr val="tx1"/>
            </a:solidFill>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0.41433</cdr:x>
      <cdr:y>0.03129</cdr:y>
    </cdr:from>
    <cdr:to>
      <cdr:x>0.65909</cdr:x>
      <cdr:y>0.10116</cdr:y>
    </cdr:to>
    <cdr:sp macro="" textlink="">
      <cdr:nvSpPr>
        <cdr:cNvPr id="2" name="矩形 1"/>
        <cdr:cNvSpPr/>
      </cdr:nvSpPr>
      <cdr:spPr>
        <a:xfrm xmlns:a="http://schemas.openxmlformats.org/drawingml/2006/main">
          <a:off x="3386086" y="159976"/>
          <a:ext cx="2000264" cy="357190"/>
        </a:xfrm>
        <a:prstGeom xmlns:a="http://schemas.openxmlformats.org/drawingml/2006/main" prst="rect">
          <a:avLst/>
        </a:prstGeom>
        <a:solidFill xmlns:a="http://schemas.openxmlformats.org/drawingml/2006/main">
          <a:schemeClr val="accent1">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zh-CN"/>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57593-F5C3-45E5-9EDB-926FB4DAD945}" type="datetimeFigureOut">
              <a:rPr lang="zh-CN" altLang="en-US" smtClean="0"/>
              <a:pPr/>
              <a:t>2018/5/9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6CF98-8850-4E90-BB2A-539D5D8862C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fld id="{4EC6CF98-8850-4E90-BB2A-539D5D8862CF}" type="slidenum">
              <a:rPr lang="zh-CN" altLang="en-US" smtClean="0"/>
              <a:pPr/>
              <a:t>26</a:t>
            </a:fld>
            <a:endParaRPr lang="zh-CN" altLang="en-US"/>
          </a:p>
        </p:txBody>
      </p:sp>
    </p:spTree>
    <p:extLst>
      <p:ext uri="{BB962C8B-B14F-4D97-AF65-F5344CB8AC3E}">
        <p14:creationId xmlns:p14="http://schemas.microsoft.com/office/powerpoint/2010/main" xmlns="" val="2856731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a:t>单击此处编辑母版副标题样式</a:t>
            </a:r>
            <a:endParaRPr kumimoji="0" lang="en-US"/>
          </a:p>
        </p:txBody>
      </p:sp>
      <p:sp>
        <p:nvSpPr>
          <p:cNvPr id="7" name="日期占位符 6"/>
          <p:cNvSpPr>
            <a:spLocks noGrp="1"/>
          </p:cNvSpPr>
          <p:nvPr>
            <p:ph type="dt" sz="half" idx="10"/>
          </p:nvPr>
        </p:nvSpPr>
        <p:spPr/>
        <p:txBody>
          <a:bodyPr/>
          <a:lstStyle/>
          <a:p>
            <a:fld id="{54AB02A5-4FE5-49D9-9E24-09F23B90C450}" type="datetimeFigureOut">
              <a:rPr lang="en-US" smtClean="0"/>
              <a:pPr/>
              <a:t>5/9/2018</a:t>
            </a:fld>
            <a:endParaRPr lang="en-US"/>
          </a:p>
        </p:txBody>
      </p:sp>
      <p:sp>
        <p:nvSpPr>
          <p:cNvPr id="20" name="页脚占位符 19"/>
          <p:cNvSpPr>
            <a:spLocks noGrp="1"/>
          </p:cNvSpPr>
          <p:nvPr>
            <p:ph type="ftr" sz="quarter" idx="11"/>
          </p:nvPr>
        </p:nvSpPr>
        <p:spPr/>
        <p:txBody>
          <a:bodyPr/>
          <a:lstStyle/>
          <a:p>
            <a:endParaRPr kumimoji="0" lang="en-US"/>
          </a:p>
        </p:txBody>
      </p:sp>
      <p:sp>
        <p:nvSpPr>
          <p:cNvPr id="10" name="灯片编号占位符 9"/>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4AB02A5-4FE5-49D9-9E24-09F23B90C450}" type="datetimeFigureOut">
              <a:rPr lang="en-US" smtClean="0"/>
              <a:pPr/>
              <a:t>5/9/2018</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4AB02A5-4FE5-49D9-9E24-09F23B90C450}" type="datetimeFigureOut">
              <a:rPr lang="en-US" smtClean="0"/>
              <a:pPr/>
              <a:t>5/9/2018</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4AB02A5-4FE5-49D9-9E24-09F23B90C450}" type="datetimeFigureOut">
              <a:rPr lang="en-US" smtClean="0"/>
              <a:pPr/>
              <a:t>5/9/2018</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a:t>单击此处编辑母版文本样式</a:t>
            </a:r>
          </a:p>
        </p:txBody>
      </p:sp>
      <p:sp>
        <p:nvSpPr>
          <p:cNvPr id="4" name="日期占位符 3"/>
          <p:cNvSpPr>
            <a:spLocks noGrp="1"/>
          </p:cNvSpPr>
          <p:nvPr>
            <p:ph type="dt" sz="half" idx="10"/>
          </p:nvPr>
        </p:nvSpPr>
        <p:spPr/>
        <p:txBody>
          <a:bodyPr/>
          <a:lstStyle/>
          <a:p>
            <a:fld id="{54AB02A5-4FE5-49D9-9E24-09F23B90C450}" type="datetimeFigureOut">
              <a:rPr lang="en-US" smtClean="0"/>
              <a:pPr/>
              <a:t>5/9/2018</a:t>
            </a:fld>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4AB02A5-4FE5-49D9-9E24-09F23B90C450}" type="datetimeFigureOut">
              <a:rPr lang="en-US" smtClean="0"/>
              <a:pPr/>
              <a:t>5/9/2018</a:t>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54AB02A5-4FE5-49D9-9E24-09F23B90C450}" type="datetimeFigureOut">
              <a:rPr lang="en-US" smtClean="0"/>
              <a:pPr/>
              <a:t>5/9/2018</a:t>
            </a:fld>
            <a:endParaRPr lang="en-US"/>
          </a:p>
        </p:txBody>
      </p:sp>
      <p:sp>
        <p:nvSpPr>
          <p:cNvPr id="8" name="页脚占位符 7"/>
          <p:cNvSpPr>
            <a:spLocks noGrp="1"/>
          </p:cNvSpPr>
          <p:nvPr>
            <p:ph type="ftr" sz="quarter" idx="11"/>
          </p:nvPr>
        </p:nvSpPr>
        <p:spPr/>
        <p:txBody>
          <a:bodyPr/>
          <a:lstStyle/>
          <a:p>
            <a:endParaRPr kumimoji="0" lang="en-US"/>
          </a:p>
        </p:txBody>
      </p:sp>
      <p:sp>
        <p:nvSpPr>
          <p:cNvPr id="9" name="灯片编号占位符 8"/>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4AB02A5-4FE5-49D9-9E24-09F23B90C450}" type="datetimeFigureOut">
              <a:rPr lang="en-US" smtClean="0"/>
              <a:pPr/>
              <a:t>5/9/2018</a:t>
            </a:fld>
            <a:endParaRPr lang="en-US"/>
          </a:p>
        </p:txBody>
      </p:sp>
      <p:sp>
        <p:nvSpPr>
          <p:cNvPr id="4" name="页脚占位符 3"/>
          <p:cNvSpPr>
            <a:spLocks noGrp="1"/>
          </p:cNvSpPr>
          <p:nvPr>
            <p:ph type="ftr" sz="quarter" idx="11"/>
          </p:nvPr>
        </p:nvSpPr>
        <p:spPr/>
        <p:txBody>
          <a:bodyPr/>
          <a:lstStyle/>
          <a:p>
            <a:endParaRPr kumimoji="0" lang="en-US"/>
          </a:p>
        </p:txBody>
      </p:sp>
      <p:sp>
        <p:nvSpPr>
          <p:cNvPr id="5" name="灯片编号占位符 4"/>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占位符 1"/>
          <p:cNvSpPr>
            <a:spLocks noGrp="1"/>
          </p:cNvSpPr>
          <p:nvPr>
            <p:ph type="dt" sz="half" idx="10"/>
          </p:nvPr>
        </p:nvSpPr>
        <p:spPr/>
        <p:txBody>
          <a:bodyPr/>
          <a:lstStyle/>
          <a:p>
            <a:fld id="{54AB02A5-4FE5-49D9-9E24-09F23B90C450}" type="datetimeFigureOut">
              <a:rPr lang="en-US" smtClean="0"/>
              <a:pPr/>
              <a:t>5/9/2018</a:t>
            </a:fld>
            <a:endParaRPr lang="en-US"/>
          </a:p>
        </p:txBody>
      </p:sp>
      <p:sp>
        <p:nvSpPr>
          <p:cNvPr id="3" name="页脚占位符 2"/>
          <p:cNvSpPr>
            <a:spLocks noGrp="1"/>
          </p:cNvSpPr>
          <p:nvPr>
            <p:ph type="ftr" sz="quarter" idx="11"/>
          </p:nvPr>
        </p:nvSpPr>
        <p:spPr/>
        <p:txBody>
          <a:bodyPr/>
          <a:lstStyle/>
          <a:p>
            <a:endParaRPr kumimoji="0" lang="en-US"/>
          </a:p>
        </p:txBody>
      </p:sp>
      <p:sp>
        <p:nvSpPr>
          <p:cNvPr id="4" name="灯片编号占位符 3"/>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4AB02A5-4FE5-49D9-9E24-09F23B90C450}" type="datetimeFigureOut">
              <a:rPr lang="en-US" smtClean="0"/>
              <a:pPr/>
              <a:t>5/9/2018</a:t>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a:t>单击此处编辑母版标题样式</a:t>
            </a:r>
            <a:endParaRPr kumimoji="0" lang="en-US"/>
          </a:p>
        </p:txBody>
      </p:sp>
      <p:sp>
        <p:nvSpPr>
          <p:cNvPr id="5" name="日期占位符 4"/>
          <p:cNvSpPr>
            <a:spLocks noGrp="1"/>
          </p:cNvSpPr>
          <p:nvPr>
            <p:ph type="dt" sz="half" idx="10"/>
          </p:nvPr>
        </p:nvSpPr>
        <p:spPr/>
        <p:txBody>
          <a:bodyPr/>
          <a:lstStyle/>
          <a:p>
            <a:fld id="{54AB02A5-4FE5-49D9-9E24-09F23B90C450}" type="datetimeFigureOut">
              <a:rPr lang="en-US" smtClean="0"/>
              <a:pPr/>
              <a:t>5/9/2018</a:t>
            </a:fld>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p>
            <a:r>
              <a:rPr kumimoji="0" lang="zh-CN" altLang="en-US"/>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pPr algn="r" eaLnBrk="1" latinLnBrk="0" hangingPunct="1"/>
              <a:t>5/9/2018</a:t>
            </a:fld>
            <a:endParaRPr lang="en-US" sz="1200">
              <a:solidFill>
                <a:schemeClr val="bg2">
                  <a:shade val="50000"/>
                </a:schemeClr>
              </a:solidFill>
            </a:endParaRPr>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4294967295"/>
          </p:nvPr>
        </p:nvSpPr>
        <p:spPr>
          <a:xfrm>
            <a:off x="1071539" y="1928802"/>
            <a:ext cx="8072462" cy="4429136"/>
          </a:xfrm>
        </p:spPr>
        <p:txBody>
          <a:bodyPr>
            <a:normAutofit/>
          </a:bodyPr>
          <a:lstStyle/>
          <a:p>
            <a:pPr>
              <a:buNone/>
            </a:pPr>
            <a:endParaRPr lang="en-US" altLang="zh-CN"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pitchFamily="34" charset="0"/>
              <a:cs typeface="Arial" pitchFamily="34" charset="0"/>
            </a:endParaRPr>
          </a:p>
          <a:p>
            <a:pPr algn="ctr">
              <a:buNone/>
            </a:pPr>
            <a:r>
              <a:rPr lang="en-US" altLang="zh-CN" sz="3600" b="1" dirty="0" err="1">
                <a:ln w="17780" cmpd="sng">
                  <a:solidFill>
                    <a:srgbClr val="FFFFFF"/>
                  </a:solidFill>
                  <a:prstDash val="solid"/>
                  <a:miter lim="800000"/>
                </a:ln>
                <a:latin typeface="Arial" pitchFamily="34" charset="0"/>
                <a:cs typeface="Arial" pitchFamily="34" charset="0"/>
              </a:rPr>
              <a:t>Jining</a:t>
            </a:r>
            <a:r>
              <a:rPr lang="en-US" altLang="zh-CN" sz="3600" b="1" dirty="0">
                <a:ln w="17780" cmpd="sng">
                  <a:solidFill>
                    <a:srgbClr val="FFFFFF"/>
                  </a:solidFill>
                  <a:prstDash val="solid"/>
                  <a:miter lim="800000"/>
                </a:ln>
                <a:latin typeface="Arial" pitchFamily="34" charset="0"/>
                <a:cs typeface="Arial" pitchFamily="34" charset="0"/>
              </a:rPr>
              <a:t> Carbon Group Co., Ltd.</a:t>
            </a:r>
          </a:p>
          <a:p>
            <a:pPr algn="ctr"/>
            <a:endParaRPr lang="en-US" altLang="zh-CN" sz="2800" b="1" dirty="0">
              <a:ln w="17780" cmpd="sng">
                <a:solidFill>
                  <a:srgbClr val="FFFFFF"/>
                </a:solidFill>
                <a:prstDash val="solid"/>
                <a:miter lim="800000"/>
              </a:ln>
              <a:latin typeface="Arial" pitchFamily="34" charset="0"/>
              <a:cs typeface="Arial" pitchFamily="34" charset="0"/>
            </a:endParaRPr>
          </a:p>
          <a:p>
            <a:pPr algn="ctr">
              <a:buNone/>
            </a:pPr>
            <a:endParaRPr lang="en-US" altLang="zh-CN" sz="2800" b="1" dirty="0">
              <a:ln w="17780" cmpd="sng">
                <a:solidFill>
                  <a:srgbClr val="FFFFFF"/>
                </a:solidFill>
                <a:prstDash val="solid"/>
                <a:miter lim="800000"/>
              </a:ln>
              <a:latin typeface="Arial" pitchFamily="34" charset="0"/>
              <a:cs typeface="Arial" pitchFamily="34" charset="0"/>
            </a:endParaRPr>
          </a:p>
          <a:p>
            <a:pPr algn="ctr">
              <a:buNone/>
            </a:pPr>
            <a:r>
              <a:rPr lang="en-US" altLang="zh-CN" sz="3900" b="1" dirty="0">
                <a:ln w="17780" cmpd="sng">
                  <a:solidFill>
                    <a:srgbClr val="FFFFFF"/>
                  </a:solidFill>
                  <a:prstDash val="solid"/>
                  <a:miter lim="800000"/>
                </a:ln>
                <a:latin typeface="Arial" pitchFamily="34" charset="0"/>
                <a:cs typeface="Arial" pitchFamily="34" charset="0"/>
              </a:rPr>
              <a:t>Men Yong</a:t>
            </a:r>
          </a:p>
          <a:p>
            <a:pPr algn="ctr">
              <a:buNone/>
            </a:pPr>
            <a:endParaRPr lang="en-US" altLang="zh-CN" sz="2800" b="1" dirty="0">
              <a:ln w="17780" cmpd="sng">
                <a:solidFill>
                  <a:srgbClr val="FFFFFF"/>
                </a:solidFill>
                <a:prstDash val="solid"/>
                <a:miter lim="800000"/>
              </a:ln>
              <a:latin typeface="Arial" pitchFamily="34" charset="0"/>
              <a:cs typeface="Arial" pitchFamily="34" charset="0"/>
            </a:endParaRPr>
          </a:p>
          <a:p>
            <a:pPr algn="ctr">
              <a:buNone/>
            </a:pPr>
            <a:r>
              <a:rPr lang="en-US" altLang="zh-CN" sz="2800" b="1" dirty="0">
                <a:ln w="17780" cmpd="sng">
                  <a:solidFill>
                    <a:srgbClr val="FFFFFF"/>
                  </a:solidFill>
                  <a:prstDash val="solid"/>
                  <a:miter lim="800000"/>
                </a:ln>
                <a:latin typeface="Arial" pitchFamily="34" charset="0"/>
                <a:cs typeface="Arial" pitchFamily="34" charset="0"/>
              </a:rPr>
              <a:t>2018.05.18</a:t>
            </a:r>
          </a:p>
        </p:txBody>
      </p:sp>
      <p:pic>
        <p:nvPicPr>
          <p:cNvPr id="6" name="图片 5" descr="15090114430252_0.jpg"/>
          <p:cNvPicPr>
            <a:picLocks noChangeAspect="1"/>
          </p:cNvPicPr>
          <p:nvPr/>
        </p:nvPicPr>
        <p:blipFill>
          <a:blip r:embed="rId2" cstate="print"/>
          <a:stretch>
            <a:fillRect/>
          </a:stretch>
        </p:blipFill>
        <p:spPr>
          <a:xfrm>
            <a:off x="1000100" y="0"/>
            <a:ext cx="2362200" cy="21621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11"/>
          <p:cNvGraphicFramePr>
            <a:graphicFrameLocks/>
          </p:cNvGraphicFramePr>
          <p:nvPr>
            <p:extLst>
              <p:ext uri="{D42A27DB-BD31-4B8C-83A1-F6EECF244321}">
                <p14:modId xmlns:p14="http://schemas.microsoft.com/office/powerpoint/2010/main" xmlns="" val="2644849802"/>
              </p:ext>
            </p:extLst>
          </p:nvPr>
        </p:nvGraphicFramePr>
        <p:xfrm>
          <a:off x="323529" y="332657"/>
          <a:ext cx="8388422" cy="6178037"/>
        </p:xfrm>
        <a:graphic>
          <a:graphicData uri="http://schemas.openxmlformats.org/drawingml/2006/table">
            <a:tbl>
              <a:tblPr/>
              <a:tblGrid>
                <a:gridCol w="1224135">
                  <a:extLst>
                    <a:ext uri="{9D8B030D-6E8A-4147-A177-3AD203B41FA5}">
                      <a16:colId xmlns:a16="http://schemas.microsoft.com/office/drawing/2014/main" xmlns="" val="20000"/>
                    </a:ext>
                  </a:extLst>
                </a:gridCol>
                <a:gridCol w="2668559">
                  <a:extLst>
                    <a:ext uri="{9D8B030D-6E8A-4147-A177-3AD203B41FA5}">
                      <a16:colId xmlns:a16="http://schemas.microsoft.com/office/drawing/2014/main" xmlns="" val="20001"/>
                    </a:ext>
                  </a:extLst>
                </a:gridCol>
                <a:gridCol w="1576750">
                  <a:extLst>
                    <a:ext uri="{9D8B030D-6E8A-4147-A177-3AD203B41FA5}">
                      <a16:colId xmlns:a16="http://schemas.microsoft.com/office/drawing/2014/main" xmlns="" val="20002"/>
                    </a:ext>
                  </a:extLst>
                </a:gridCol>
                <a:gridCol w="1587339">
                  <a:extLst>
                    <a:ext uri="{9D8B030D-6E8A-4147-A177-3AD203B41FA5}">
                      <a16:colId xmlns:a16="http://schemas.microsoft.com/office/drawing/2014/main" xmlns="" val="20003"/>
                    </a:ext>
                  </a:extLst>
                </a:gridCol>
                <a:gridCol w="1331639">
                  <a:extLst>
                    <a:ext uri="{9D8B030D-6E8A-4147-A177-3AD203B41FA5}">
                      <a16:colId xmlns:a16="http://schemas.microsoft.com/office/drawing/2014/main" xmlns="" val="20004"/>
                    </a:ext>
                  </a:extLst>
                </a:gridCol>
              </a:tblGrid>
              <a:tr h="950087">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Province</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Company</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endParaRPr lang="en-US" altLang="zh-CN" sz="1700" b="0" i="0" u="none" strike="noStrike" dirty="0" smtClean="0">
                        <a:solidFill>
                          <a:srgbClr val="000000"/>
                        </a:solidFill>
                        <a:latin typeface="Arial" pitchFamily="34" charset="0"/>
                        <a:cs typeface="Arial" pitchFamily="34" charset="0"/>
                      </a:endParaRPr>
                    </a:p>
                    <a:p>
                      <a:pPr algn="ctr" fontAlgn="ctr">
                        <a:lnSpc>
                          <a:spcPts val="1700"/>
                        </a:lnSpc>
                      </a:pPr>
                      <a:r>
                        <a:rPr lang="en-US" altLang="zh-CN" sz="1700" b="0" i="0" u="none" strike="noStrike" dirty="0" smtClean="0">
                          <a:solidFill>
                            <a:srgbClr val="000000"/>
                          </a:solidFill>
                          <a:latin typeface="Arial" pitchFamily="34" charset="0"/>
                          <a:cs typeface="Arial" pitchFamily="34" charset="0"/>
                        </a:rPr>
                        <a:t>Current</a:t>
                      </a:r>
                      <a:r>
                        <a:rPr lang="en-US" altLang="zh-CN" sz="1700" b="0" i="0" u="none" strike="noStrike" baseline="0" dirty="0" smtClean="0">
                          <a:solidFill>
                            <a:srgbClr val="000000"/>
                          </a:solidFill>
                          <a:latin typeface="Arial" pitchFamily="34" charset="0"/>
                          <a:cs typeface="Arial" pitchFamily="34" charset="0"/>
                        </a:rPr>
                        <a:t> running capacity (10,000t)</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Expected</a:t>
                      </a:r>
                      <a:r>
                        <a:rPr lang="en-US" altLang="zh-CN" sz="1700" b="0" i="0" u="none" strike="noStrike" baseline="0" dirty="0" smtClean="0">
                          <a:solidFill>
                            <a:srgbClr val="000000"/>
                          </a:solidFill>
                          <a:latin typeface="Arial" pitchFamily="34" charset="0"/>
                          <a:cs typeface="Arial" pitchFamily="34" charset="0"/>
                        </a:rPr>
                        <a:t> newly-added capacity in 2018 (10,000t)</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Operation</a:t>
                      </a:r>
                      <a:r>
                        <a:rPr lang="en-US" altLang="zh-CN" sz="1700" b="0" i="0" u="none" strike="noStrike" baseline="0" dirty="0" smtClean="0">
                          <a:solidFill>
                            <a:srgbClr val="000000"/>
                          </a:solidFill>
                          <a:latin typeface="Arial" pitchFamily="34" charset="0"/>
                          <a:cs typeface="Arial" pitchFamily="34" charset="0"/>
                        </a:rPr>
                        <a:t> date</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0"/>
                  </a:ext>
                </a:extLst>
              </a:tr>
              <a:tr h="474213">
                <a:tc rowSpan="2">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Yunnan</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kumimoji="0" lang="en-US" sz="1700" b="0" i="0" kern="1200" dirty="0" smtClean="0">
                          <a:solidFill>
                            <a:schemeClr val="tx1"/>
                          </a:solidFill>
                          <a:latin typeface="Arial" pitchFamily="34" charset="0"/>
                          <a:ea typeface="+mn-ea"/>
                          <a:cs typeface="Arial" pitchFamily="34" charset="0"/>
                        </a:rPr>
                        <a:t>Yunnan Aluminum </a:t>
                      </a:r>
                      <a:r>
                        <a:rPr kumimoji="0" lang="en-US" sz="1700" b="0" i="0" kern="1200" dirty="0" err="1" smtClean="0">
                          <a:solidFill>
                            <a:schemeClr val="tx1"/>
                          </a:solidFill>
                          <a:latin typeface="Arial" pitchFamily="34" charset="0"/>
                          <a:ea typeface="+mn-ea"/>
                          <a:cs typeface="Arial" pitchFamily="34" charset="0"/>
                        </a:rPr>
                        <a:t>Zhaotong</a:t>
                      </a:r>
                      <a:r>
                        <a:rPr kumimoji="0" lang="en-US" sz="1700" b="0" i="0" kern="1200" dirty="0" smtClean="0">
                          <a:solidFill>
                            <a:schemeClr val="tx1"/>
                          </a:solidFill>
                          <a:latin typeface="Arial" pitchFamily="34" charset="0"/>
                          <a:ea typeface="+mn-ea"/>
                          <a:cs typeface="Arial" pitchFamily="34" charset="0"/>
                        </a:rPr>
                        <a:t> Plant</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35</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August</a:t>
                      </a:r>
                      <a:r>
                        <a:rPr lang="en-US" altLang="zh-CN" sz="1700" b="0" i="0" u="none" strike="noStrike" baseline="0" dirty="0" smtClean="0">
                          <a:solidFill>
                            <a:srgbClr val="000000"/>
                          </a:solidFill>
                          <a:latin typeface="Arial" pitchFamily="34" charset="0"/>
                          <a:cs typeface="Arial" pitchFamily="34" charset="0"/>
                        </a:rPr>
                        <a:t> 2018 (provisional)</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474213">
                <a:tc vMerge="1">
                  <a:txBody>
                    <a:bodyPr/>
                    <a:lstStyle/>
                    <a:p>
                      <a:endParaRPr lang="zh-CN" altLang="en-US"/>
                    </a:p>
                  </a:txBody>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Dali </a:t>
                      </a:r>
                      <a:r>
                        <a:rPr lang="en-US" altLang="zh-CN" sz="1700" b="0" i="0" u="none" strike="noStrike" dirty="0" err="1" smtClean="0">
                          <a:solidFill>
                            <a:srgbClr val="000000"/>
                          </a:solidFill>
                          <a:latin typeface="Arial" pitchFamily="34" charset="0"/>
                          <a:cs typeface="Arial" pitchFamily="34" charset="0"/>
                        </a:rPr>
                        <a:t>Heqing</a:t>
                      </a:r>
                      <a:r>
                        <a:rPr lang="en-US" altLang="zh-CN" sz="1700" b="0" i="0" u="none" strike="noStrike" baseline="0" dirty="0" smtClean="0">
                          <a:solidFill>
                            <a:srgbClr val="000000"/>
                          </a:solidFill>
                          <a:latin typeface="Arial" pitchFamily="34" charset="0"/>
                          <a:cs typeface="Arial" pitchFamily="34" charset="0"/>
                        </a:rPr>
                        <a:t> Plant</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21</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October 2018 (provisional)</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474213">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Liaoning</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Liaoning </a:t>
                      </a:r>
                      <a:r>
                        <a:rPr lang="en-US" altLang="zh-CN" sz="1700" b="0" i="0" u="none" strike="noStrike" dirty="0" err="1" smtClean="0">
                          <a:solidFill>
                            <a:srgbClr val="000000"/>
                          </a:solidFill>
                          <a:latin typeface="Arial" pitchFamily="34" charset="0"/>
                          <a:cs typeface="Arial" pitchFamily="34" charset="0"/>
                        </a:rPr>
                        <a:t>Zhongwang</a:t>
                      </a:r>
                      <a:r>
                        <a:rPr lang="en-US" altLang="zh-CN" sz="1700" b="0" i="0" u="none" strike="noStrike" dirty="0" smtClean="0">
                          <a:solidFill>
                            <a:srgbClr val="000000"/>
                          </a:solidFill>
                          <a:latin typeface="Arial" pitchFamily="34" charset="0"/>
                          <a:cs typeface="Arial" pitchFamily="34" charset="0"/>
                        </a:rPr>
                        <a:t> Group</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43</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46</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Undetermined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474213">
                <a:tc rowSpan="2">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Gansu</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kumimoji="0" lang="pt-BR" sz="1700" b="0" i="0" kern="1200" dirty="0" smtClean="0">
                          <a:solidFill>
                            <a:schemeClr val="tx1"/>
                          </a:solidFill>
                          <a:latin typeface="Arial" pitchFamily="34" charset="0"/>
                          <a:ea typeface="+mn-ea"/>
                          <a:cs typeface="Arial" pitchFamily="34" charset="0"/>
                        </a:rPr>
                        <a:t>Gansu Zhongrui Aluminum Co., Ltd. (phase one)</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8</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9 Apr 2018</a:t>
                      </a:r>
                      <a:endParaRPr lang="en-US" altLang="zh-CN"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706347">
                <a:tc vMerge="1">
                  <a:txBody>
                    <a:bodyPr/>
                    <a:lstStyle/>
                    <a:p>
                      <a:endParaRPr lang="zh-CN" altLang="en-US"/>
                    </a:p>
                  </a:txBody>
                  <a:tcPr/>
                </a:tc>
                <a:tc>
                  <a:txBody>
                    <a:bodyPr/>
                    <a:lstStyle/>
                    <a:p>
                      <a:pPr algn="ctr" fontAlgn="ctr">
                        <a:lnSpc>
                          <a:spcPts val="1700"/>
                        </a:lnSpc>
                      </a:pPr>
                      <a:r>
                        <a:rPr kumimoji="0" lang="pt-BR" sz="1700" b="0" i="0" kern="1200" dirty="0" smtClean="0">
                          <a:solidFill>
                            <a:schemeClr val="tx1"/>
                          </a:solidFill>
                          <a:latin typeface="Arial" pitchFamily="34" charset="0"/>
                          <a:ea typeface="+mn-ea"/>
                          <a:cs typeface="Arial" pitchFamily="34" charset="0"/>
                        </a:rPr>
                        <a:t> Gansu Zhongrui Aluminum Co., Ltd. (phase two)</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40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November 2018 (provisional)</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474213">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Shanxi</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baseline="0" dirty="0" smtClean="0">
                          <a:solidFill>
                            <a:srgbClr val="000000"/>
                          </a:solidFill>
                          <a:latin typeface="Arial" pitchFamily="34" charset="0"/>
                          <a:cs typeface="Arial" pitchFamily="34" charset="0"/>
                        </a:rPr>
                        <a:t>CHALCO </a:t>
                      </a:r>
                      <a:r>
                        <a:rPr lang="en-US" altLang="zh-CN" sz="1700" b="0" i="0" u="none" strike="noStrike" dirty="0" smtClean="0">
                          <a:solidFill>
                            <a:srgbClr val="000000"/>
                          </a:solidFill>
                          <a:latin typeface="Arial" pitchFamily="34" charset="0"/>
                          <a:cs typeface="Arial" pitchFamily="34" charset="0"/>
                        </a:rPr>
                        <a:t>Shanxi </a:t>
                      </a:r>
                      <a:r>
                        <a:rPr lang="en-US" altLang="zh-CN" sz="1700" b="0" i="0" u="none" strike="noStrike" baseline="0" dirty="0" err="1" smtClean="0">
                          <a:solidFill>
                            <a:srgbClr val="000000"/>
                          </a:solidFill>
                          <a:latin typeface="Arial" pitchFamily="34" charset="0"/>
                          <a:cs typeface="Arial" pitchFamily="34" charset="0"/>
                        </a:rPr>
                        <a:t>Huarun</a:t>
                      </a:r>
                      <a:r>
                        <a:rPr lang="en-US" altLang="zh-CN" sz="1700" b="0" i="0" u="none" strike="noStrike" baseline="0" dirty="0" smtClean="0">
                          <a:solidFill>
                            <a:srgbClr val="000000"/>
                          </a:solidFill>
                          <a:latin typeface="Arial" pitchFamily="34" charset="0"/>
                          <a:cs typeface="Arial" pitchFamily="34" charset="0"/>
                        </a:rPr>
                        <a:t> Co., Ltd.</a:t>
                      </a:r>
                      <a:endParaRPr lang="en-US" altLang="zh-CN" sz="1700" b="0" i="0" u="none" strike="noStrike" dirty="0" smtClean="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50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Undetermined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474213">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Shaanxi</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Shaanxi</a:t>
                      </a:r>
                      <a:r>
                        <a:rPr lang="en-US" altLang="zh-CN" sz="1700" b="0" i="0" u="none" strike="noStrike" baseline="0" dirty="0" smtClean="0">
                          <a:solidFill>
                            <a:srgbClr val="000000"/>
                          </a:solidFill>
                          <a:latin typeface="Arial" pitchFamily="34" charset="0"/>
                          <a:cs typeface="Arial" pitchFamily="34" charset="0"/>
                        </a:rPr>
                        <a:t> </a:t>
                      </a:r>
                      <a:r>
                        <a:rPr lang="en-US" altLang="zh-CN" sz="1700" b="0" i="0" u="none" strike="noStrike" baseline="0" dirty="0" err="1" smtClean="0">
                          <a:solidFill>
                            <a:srgbClr val="000000"/>
                          </a:solidFill>
                          <a:latin typeface="Arial" pitchFamily="34" charset="0"/>
                          <a:cs typeface="Arial" pitchFamily="34" charset="0"/>
                        </a:rPr>
                        <a:t>Meixin</a:t>
                      </a:r>
                      <a:r>
                        <a:rPr lang="en-US" altLang="zh-CN" sz="1700" b="0" i="0" u="none" strike="noStrike" baseline="0" dirty="0" smtClean="0">
                          <a:solidFill>
                            <a:srgbClr val="000000"/>
                          </a:solidFill>
                          <a:latin typeface="Arial" pitchFamily="34" charset="0"/>
                          <a:cs typeface="Arial" pitchFamily="34" charset="0"/>
                        </a:rPr>
                        <a:t> Industry Investment Co., Ltd.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30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May</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474213">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Ningxia</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ts val="1700"/>
                        </a:lnSpc>
                        <a:spcBef>
                          <a:spcPts val="0"/>
                        </a:spcBef>
                        <a:spcAft>
                          <a:spcPts val="0"/>
                        </a:spcAft>
                        <a:buClrTx/>
                        <a:buSzTx/>
                        <a:buFontTx/>
                        <a:buNone/>
                        <a:tabLst/>
                        <a:defRPr/>
                      </a:pPr>
                      <a:r>
                        <a:rPr lang="pt-BR" altLang="zh-CN" sz="1700" b="0" i="0" u="none" strike="noStrike" dirty="0" smtClean="0">
                          <a:solidFill>
                            <a:srgbClr val="000000"/>
                          </a:solidFill>
                          <a:latin typeface="Arial" pitchFamily="34" charset="0"/>
                          <a:cs typeface="Arial" pitchFamily="34" charset="0"/>
                        </a:rPr>
                        <a:t> SPIC Ningxia Energy Aluminum Co., Ltd.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99</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6</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January 2018</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474213">
                <a:tc rowSpan="2">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Xinjiang</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ts val="1700"/>
                        </a:lnSpc>
                        <a:spcBef>
                          <a:spcPts val="0"/>
                        </a:spcBef>
                        <a:spcAft>
                          <a:spcPts val="0"/>
                        </a:spcAft>
                        <a:buClrTx/>
                        <a:buSzTx/>
                        <a:buFontTx/>
                        <a:buNone/>
                        <a:tabLst/>
                        <a:defRPr/>
                      </a:pPr>
                      <a:r>
                        <a:rPr lang="en-US" altLang="zh-CN" sz="1700" b="0" i="0" u="none" strike="noStrike" dirty="0" smtClean="0">
                          <a:solidFill>
                            <a:srgbClr val="000000"/>
                          </a:solidFill>
                          <a:latin typeface="Arial" pitchFamily="34" charset="0"/>
                          <a:cs typeface="Arial" pitchFamily="34" charset="0"/>
                        </a:rPr>
                        <a:t>Xinjiang East Hope Nonferrous Metal Co., Ltd.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80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3</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Undetermined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474213">
                <a:tc vMerge="1">
                  <a:txBody>
                    <a:bodyPr/>
                    <a:lstStyle/>
                    <a:p>
                      <a:endParaRPr lang="zh-CN" altLang="en-US"/>
                    </a:p>
                  </a:txBody>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Xinjiang </a:t>
                      </a:r>
                      <a:r>
                        <a:rPr lang="en-US" altLang="zh-CN" sz="1700" b="0" i="0" u="none" strike="noStrike" dirty="0" err="1" smtClean="0">
                          <a:solidFill>
                            <a:srgbClr val="000000"/>
                          </a:solidFill>
                          <a:latin typeface="Arial" pitchFamily="34" charset="0"/>
                          <a:cs typeface="Arial" pitchFamily="34" charset="0"/>
                        </a:rPr>
                        <a:t>Qiya</a:t>
                      </a:r>
                      <a:r>
                        <a:rPr lang="en-US" altLang="zh-CN" sz="1700" b="0" i="0" u="none" strike="noStrike" baseline="0" dirty="0" smtClean="0">
                          <a:solidFill>
                            <a:srgbClr val="000000"/>
                          </a:solidFill>
                          <a:latin typeface="Arial" pitchFamily="34" charset="0"/>
                          <a:cs typeface="Arial" pitchFamily="34" charset="0"/>
                        </a:rPr>
                        <a:t> Aluminum &amp; Power Co., Ltd.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80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a:solidFill>
                            <a:srgbClr val="000000"/>
                          </a:solidFill>
                          <a:latin typeface="Arial" pitchFamily="34" charset="0"/>
                          <a:cs typeface="Arial" pitchFamily="34" charset="0"/>
                        </a:rPr>
                        <a:t>35</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smtClean="0">
                          <a:solidFill>
                            <a:srgbClr val="000000"/>
                          </a:solidFill>
                          <a:latin typeface="Arial" pitchFamily="34" charset="0"/>
                          <a:cs typeface="Arial" pitchFamily="34" charset="0"/>
                        </a:rPr>
                        <a:t>Undetermined</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253686">
                <a:tc gridSpan="2">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Total</a:t>
                      </a: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zh-CN" altLang="en-US"/>
                    </a:p>
                  </a:txBody>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577</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700"/>
                        </a:lnSpc>
                      </a:pPr>
                      <a:r>
                        <a:rPr lang="en-US" altLang="zh-CN" sz="1700" b="0" i="0" u="none" strike="noStrike" dirty="0">
                          <a:solidFill>
                            <a:srgbClr val="000000"/>
                          </a:solidFill>
                          <a:latin typeface="Arial" pitchFamily="34" charset="0"/>
                          <a:cs typeface="Arial" pitchFamily="34" charset="0"/>
                        </a:rPr>
                        <a:t>590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lnSpc>
                          <a:spcPts val="1700"/>
                        </a:lnSpc>
                      </a:pPr>
                      <a:endParaRPr lang="zh-CN" altLang="en-US" sz="17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xmlns="" val="1002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7128792" cy="338554"/>
          </a:xfrm>
          <a:prstGeom prst="rect">
            <a:avLst/>
          </a:prstGeom>
          <a:noFill/>
        </p:spPr>
        <p:txBody>
          <a:bodyPr wrap="square" rtlCol="0">
            <a:spAutoFit/>
          </a:bodyPr>
          <a:lstStyle/>
          <a:p>
            <a:r>
              <a:rPr lang="en-US" altLang="zh-CN" sz="1600" b="1" dirty="0" smtClean="0">
                <a:latin typeface="Arial" pitchFamily="34" charset="0"/>
                <a:ea typeface="华文中宋" pitchFamily="2" charset="-122"/>
                <a:cs typeface="Arial" pitchFamily="34" charset="0"/>
              </a:rPr>
              <a:t>Ⅰ Analysis on Chinese anode supply-demand relationship in 2018</a:t>
            </a:r>
            <a:endParaRPr lang="zh-CN" altLang="en-US" sz="1600" b="1" dirty="0">
              <a:latin typeface="Arial" pitchFamily="34" charset="0"/>
              <a:ea typeface="华文中宋" pitchFamily="2" charset="-122"/>
              <a:cs typeface="Arial" pitchFamily="34" charset="0"/>
            </a:endParaRPr>
          </a:p>
        </p:txBody>
      </p:sp>
      <p:sp>
        <p:nvSpPr>
          <p:cNvPr id="6" name="矩形 5"/>
          <p:cNvSpPr/>
          <p:nvPr/>
        </p:nvSpPr>
        <p:spPr>
          <a:xfrm>
            <a:off x="1331640" y="692696"/>
            <a:ext cx="5688632" cy="406265"/>
          </a:xfrm>
          <a:prstGeom prst="rect">
            <a:avLst/>
          </a:prstGeom>
        </p:spPr>
        <p:txBody>
          <a:bodyPr wrap="square">
            <a:spAutoFit/>
          </a:bodyPr>
          <a:lstStyle/>
          <a:p>
            <a:pPr>
              <a:lnSpc>
                <a:spcPct val="170000"/>
              </a:lnSpc>
            </a:pPr>
            <a:r>
              <a:rPr lang="en-US" altLang="zh-CN" sz="1400" b="1" dirty="0" smtClean="0">
                <a:latin typeface="Arial" pitchFamily="34" charset="0"/>
                <a:ea typeface="华文中宋" pitchFamily="2" charset="-122"/>
                <a:cs typeface="Arial" pitchFamily="34" charset="0"/>
              </a:rPr>
              <a:t>4. Transfer from seller’s market to buyer’s market</a:t>
            </a:r>
            <a:endParaRPr lang="zh-CN" altLang="en-US" sz="1400" b="1" dirty="0">
              <a:latin typeface="Arial" pitchFamily="34" charset="0"/>
              <a:ea typeface="华文中宋" pitchFamily="2" charset="-122"/>
              <a:cs typeface="Arial" pitchFamily="34" charset="0"/>
            </a:endParaRPr>
          </a:p>
        </p:txBody>
      </p:sp>
      <p:pic>
        <p:nvPicPr>
          <p:cNvPr id="8" name="Picture 1" descr="C:\Users\Helen\Desktop\getchart.png"/>
          <p:cNvPicPr>
            <a:picLocks noChangeAspect="1" noChangeArrowheads="1"/>
          </p:cNvPicPr>
          <p:nvPr/>
        </p:nvPicPr>
        <p:blipFill>
          <a:blip r:embed="rId2" cstate="print"/>
          <a:srcRect/>
          <a:stretch>
            <a:fillRect/>
          </a:stretch>
        </p:blipFill>
        <p:spPr bwMode="auto">
          <a:xfrm>
            <a:off x="1259632" y="1697082"/>
            <a:ext cx="7704856" cy="5178673"/>
          </a:xfrm>
          <a:prstGeom prst="rect">
            <a:avLst/>
          </a:prstGeom>
          <a:noFill/>
        </p:spPr>
      </p:pic>
      <p:sp>
        <p:nvSpPr>
          <p:cNvPr id="9" name="TextBox 8"/>
          <p:cNvSpPr txBox="1"/>
          <p:nvPr/>
        </p:nvSpPr>
        <p:spPr>
          <a:xfrm>
            <a:off x="3761521" y="1250058"/>
            <a:ext cx="1973617" cy="338554"/>
          </a:xfrm>
          <a:prstGeom prst="rect">
            <a:avLst/>
          </a:prstGeom>
          <a:noFill/>
        </p:spPr>
        <p:txBody>
          <a:bodyPr wrap="none" rtlCol="0">
            <a:spAutoFit/>
          </a:bodyPr>
          <a:lstStyle/>
          <a:p>
            <a:pPr algn="ctr"/>
            <a:r>
              <a:rPr lang="en-US" altLang="zh-CN" sz="1600" b="1" dirty="0" smtClean="0">
                <a:latin typeface="华文中宋" pitchFamily="2" charset="-122"/>
                <a:ea typeface="华文中宋" pitchFamily="2" charset="-122"/>
              </a:rPr>
              <a:t>Anode price trend</a:t>
            </a:r>
            <a:endParaRPr lang="zh-CN" altLang="en-US" sz="1600" b="1"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7128792" cy="307777"/>
          </a:xfrm>
          <a:prstGeom prst="rect">
            <a:avLst/>
          </a:prstGeom>
          <a:noFill/>
        </p:spPr>
        <p:txBody>
          <a:bodyPr wrap="square" rtlCol="0">
            <a:spAutoFit/>
          </a:bodyPr>
          <a:lstStyle/>
          <a:p>
            <a:r>
              <a:rPr lang="en-US" altLang="zh-CN" sz="1400" b="1" dirty="0" smtClean="0">
                <a:latin typeface="Arial" pitchFamily="34" charset="0"/>
                <a:ea typeface="华文中宋" pitchFamily="2" charset="-122"/>
                <a:cs typeface="Arial" pitchFamily="34" charset="0"/>
              </a:rPr>
              <a:t>Ⅰ Analysis on Chinese anode supply-demand relationship in 2018</a:t>
            </a:r>
            <a:endParaRPr lang="zh-CN" altLang="en-US" sz="1400" b="1" dirty="0" smtClean="0">
              <a:latin typeface="Arial" pitchFamily="34" charset="0"/>
              <a:ea typeface="华文中宋" pitchFamily="2" charset="-122"/>
              <a:cs typeface="Arial" pitchFamily="34" charset="0"/>
            </a:endParaRPr>
          </a:p>
        </p:txBody>
      </p:sp>
      <p:sp>
        <p:nvSpPr>
          <p:cNvPr id="6" name="矩形 5"/>
          <p:cNvSpPr/>
          <p:nvPr/>
        </p:nvSpPr>
        <p:spPr>
          <a:xfrm>
            <a:off x="971600" y="692696"/>
            <a:ext cx="7920880" cy="824841"/>
          </a:xfrm>
          <a:prstGeom prst="rect">
            <a:avLst/>
          </a:prstGeom>
        </p:spPr>
        <p:txBody>
          <a:bodyPr wrap="square">
            <a:spAutoFit/>
          </a:bodyPr>
          <a:lstStyle/>
          <a:p>
            <a:pPr>
              <a:lnSpc>
                <a:spcPct val="170000"/>
              </a:lnSpc>
            </a:pPr>
            <a:r>
              <a:rPr lang="en-US" altLang="zh-CN" sz="1400" b="1" dirty="0" smtClean="0">
                <a:latin typeface="Arial" pitchFamily="34" charset="0"/>
                <a:ea typeface="华文中宋" pitchFamily="2" charset="-122"/>
                <a:cs typeface="Arial" pitchFamily="34" charset="0"/>
              </a:rPr>
              <a:t>5. Changes of international political environment’s influences on primary aluminum and anode markets</a:t>
            </a:r>
          </a:p>
        </p:txBody>
      </p:sp>
      <p:pic>
        <p:nvPicPr>
          <p:cNvPr id="8" name="内容占位符 3" descr="20180416150642872.jpg"/>
          <p:cNvPicPr>
            <a:picLocks noChangeAspect="1"/>
          </p:cNvPicPr>
          <p:nvPr/>
        </p:nvPicPr>
        <p:blipFill>
          <a:blip r:embed="rId2" cstate="print"/>
          <a:stretch>
            <a:fillRect/>
          </a:stretch>
        </p:blipFill>
        <p:spPr>
          <a:xfrm>
            <a:off x="1115616" y="1844824"/>
            <a:ext cx="6552728" cy="47823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20180416163343699.jpg"/>
          <p:cNvPicPr>
            <a:picLocks noGrp="1" noChangeAspect="1"/>
          </p:cNvPicPr>
          <p:nvPr>
            <p:ph idx="1"/>
          </p:nvPr>
        </p:nvPicPr>
        <p:blipFill>
          <a:blip r:embed="rId2" cstate="print"/>
          <a:stretch>
            <a:fillRect/>
          </a:stretch>
        </p:blipFill>
        <p:spPr>
          <a:xfrm>
            <a:off x="1000100" y="0"/>
            <a:ext cx="8143900" cy="6858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t018ca9aa1b4b0e1c5d.webp.jpg"/>
          <p:cNvPicPr>
            <a:picLocks noGrp="1" noChangeAspect="1"/>
          </p:cNvPicPr>
          <p:nvPr>
            <p:ph idx="1"/>
          </p:nvPr>
        </p:nvPicPr>
        <p:blipFill>
          <a:blip r:embed="rId2" cstate="print"/>
          <a:stretch>
            <a:fillRect/>
          </a:stretch>
        </p:blipFill>
        <p:spPr>
          <a:xfrm>
            <a:off x="1000100" y="214290"/>
            <a:ext cx="8143900" cy="521495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t0163ba5e3d7dd398e6.webp.jpg"/>
          <p:cNvPicPr>
            <a:picLocks noGrp="1" noChangeAspect="1"/>
          </p:cNvPicPr>
          <p:nvPr>
            <p:ph idx="1"/>
          </p:nvPr>
        </p:nvPicPr>
        <p:blipFill>
          <a:blip r:embed="rId2" cstate="print"/>
          <a:stretch>
            <a:fillRect/>
          </a:stretch>
        </p:blipFill>
        <p:spPr>
          <a:xfrm>
            <a:off x="1000100" y="0"/>
            <a:ext cx="8143899" cy="6858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t01261969f2d6287b16.webp.jpg"/>
          <p:cNvPicPr>
            <a:picLocks noGrp="1" noChangeAspect="1"/>
          </p:cNvPicPr>
          <p:nvPr>
            <p:ph idx="1"/>
          </p:nvPr>
        </p:nvPicPr>
        <p:blipFill>
          <a:blip r:embed="rId2" cstate="print"/>
          <a:stretch>
            <a:fillRect/>
          </a:stretch>
        </p:blipFill>
        <p:spPr>
          <a:xfrm>
            <a:off x="1000100" y="0"/>
            <a:ext cx="8143900" cy="6858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2098571" y="2852936"/>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2"/>
          <p:cNvSpPr txBox="1"/>
          <p:nvPr/>
        </p:nvSpPr>
        <p:spPr>
          <a:xfrm>
            <a:off x="3275856" y="2967335"/>
            <a:ext cx="5400600" cy="830997"/>
          </a:xfrm>
          <a:prstGeom prst="rect">
            <a:avLst/>
          </a:prstGeom>
          <a:noFill/>
        </p:spPr>
        <p:txBody>
          <a:bodyPr vert="horz" wrap="square" lIns="91440" tIns="45720" rIns="91440" bIns="45720" numCol="1" anchor="t">
            <a:spAutoFit/>
          </a:bodyPr>
          <a:lstStyle/>
          <a:p>
            <a:pPr eaLnBrk="0"/>
            <a:r>
              <a:rPr lang="en-US" altLang="ko-KR" sz="2400" b="1" spc="100" dirty="0" smtClean="0">
                <a:latin typeface="Arial" pitchFamily="34" charset="0"/>
                <a:ea typeface="华文中宋" pitchFamily="2" charset="-122"/>
                <a:cs typeface="Arial" pitchFamily="34" charset="0"/>
              </a:rPr>
              <a:t>Analysis on anode export data from 2015 to 2017</a:t>
            </a:r>
            <a:endParaRPr lang="ko-KR" altLang="en-US" sz="2400" b="1" dirty="0" smtClean="0">
              <a:latin typeface="Arial" pitchFamily="34" charset="0"/>
              <a:ea typeface="Calibri" charset="0"/>
              <a:cs typeface="Arial" pitchFamily="34" charset="0"/>
            </a:endParaRPr>
          </a:p>
        </p:txBody>
      </p:sp>
      <p:sp>
        <p:nvSpPr>
          <p:cNvPr id="13" name="文本框 18"/>
          <p:cNvSpPr txBox="1"/>
          <p:nvPr/>
        </p:nvSpPr>
        <p:spPr>
          <a:xfrm>
            <a:off x="2339752" y="1700808"/>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4" name="文本框 18"/>
          <p:cNvSpPr txBox="1"/>
          <p:nvPr/>
        </p:nvSpPr>
        <p:spPr>
          <a:xfrm>
            <a:off x="2267744" y="2924944"/>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2</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5" name="文本框 18"/>
          <p:cNvSpPr txBox="1"/>
          <p:nvPr/>
        </p:nvSpPr>
        <p:spPr>
          <a:xfrm>
            <a:off x="2339752" y="4077072"/>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3</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6" name="文本框 18"/>
          <p:cNvSpPr txBox="1"/>
          <p:nvPr/>
        </p:nvSpPr>
        <p:spPr>
          <a:xfrm>
            <a:off x="2339752" y="5229200"/>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4</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xmlns="" val="3207593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7128792" cy="400110"/>
          </a:xfrm>
          <a:prstGeom prst="rect">
            <a:avLst/>
          </a:prstGeom>
          <a:noFill/>
        </p:spPr>
        <p:txBody>
          <a:bodyPr wrap="square" rtlCol="0">
            <a:spAutoFit/>
          </a:bodyPr>
          <a:lstStyle/>
          <a:p>
            <a:r>
              <a:rPr lang="en-US" altLang="zh-CN" sz="2000" b="1" dirty="0" smtClean="0">
                <a:latin typeface="华文中宋" pitchFamily="2" charset="-122"/>
                <a:ea typeface="华文中宋" pitchFamily="2" charset="-122"/>
              </a:rPr>
              <a:t>Ⅱ </a:t>
            </a:r>
            <a:r>
              <a:rPr lang="en-US" altLang="ko-KR" sz="2000" b="1" spc="100" dirty="0" smtClean="0">
                <a:latin typeface="Arial" pitchFamily="34" charset="0"/>
                <a:ea typeface="华文中宋" pitchFamily="2" charset="-122"/>
                <a:cs typeface="Arial" pitchFamily="34" charset="0"/>
              </a:rPr>
              <a:t>Analysis on anode export data from 2015 to 2017</a:t>
            </a:r>
            <a:endParaRPr lang="ko-KR" altLang="en-US" sz="2000" b="1" dirty="0" smtClean="0">
              <a:latin typeface="Arial" pitchFamily="34" charset="0"/>
              <a:ea typeface="Calibri" charset="0"/>
              <a:cs typeface="Arial" pitchFamily="34" charset="0"/>
            </a:endParaRPr>
          </a:p>
        </p:txBody>
      </p:sp>
      <p:sp>
        <p:nvSpPr>
          <p:cNvPr id="7" name="矩形 6"/>
          <p:cNvSpPr/>
          <p:nvPr/>
        </p:nvSpPr>
        <p:spPr>
          <a:xfrm>
            <a:off x="1331640" y="692696"/>
            <a:ext cx="5688632" cy="499880"/>
          </a:xfrm>
          <a:prstGeom prst="rect">
            <a:avLst/>
          </a:prstGeom>
        </p:spPr>
        <p:txBody>
          <a:bodyPr wrap="square">
            <a:spAutoFit/>
          </a:bodyPr>
          <a:lstStyle/>
          <a:p>
            <a:pPr>
              <a:lnSpc>
                <a:spcPct val="170000"/>
              </a:lnSpc>
            </a:pPr>
            <a:r>
              <a:rPr lang="en-US" altLang="zh-CN" b="1" dirty="0" smtClean="0">
                <a:latin typeface="Arial" pitchFamily="34" charset="0"/>
                <a:ea typeface="华文中宋" pitchFamily="2" charset="-122"/>
                <a:cs typeface="Arial" pitchFamily="34" charset="0"/>
              </a:rPr>
              <a:t>1. Export statistics </a:t>
            </a:r>
            <a:r>
              <a:rPr lang="zh-CN" altLang="en-US" b="1" dirty="0" smtClean="0">
                <a:latin typeface="Arial" pitchFamily="34" charset="0"/>
                <a:ea typeface="华文中宋" pitchFamily="2" charset="-122"/>
                <a:cs typeface="Arial" pitchFamily="34" charset="0"/>
              </a:rPr>
              <a:t> </a:t>
            </a:r>
          </a:p>
        </p:txBody>
      </p:sp>
      <p:graphicFrame>
        <p:nvGraphicFramePr>
          <p:cNvPr id="8" name="表格 7"/>
          <p:cNvGraphicFramePr>
            <a:graphicFrameLocks noGrp="1"/>
          </p:cNvGraphicFramePr>
          <p:nvPr/>
        </p:nvGraphicFramePr>
        <p:xfrm>
          <a:off x="1500166" y="2000240"/>
          <a:ext cx="7000923" cy="1389058"/>
        </p:xfrm>
        <a:graphic>
          <a:graphicData uri="http://schemas.openxmlformats.org/drawingml/2006/table">
            <a:tbl>
              <a:tblPr firstRow="1" bandRow="1">
                <a:tableStyleId>{5C22544A-7EE6-4342-B048-85BDC9FD1C3A}</a:tableStyleId>
              </a:tblPr>
              <a:tblGrid>
                <a:gridCol w="2333641">
                  <a:extLst>
                    <a:ext uri="{9D8B030D-6E8A-4147-A177-3AD203B41FA5}">
                      <a16:colId xmlns:a16="http://schemas.microsoft.com/office/drawing/2014/main" xmlns="" val="20000"/>
                    </a:ext>
                  </a:extLst>
                </a:gridCol>
                <a:gridCol w="2333641">
                  <a:extLst>
                    <a:ext uri="{9D8B030D-6E8A-4147-A177-3AD203B41FA5}">
                      <a16:colId xmlns:a16="http://schemas.microsoft.com/office/drawing/2014/main" xmlns="" val="20001"/>
                    </a:ext>
                  </a:extLst>
                </a:gridCol>
                <a:gridCol w="2333641">
                  <a:extLst>
                    <a:ext uri="{9D8B030D-6E8A-4147-A177-3AD203B41FA5}">
                      <a16:colId xmlns:a16="http://schemas.microsoft.com/office/drawing/2014/main" xmlns="" val="20002"/>
                    </a:ext>
                  </a:extLst>
                </a:gridCol>
              </a:tblGrid>
              <a:tr h="694529">
                <a:tc>
                  <a:txBody>
                    <a:bodyPr/>
                    <a:lstStyle/>
                    <a:p>
                      <a:pPr algn="ctr"/>
                      <a:r>
                        <a:rPr lang="en-US" altLang="zh-CN" sz="2400" b="1" dirty="0" smtClean="0">
                          <a:latin typeface="宋体" pitchFamily="2" charset="-122"/>
                          <a:ea typeface="宋体" pitchFamily="2" charset="-122"/>
                        </a:rPr>
                        <a:t>2015</a:t>
                      </a:r>
                      <a:endParaRPr lang="zh-CN" altLang="en-US" sz="2400" b="1" dirty="0">
                        <a:latin typeface="宋体" pitchFamily="2" charset="-122"/>
                        <a:ea typeface="宋体" pitchFamily="2" charset="-122"/>
                      </a:endParaRPr>
                    </a:p>
                  </a:txBody>
                  <a:tcPr/>
                </a:tc>
                <a:tc>
                  <a:txBody>
                    <a:bodyPr/>
                    <a:lstStyle/>
                    <a:p>
                      <a:pPr algn="ctr"/>
                      <a:r>
                        <a:rPr lang="en-US" altLang="zh-CN" sz="2400" dirty="0" smtClean="0">
                          <a:latin typeface="宋体" pitchFamily="2" charset="-122"/>
                          <a:ea typeface="宋体" pitchFamily="2" charset="-122"/>
                        </a:rPr>
                        <a:t>2016</a:t>
                      </a:r>
                      <a:endParaRPr lang="zh-CN" altLang="en-US" sz="2400" dirty="0">
                        <a:latin typeface="宋体" pitchFamily="2" charset="-122"/>
                        <a:ea typeface="宋体" pitchFamily="2" charset="-122"/>
                      </a:endParaRPr>
                    </a:p>
                  </a:txBody>
                  <a:tcPr/>
                </a:tc>
                <a:tc>
                  <a:txBody>
                    <a:bodyPr/>
                    <a:lstStyle/>
                    <a:p>
                      <a:pPr algn="ctr"/>
                      <a:r>
                        <a:rPr lang="en-US" altLang="zh-CN" sz="2400" dirty="0" smtClean="0">
                          <a:latin typeface="宋体" pitchFamily="2" charset="-122"/>
                          <a:ea typeface="宋体" pitchFamily="2" charset="-122"/>
                        </a:rPr>
                        <a:t>2017</a:t>
                      </a:r>
                      <a:endParaRPr lang="zh-CN" altLang="en-US" sz="2400" dirty="0">
                        <a:latin typeface="宋体" pitchFamily="2" charset="-122"/>
                        <a:ea typeface="宋体" pitchFamily="2" charset="-122"/>
                      </a:endParaRPr>
                    </a:p>
                  </a:txBody>
                  <a:tcPr/>
                </a:tc>
                <a:extLst>
                  <a:ext uri="{0D108BD9-81ED-4DB2-BD59-A6C34878D82A}">
                    <a16:rowId xmlns:a16="http://schemas.microsoft.com/office/drawing/2014/main" xmlns="" val="10000"/>
                  </a:ext>
                </a:extLst>
              </a:tr>
              <a:tr h="694529">
                <a:tc>
                  <a:txBody>
                    <a:bodyPr/>
                    <a:lstStyle/>
                    <a:p>
                      <a:pPr algn="ctr"/>
                      <a:r>
                        <a:rPr lang="en-US" altLang="zh-CN" sz="2400" b="1" dirty="0">
                          <a:latin typeface="宋体" pitchFamily="2" charset="-122"/>
                          <a:ea typeface="宋体" pitchFamily="2" charset="-122"/>
                        </a:rPr>
                        <a:t>1,071,263</a:t>
                      </a:r>
                      <a:endParaRPr lang="zh-CN" altLang="en-US" sz="2400" b="1" dirty="0">
                        <a:latin typeface="宋体" pitchFamily="2" charset="-122"/>
                        <a:ea typeface="宋体" pitchFamily="2" charset="-122"/>
                      </a:endParaRPr>
                    </a:p>
                  </a:txBody>
                  <a:tcPr/>
                </a:tc>
                <a:tc>
                  <a:txBody>
                    <a:bodyPr/>
                    <a:lstStyle/>
                    <a:p>
                      <a:pPr algn="ctr"/>
                      <a:r>
                        <a:rPr lang="en-US" altLang="zh-CN" sz="2400" b="1" dirty="0">
                          <a:latin typeface="宋体" pitchFamily="2" charset="-122"/>
                          <a:ea typeface="宋体" pitchFamily="2" charset="-122"/>
                        </a:rPr>
                        <a:t>1,083,106</a:t>
                      </a:r>
                      <a:endParaRPr lang="zh-CN" altLang="en-US" sz="2400" b="1" dirty="0">
                        <a:latin typeface="宋体" pitchFamily="2" charset="-122"/>
                        <a:ea typeface="宋体" pitchFamily="2" charset="-122"/>
                      </a:endParaRPr>
                    </a:p>
                  </a:txBody>
                  <a:tcPr/>
                </a:tc>
                <a:tc>
                  <a:txBody>
                    <a:bodyPr/>
                    <a:lstStyle/>
                    <a:p>
                      <a:pPr algn="ctr"/>
                      <a:r>
                        <a:rPr lang="en-US" altLang="zh-CN" sz="2400" b="1" dirty="0">
                          <a:latin typeface="宋体" pitchFamily="2" charset="-122"/>
                          <a:ea typeface="宋体" pitchFamily="2" charset="-122"/>
                        </a:rPr>
                        <a:t>1,028,807</a:t>
                      </a:r>
                      <a:endParaRPr lang="zh-CN" altLang="en-US" sz="2400" b="1" dirty="0">
                        <a:latin typeface="宋体" pitchFamily="2" charset="-122"/>
                        <a:ea typeface="宋体" pitchFamily="2" charset="-122"/>
                      </a:endParaRPr>
                    </a:p>
                  </a:txBody>
                  <a:tcPr/>
                </a:tc>
                <a:extLst>
                  <a:ext uri="{0D108BD9-81ED-4DB2-BD59-A6C34878D82A}">
                    <a16:rowId xmlns:a16="http://schemas.microsoft.com/office/drawing/2014/main" xmlns="" val="10001"/>
                  </a:ext>
                </a:extLst>
              </a:tr>
            </a:tbl>
          </a:graphicData>
        </a:graphic>
      </p:graphicFrame>
      <p:sp>
        <p:nvSpPr>
          <p:cNvPr id="9" name="TextBox 8"/>
          <p:cNvSpPr txBox="1"/>
          <p:nvPr/>
        </p:nvSpPr>
        <p:spPr>
          <a:xfrm>
            <a:off x="2428860" y="1571612"/>
            <a:ext cx="5549917" cy="338554"/>
          </a:xfrm>
          <a:prstGeom prst="rect">
            <a:avLst/>
          </a:prstGeom>
          <a:noFill/>
        </p:spPr>
        <p:txBody>
          <a:bodyPr wrap="none" rtlCol="0">
            <a:spAutoFit/>
          </a:bodyPr>
          <a:lstStyle/>
          <a:p>
            <a:r>
              <a:rPr lang="en-US" altLang="zh-CN" sz="1600" b="1" dirty="0" smtClean="0">
                <a:latin typeface="Arial" pitchFamily="34" charset="0"/>
                <a:ea typeface="华文中宋" pitchFamily="2" charset="-122"/>
                <a:cs typeface="Arial" pitchFamily="34" charset="0"/>
              </a:rPr>
              <a:t>Statistics on total anode export from 2015 to 2017 (ton)</a:t>
            </a:r>
            <a:endParaRPr lang="zh-CN" altLang="en-US" sz="1600" b="1" dirty="0" smtClean="0">
              <a:latin typeface="Arial" pitchFamily="34" charset="0"/>
              <a:ea typeface="华文中宋" pitchFamily="2"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7128792" cy="400110"/>
          </a:xfrm>
          <a:prstGeom prst="rect">
            <a:avLst/>
          </a:prstGeom>
          <a:noFill/>
        </p:spPr>
        <p:txBody>
          <a:bodyPr wrap="square" rtlCol="0">
            <a:spAutoFit/>
          </a:bodyPr>
          <a:lstStyle/>
          <a:p>
            <a:r>
              <a:rPr lang="en-US" altLang="zh-CN" sz="2000" b="1" dirty="0" smtClean="0">
                <a:latin typeface="华文中宋" pitchFamily="2" charset="-122"/>
                <a:ea typeface="华文中宋" pitchFamily="2" charset="-122"/>
              </a:rPr>
              <a:t>Ⅱ </a:t>
            </a:r>
            <a:r>
              <a:rPr lang="en-US" altLang="ko-KR" sz="2000" b="1" spc="100" dirty="0" smtClean="0">
                <a:latin typeface="Arial" pitchFamily="34" charset="0"/>
                <a:ea typeface="华文中宋" pitchFamily="2" charset="-122"/>
                <a:cs typeface="Arial" pitchFamily="34" charset="0"/>
              </a:rPr>
              <a:t>Analysis on anode export data from 2015 to 2017</a:t>
            </a:r>
            <a:endParaRPr lang="ko-KR" altLang="en-US" sz="2000" b="1" dirty="0" smtClean="0">
              <a:latin typeface="Arial" pitchFamily="34" charset="0"/>
              <a:ea typeface="Calibri" charset="0"/>
              <a:cs typeface="Arial" pitchFamily="34" charset="0"/>
            </a:endParaRPr>
          </a:p>
        </p:txBody>
      </p:sp>
      <p:sp>
        <p:nvSpPr>
          <p:cNvPr id="6" name="矩形 5"/>
          <p:cNvSpPr/>
          <p:nvPr/>
        </p:nvSpPr>
        <p:spPr>
          <a:xfrm>
            <a:off x="1331640" y="692696"/>
            <a:ext cx="7812360" cy="775597"/>
          </a:xfrm>
          <a:prstGeom prst="rect">
            <a:avLst/>
          </a:prstGeom>
        </p:spPr>
        <p:txBody>
          <a:bodyPr wrap="square">
            <a:spAutoFit/>
          </a:bodyPr>
          <a:lstStyle/>
          <a:p>
            <a:pPr algn="ctr">
              <a:lnSpc>
                <a:spcPct val="170000"/>
              </a:lnSpc>
            </a:pPr>
            <a:r>
              <a:rPr lang="en-US" altLang="zh-CN" sz="1400" b="1" dirty="0" smtClean="0">
                <a:latin typeface="Arial" pitchFamily="34" charset="0"/>
                <a:ea typeface="华文中宋" pitchFamily="2" charset="-122"/>
                <a:cs typeface="Arial" pitchFamily="34" charset="0"/>
              </a:rPr>
              <a:t>2. Export company (the number of such companies becoming more concentrated from nearly more than ten to 4-5)</a:t>
            </a:r>
            <a:endParaRPr lang="zh-CN" altLang="en-US" sz="1400" b="1" dirty="0">
              <a:latin typeface="华文中宋" pitchFamily="2" charset="-122"/>
              <a:ea typeface="华文中宋" pitchFamily="2" charset="-122"/>
            </a:endParaRPr>
          </a:p>
        </p:txBody>
      </p:sp>
      <p:graphicFrame>
        <p:nvGraphicFramePr>
          <p:cNvPr id="9" name="表格 8"/>
          <p:cNvGraphicFramePr>
            <a:graphicFrameLocks noGrp="1"/>
          </p:cNvGraphicFramePr>
          <p:nvPr>
            <p:extLst>
              <p:ext uri="{D42A27DB-BD31-4B8C-83A1-F6EECF244321}">
                <p14:modId xmlns:p14="http://schemas.microsoft.com/office/powerpoint/2010/main" xmlns="" val="3497350044"/>
              </p:ext>
            </p:extLst>
          </p:nvPr>
        </p:nvGraphicFramePr>
        <p:xfrm>
          <a:off x="1115616" y="2040731"/>
          <a:ext cx="7920879" cy="3654974"/>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gridCol w="1008112">
                  <a:extLst>
                    <a:ext uri="{9D8B030D-6E8A-4147-A177-3AD203B41FA5}">
                      <a16:colId xmlns:a16="http://schemas.microsoft.com/office/drawing/2014/main" xmlns="" val="20005"/>
                    </a:ext>
                  </a:extLst>
                </a:gridCol>
                <a:gridCol w="1098121">
                  <a:extLst>
                    <a:ext uri="{9D8B030D-6E8A-4147-A177-3AD203B41FA5}">
                      <a16:colId xmlns:a16="http://schemas.microsoft.com/office/drawing/2014/main" xmlns="" val="20006"/>
                    </a:ext>
                  </a:extLst>
                </a:gridCol>
                <a:gridCol w="990110">
                  <a:extLst>
                    <a:ext uri="{9D8B030D-6E8A-4147-A177-3AD203B41FA5}">
                      <a16:colId xmlns:a16="http://schemas.microsoft.com/office/drawing/2014/main" xmlns="" val="20007"/>
                    </a:ext>
                  </a:extLst>
                </a:gridCol>
              </a:tblGrid>
              <a:tr h="1103666">
                <a:tc>
                  <a:txBody>
                    <a:bodyPr/>
                    <a:lstStyle/>
                    <a:p>
                      <a:pPr algn="ctr"/>
                      <a:endParaRPr lang="en-US" altLang="zh-CN" sz="1400" dirty="0" smtClean="0">
                        <a:latin typeface="Arial" pitchFamily="34" charset="0"/>
                        <a:cs typeface="Arial" pitchFamily="34" charset="0"/>
                      </a:endParaRPr>
                    </a:p>
                    <a:p>
                      <a:pPr algn="ctr"/>
                      <a:endParaRPr lang="en-US" altLang="zh-CN" sz="1400" dirty="0" smtClean="0">
                        <a:latin typeface="Arial" pitchFamily="34" charset="0"/>
                        <a:cs typeface="Arial" pitchFamily="34" charset="0"/>
                      </a:endParaRPr>
                    </a:p>
                    <a:p>
                      <a:pPr algn="ctr"/>
                      <a:r>
                        <a:rPr lang="en-US" altLang="zh-CN" sz="1400" dirty="0" smtClean="0">
                          <a:latin typeface="Arial" pitchFamily="34" charset="0"/>
                          <a:cs typeface="Arial" pitchFamily="34" charset="0"/>
                        </a:rPr>
                        <a:t>Year</a:t>
                      </a:r>
                      <a:endParaRPr lang="zh-CN" altLang="en-US" sz="1400" dirty="0">
                        <a:latin typeface="Arial" pitchFamily="34" charset="0"/>
                        <a:cs typeface="Arial" pitchFamily="34" charset="0"/>
                      </a:endParaRPr>
                    </a:p>
                  </a:txBody>
                  <a:tcPr/>
                </a:tc>
                <a:tc>
                  <a:txBody>
                    <a:bodyPr/>
                    <a:lstStyle/>
                    <a:p>
                      <a:pPr algn="ctr"/>
                      <a:endParaRPr lang="en-US" altLang="zh-CN" sz="1400" dirty="0" smtClean="0">
                        <a:latin typeface="Arial" pitchFamily="34" charset="0"/>
                        <a:cs typeface="Arial" pitchFamily="34" charset="0"/>
                      </a:endParaRPr>
                    </a:p>
                    <a:p>
                      <a:pPr algn="ctr"/>
                      <a:r>
                        <a:rPr lang="en-US" altLang="zh-CN" sz="1400" dirty="0" err="1" smtClean="0">
                          <a:latin typeface="Arial" pitchFamily="34" charset="0"/>
                          <a:cs typeface="Arial" pitchFamily="34" charset="0"/>
                        </a:rPr>
                        <a:t>Baise</a:t>
                      </a:r>
                      <a:r>
                        <a:rPr lang="en-US" altLang="zh-CN" sz="1400" dirty="0" smtClean="0">
                          <a:latin typeface="Arial" pitchFamily="34" charset="0"/>
                          <a:cs typeface="Arial" pitchFamily="34" charset="0"/>
                        </a:rPr>
                        <a:t> </a:t>
                      </a:r>
                      <a:r>
                        <a:rPr lang="en-US" altLang="zh-CN" sz="1400" dirty="0" err="1" smtClean="0">
                          <a:latin typeface="Arial" pitchFamily="34" charset="0"/>
                          <a:cs typeface="Arial" pitchFamily="34" charset="0"/>
                        </a:rPr>
                        <a:t>Haohai</a:t>
                      </a:r>
                      <a:r>
                        <a:rPr lang="en-US" altLang="zh-CN" sz="1400" dirty="0" smtClean="0">
                          <a:latin typeface="Arial" pitchFamily="34" charset="0"/>
                          <a:cs typeface="Arial" pitchFamily="34" charset="0"/>
                        </a:rPr>
                        <a:t> Carbon  </a:t>
                      </a:r>
                      <a:endParaRPr lang="zh-CN" altLang="en-US" sz="1400" dirty="0">
                        <a:latin typeface="Arial" pitchFamily="34" charset="0"/>
                        <a:cs typeface="Arial" pitchFamily="34" charset="0"/>
                      </a:endParaRPr>
                    </a:p>
                  </a:txBody>
                  <a:tcPr/>
                </a:tc>
                <a:tc>
                  <a:txBody>
                    <a:bodyPr/>
                    <a:lstStyle/>
                    <a:p>
                      <a:pPr algn="ctr"/>
                      <a:endParaRPr lang="en-US" altLang="zh-CN" sz="1400" dirty="0" smtClean="0">
                        <a:latin typeface="Arial" pitchFamily="34" charset="0"/>
                        <a:cs typeface="Arial" pitchFamily="34" charset="0"/>
                      </a:endParaRPr>
                    </a:p>
                    <a:p>
                      <a:pPr algn="ctr"/>
                      <a:r>
                        <a:rPr lang="en-US" altLang="zh-CN" sz="1400" dirty="0" err="1" smtClean="0">
                          <a:latin typeface="Arial" pitchFamily="34" charset="0"/>
                          <a:cs typeface="Arial" pitchFamily="34" charset="0"/>
                        </a:rPr>
                        <a:t>Dezhou</a:t>
                      </a:r>
                      <a:r>
                        <a:rPr lang="en-US" altLang="zh-CN" sz="1400" dirty="0" smtClean="0">
                          <a:latin typeface="Arial" pitchFamily="34" charset="0"/>
                          <a:cs typeface="Arial" pitchFamily="34" charset="0"/>
                        </a:rPr>
                        <a:t> </a:t>
                      </a:r>
                      <a:r>
                        <a:rPr lang="en-US" altLang="zh-CN" sz="1400" dirty="0" err="1" smtClean="0">
                          <a:latin typeface="Arial" pitchFamily="34" charset="0"/>
                          <a:cs typeface="Arial" pitchFamily="34" charset="0"/>
                        </a:rPr>
                        <a:t>Oulai</a:t>
                      </a:r>
                      <a:r>
                        <a:rPr lang="en-US" altLang="zh-CN" sz="1400" baseline="0" dirty="0" smtClean="0">
                          <a:latin typeface="Arial" pitchFamily="34" charset="0"/>
                          <a:cs typeface="Arial" pitchFamily="34" charset="0"/>
                        </a:rPr>
                        <a:t> </a:t>
                      </a:r>
                      <a:r>
                        <a:rPr lang="en-US" altLang="zh-CN" sz="1400" baseline="0" dirty="0" err="1" smtClean="0">
                          <a:latin typeface="Arial" pitchFamily="34" charset="0"/>
                          <a:cs typeface="Arial" pitchFamily="34" charset="0"/>
                        </a:rPr>
                        <a:t>Yongxing</a:t>
                      </a:r>
                      <a:r>
                        <a:rPr lang="en-US" altLang="zh-CN" sz="1400" baseline="0" dirty="0" smtClean="0">
                          <a:latin typeface="Arial" pitchFamily="34" charset="0"/>
                          <a:cs typeface="Arial" pitchFamily="34" charset="0"/>
                        </a:rPr>
                        <a:t> Carbon  </a:t>
                      </a:r>
                      <a:endParaRPr lang="zh-CN" altLang="en-US" sz="1400" dirty="0">
                        <a:latin typeface="Arial" pitchFamily="34" charset="0"/>
                        <a:cs typeface="Arial" pitchFamily="34" charset="0"/>
                      </a:endParaRPr>
                    </a:p>
                  </a:txBody>
                  <a:tcPr/>
                </a:tc>
                <a:tc>
                  <a:txBody>
                    <a:bodyPr/>
                    <a:lstStyle/>
                    <a:p>
                      <a:pPr algn="ctr"/>
                      <a:r>
                        <a:rPr lang="en-US" altLang="zh-CN" sz="1400" dirty="0" smtClean="0">
                          <a:latin typeface="Arial" pitchFamily="34" charset="0"/>
                          <a:cs typeface="Arial" pitchFamily="34" charset="0"/>
                        </a:rPr>
                        <a:t>MC Zhejiang  Anode Solutions  </a:t>
                      </a:r>
                      <a:endParaRPr lang="zh-CN" altLang="en-US" sz="14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Arial" pitchFamily="34" charset="0"/>
                          <a:cs typeface="Arial" pitchFamily="34" charset="0"/>
                        </a:rPr>
                        <a:t>Jinan </a:t>
                      </a:r>
                      <a:r>
                        <a:rPr lang="en-US" altLang="zh-CN" sz="1400" dirty="0" err="1" smtClean="0">
                          <a:latin typeface="Arial" pitchFamily="34" charset="0"/>
                          <a:cs typeface="Arial" pitchFamily="34" charset="0"/>
                        </a:rPr>
                        <a:t>Aohai</a:t>
                      </a:r>
                      <a:r>
                        <a:rPr lang="en-US" altLang="zh-CN" sz="1400" dirty="0" smtClean="0">
                          <a:latin typeface="Arial" pitchFamily="34" charset="0"/>
                          <a:cs typeface="Arial" pitchFamily="34" charset="0"/>
                        </a:rPr>
                        <a:t> Carbon</a:t>
                      </a:r>
                      <a:r>
                        <a:rPr lang="en-US" altLang="zh-CN" sz="1400" baseline="0" dirty="0" smtClean="0">
                          <a:latin typeface="Arial" pitchFamily="34" charset="0"/>
                          <a:cs typeface="Arial" pitchFamily="34" charset="0"/>
                        </a:rPr>
                        <a:t> Products  </a:t>
                      </a:r>
                      <a:endParaRPr lang="zh-CN" altLang="en-US" sz="1400" dirty="0" smtClean="0">
                        <a:latin typeface="Arial" pitchFamily="34" charset="0"/>
                        <a:cs typeface="Arial" pitchFamily="34" charset="0"/>
                      </a:endParaRPr>
                    </a:p>
                  </a:txBody>
                  <a:tcPr/>
                </a:tc>
                <a:tc>
                  <a:txBody>
                    <a:bodyPr/>
                    <a:lstStyle/>
                    <a:p>
                      <a:pPr algn="ctr"/>
                      <a:endParaRPr lang="en-US" altLang="zh-CN" sz="1400" dirty="0" smtClean="0">
                        <a:latin typeface="Arial" pitchFamily="34" charset="0"/>
                        <a:cs typeface="Arial" pitchFamily="34" charset="0"/>
                      </a:endParaRPr>
                    </a:p>
                    <a:p>
                      <a:pPr algn="ctr"/>
                      <a:r>
                        <a:rPr lang="en-US" altLang="zh-CN" sz="1400" dirty="0" smtClean="0">
                          <a:latin typeface="Arial" pitchFamily="34" charset="0"/>
                          <a:cs typeface="Arial" pitchFamily="34" charset="0"/>
                        </a:rPr>
                        <a:t>Jinan </a:t>
                      </a:r>
                      <a:r>
                        <a:rPr lang="en-US" altLang="zh-CN" sz="1400" dirty="0" err="1" smtClean="0">
                          <a:latin typeface="Arial" pitchFamily="34" charset="0"/>
                          <a:cs typeface="Arial" pitchFamily="34" charset="0"/>
                        </a:rPr>
                        <a:t>Wanfang</a:t>
                      </a:r>
                      <a:r>
                        <a:rPr lang="en-US" altLang="zh-CN" sz="1400" dirty="0" smtClean="0">
                          <a:latin typeface="Arial" pitchFamily="34" charset="0"/>
                          <a:cs typeface="Arial" pitchFamily="34" charset="0"/>
                        </a:rPr>
                        <a:t> Carbon</a:t>
                      </a:r>
                      <a:r>
                        <a:rPr lang="en-US" altLang="zh-CN" sz="1400" baseline="0" dirty="0" smtClean="0">
                          <a:latin typeface="Arial" pitchFamily="34" charset="0"/>
                          <a:cs typeface="Arial" pitchFamily="34" charset="0"/>
                        </a:rPr>
                        <a:t>  </a:t>
                      </a:r>
                      <a:endParaRPr lang="zh-CN" altLang="en-US" sz="1400" dirty="0">
                        <a:latin typeface="Arial" pitchFamily="34" charset="0"/>
                        <a:cs typeface="Arial" pitchFamily="34" charset="0"/>
                      </a:endParaRPr>
                    </a:p>
                  </a:txBody>
                  <a:tcPr/>
                </a:tc>
                <a:tc>
                  <a:txBody>
                    <a:bodyPr/>
                    <a:lstStyle/>
                    <a:p>
                      <a:pPr algn="ctr"/>
                      <a:endParaRPr lang="en-US" altLang="zh-CN" sz="1400" dirty="0" smtClean="0">
                        <a:latin typeface="Arial" pitchFamily="34" charset="0"/>
                        <a:cs typeface="Arial" pitchFamily="34" charset="0"/>
                      </a:endParaRPr>
                    </a:p>
                    <a:p>
                      <a:pPr algn="ctr"/>
                      <a:r>
                        <a:rPr lang="en-US" altLang="zh-CN" sz="1400" dirty="0" smtClean="0">
                          <a:latin typeface="Arial" pitchFamily="34" charset="0"/>
                          <a:cs typeface="Arial" pitchFamily="34" charset="0"/>
                        </a:rPr>
                        <a:t>  </a:t>
                      </a:r>
                      <a:r>
                        <a:rPr lang="en-US" altLang="zh-CN" sz="1400" dirty="0" err="1" smtClean="0">
                          <a:latin typeface="Arial" pitchFamily="34" charset="0"/>
                          <a:cs typeface="Arial" pitchFamily="34" charset="0"/>
                        </a:rPr>
                        <a:t>Chenyang</a:t>
                      </a:r>
                      <a:r>
                        <a:rPr lang="en-US" altLang="zh-CN" sz="1400" dirty="0" smtClean="0">
                          <a:latin typeface="Arial" pitchFamily="34" charset="0"/>
                          <a:cs typeface="Arial" pitchFamily="34" charset="0"/>
                        </a:rPr>
                        <a:t> Carbon  </a:t>
                      </a:r>
                      <a:endParaRPr lang="zh-CN" altLang="en-US" sz="1400" dirty="0">
                        <a:latin typeface="Arial" pitchFamily="34" charset="0"/>
                        <a:cs typeface="Arial" pitchFamily="34" charset="0"/>
                      </a:endParaRPr>
                    </a:p>
                  </a:txBody>
                  <a:tcPr/>
                </a:tc>
                <a:tc>
                  <a:txBody>
                    <a:bodyPr/>
                    <a:lstStyle/>
                    <a:p>
                      <a:pPr algn="ctr"/>
                      <a:endParaRPr lang="en-US" altLang="zh-CN" sz="1400" dirty="0" smtClean="0">
                        <a:latin typeface="Arial" pitchFamily="34" charset="0"/>
                        <a:cs typeface="Arial" pitchFamily="34" charset="0"/>
                      </a:endParaRPr>
                    </a:p>
                    <a:p>
                      <a:pPr algn="ctr"/>
                      <a:r>
                        <a:rPr lang="en-US" altLang="zh-CN" sz="1400" dirty="0" smtClean="0">
                          <a:latin typeface="Arial" pitchFamily="34" charset="0"/>
                          <a:cs typeface="Arial" pitchFamily="34" charset="0"/>
                        </a:rPr>
                        <a:t>Sunstone</a:t>
                      </a:r>
                      <a:r>
                        <a:rPr lang="en-US" altLang="zh-CN" sz="1400" baseline="0" dirty="0" smtClean="0">
                          <a:latin typeface="Arial" pitchFamily="34" charset="0"/>
                          <a:cs typeface="Arial" pitchFamily="34" charset="0"/>
                        </a:rPr>
                        <a:t> </a:t>
                      </a:r>
                      <a:r>
                        <a:rPr lang="en-US" altLang="zh-CN" sz="1400" dirty="0" smtClean="0">
                          <a:latin typeface="Arial" pitchFamily="34" charset="0"/>
                          <a:cs typeface="Arial" pitchFamily="34" charset="0"/>
                        </a:rPr>
                        <a:t> </a:t>
                      </a:r>
                      <a:endParaRPr lang="zh-CN" altLang="en-US" sz="1400" dirty="0">
                        <a:latin typeface="Arial" pitchFamily="34" charset="0"/>
                        <a:cs typeface="Arial" pitchFamily="34" charset="0"/>
                      </a:endParaRPr>
                    </a:p>
                  </a:txBody>
                  <a:tcPr/>
                </a:tc>
                <a:extLst>
                  <a:ext uri="{0D108BD9-81ED-4DB2-BD59-A6C34878D82A}">
                    <a16:rowId xmlns:a16="http://schemas.microsoft.com/office/drawing/2014/main" xmlns="" val="10000"/>
                  </a:ext>
                </a:extLst>
              </a:tr>
              <a:tr h="749873">
                <a:tc>
                  <a:txBody>
                    <a:bodyPr/>
                    <a:lstStyle/>
                    <a:p>
                      <a:pPr algn="ctr"/>
                      <a:r>
                        <a:rPr lang="en-US" altLang="zh-CN" sz="1600" dirty="0" smtClean="0">
                          <a:latin typeface="Arial" pitchFamily="34" charset="0"/>
                          <a:cs typeface="Arial" pitchFamily="34" charset="0"/>
                        </a:rPr>
                        <a:t>2015</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129,194</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71,616</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38,730</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139,568</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134,679</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142,025</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283,509</a:t>
                      </a:r>
                      <a:endParaRPr lang="zh-CN" altLang="en-US" sz="1600" dirty="0">
                        <a:latin typeface="Arial" pitchFamily="34" charset="0"/>
                        <a:cs typeface="Arial" pitchFamily="34" charset="0"/>
                      </a:endParaRPr>
                    </a:p>
                  </a:txBody>
                  <a:tcPr/>
                </a:tc>
                <a:extLst>
                  <a:ext uri="{0D108BD9-81ED-4DB2-BD59-A6C34878D82A}">
                    <a16:rowId xmlns:a16="http://schemas.microsoft.com/office/drawing/2014/main" xmlns="" val="10001"/>
                  </a:ext>
                </a:extLst>
              </a:tr>
              <a:tr h="810923">
                <a:tc>
                  <a:txBody>
                    <a:bodyPr/>
                    <a:lstStyle/>
                    <a:p>
                      <a:pPr algn="ctr"/>
                      <a:r>
                        <a:rPr lang="en-US" altLang="zh-CN" sz="1600" dirty="0" smtClean="0">
                          <a:latin typeface="Arial" pitchFamily="34" charset="0"/>
                          <a:cs typeface="Arial" pitchFamily="34" charset="0"/>
                        </a:rPr>
                        <a:t>2016</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52,820</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32,875</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76,180</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156,495</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128,308</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210,059</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354,296</a:t>
                      </a:r>
                      <a:endParaRPr lang="zh-CN" altLang="en-US" sz="1600" dirty="0">
                        <a:latin typeface="Arial" pitchFamily="34" charset="0"/>
                        <a:cs typeface="Arial" pitchFamily="34" charset="0"/>
                      </a:endParaRPr>
                    </a:p>
                  </a:txBody>
                  <a:tcPr/>
                </a:tc>
                <a:extLst>
                  <a:ext uri="{0D108BD9-81ED-4DB2-BD59-A6C34878D82A}">
                    <a16:rowId xmlns:a16="http://schemas.microsoft.com/office/drawing/2014/main" xmlns="" val="10002"/>
                  </a:ext>
                </a:extLst>
              </a:tr>
              <a:tr h="935938">
                <a:tc>
                  <a:txBody>
                    <a:bodyPr/>
                    <a:lstStyle/>
                    <a:p>
                      <a:pPr algn="ctr"/>
                      <a:r>
                        <a:rPr lang="en-US" altLang="zh-CN" sz="1600" dirty="0" smtClean="0">
                          <a:latin typeface="Arial" pitchFamily="34" charset="0"/>
                          <a:cs typeface="Arial" pitchFamily="34" charset="0"/>
                        </a:rPr>
                        <a:t>2017</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45,112</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32,266</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101,222</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139,145</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116,179</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173,239</a:t>
                      </a:r>
                      <a:endParaRPr lang="zh-CN" altLang="en-US" sz="1600" dirty="0">
                        <a:latin typeface="Arial" pitchFamily="34" charset="0"/>
                        <a:cs typeface="Arial" pitchFamily="34" charset="0"/>
                      </a:endParaRPr>
                    </a:p>
                  </a:txBody>
                  <a:tcPr/>
                </a:tc>
                <a:tc>
                  <a:txBody>
                    <a:bodyPr/>
                    <a:lstStyle/>
                    <a:p>
                      <a:pPr algn="ctr"/>
                      <a:r>
                        <a:rPr lang="en-US" altLang="zh-CN" sz="1600" dirty="0">
                          <a:latin typeface="Arial" pitchFamily="34" charset="0"/>
                          <a:cs typeface="Arial" pitchFamily="34" charset="0"/>
                        </a:rPr>
                        <a:t>315,447</a:t>
                      </a:r>
                      <a:endParaRPr lang="zh-CN" altLang="en-US" sz="1600" dirty="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
        <p:nvSpPr>
          <p:cNvPr id="10" name="TextBox 9"/>
          <p:cNvSpPr txBox="1"/>
          <p:nvPr/>
        </p:nvSpPr>
        <p:spPr>
          <a:xfrm>
            <a:off x="2071670" y="1643050"/>
            <a:ext cx="6472734" cy="307777"/>
          </a:xfrm>
          <a:prstGeom prst="rect">
            <a:avLst/>
          </a:prstGeom>
          <a:noFill/>
        </p:spPr>
        <p:txBody>
          <a:bodyPr wrap="none" rtlCol="0">
            <a:spAutoFit/>
          </a:bodyPr>
          <a:lstStyle/>
          <a:p>
            <a:r>
              <a:rPr lang="en-US" altLang="zh-CN" sz="1400" b="1" dirty="0" smtClean="0">
                <a:latin typeface="Arial" pitchFamily="34" charset="0"/>
                <a:cs typeface="Arial" pitchFamily="34" charset="0"/>
              </a:rPr>
              <a:t>Total export volume for anode by major company from 2015 to 2017  (ton) </a:t>
            </a:r>
            <a:endParaRPr lang="zh-CN" altLang="en-US" sz="14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edg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plus(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1538" y="2357430"/>
            <a:ext cx="7786742" cy="954107"/>
          </a:xfrm>
          <a:prstGeom prst="rect">
            <a:avLst/>
          </a:prstGeom>
          <a:noFill/>
        </p:spPr>
        <p:txBody>
          <a:bodyPr wrap="square" lIns="91440" tIns="45720" rIns="91440" bIns="45720">
            <a:spAutoFit/>
          </a:bodyPr>
          <a:lstStyle/>
          <a:p>
            <a:pPr algn="ctr"/>
            <a:r>
              <a:rPr lang="en-US" altLang="zh-CN" sz="2800" b="1" dirty="0" smtClean="0">
                <a:ln w="12700">
                  <a:solidFill>
                    <a:schemeClr val="tx2">
                      <a:satMod val="155000"/>
                    </a:schemeClr>
                  </a:solidFill>
                  <a:prstDash val="solid"/>
                </a:ln>
                <a:solidFill>
                  <a:srgbClr val="0070C0"/>
                </a:solidFill>
                <a:latin typeface="Arial" pitchFamily="34" charset="0"/>
                <a:cs typeface="Arial" pitchFamily="34" charset="0"/>
              </a:rPr>
              <a:t>Analysis </a:t>
            </a:r>
            <a:r>
              <a:rPr lang="en-US" altLang="zh-CN" sz="2800" b="1" dirty="0">
                <a:ln w="12700">
                  <a:solidFill>
                    <a:schemeClr val="tx2">
                      <a:satMod val="155000"/>
                    </a:schemeClr>
                  </a:solidFill>
                  <a:prstDash val="solid"/>
                </a:ln>
                <a:solidFill>
                  <a:srgbClr val="0070C0"/>
                </a:solidFill>
                <a:latin typeface="Arial" pitchFamily="34" charset="0"/>
                <a:cs typeface="Arial" pitchFamily="34" charset="0"/>
              </a:rPr>
              <a:t>on </a:t>
            </a:r>
            <a:r>
              <a:rPr lang="en-US" altLang="zh-CN" sz="2800" b="1" dirty="0" smtClean="0">
                <a:ln w="12700">
                  <a:solidFill>
                    <a:schemeClr val="tx2">
                      <a:satMod val="155000"/>
                    </a:schemeClr>
                  </a:solidFill>
                  <a:prstDash val="solid"/>
                </a:ln>
                <a:solidFill>
                  <a:srgbClr val="0070C0"/>
                </a:solidFill>
                <a:latin typeface="Arial" pitchFamily="34" charset="0"/>
                <a:cs typeface="Arial" pitchFamily="34" charset="0"/>
              </a:rPr>
              <a:t>Chinese carbon </a:t>
            </a:r>
            <a:r>
              <a:rPr lang="en-US" altLang="zh-CN" sz="2800" b="1" dirty="0">
                <a:ln w="12700">
                  <a:solidFill>
                    <a:schemeClr val="tx2">
                      <a:satMod val="155000"/>
                    </a:schemeClr>
                  </a:solidFill>
                  <a:prstDash val="solid"/>
                </a:ln>
                <a:solidFill>
                  <a:srgbClr val="0070C0"/>
                </a:solidFill>
                <a:latin typeface="Arial" pitchFamily="34" charset="0"/>
                <a:cs typeface="Arial" pitchFamily="34" charset="0"/>
              </a:rPr>
              <a:t>anode </a:t>
            </a:r>
            <a:r>
              <a:rPr lang="en-US" altLang="zh-CN" sz="2800" b="1" dirty="0" smtClean="0">
                <a:ln w="12700">
                  <a:solidFill>
                    <a:schemeClr val="tx2">
                      <a:satMod val="155000"/>
                    </a:schemeClr>
                  </a:solidFill>
                  <a:prstDash val="solid"/>
                </a:ln>
                <a:solidFill>
                  <a:srgbClr val="0070C0"/>
                </a:solidFill>
                <a:latin typeface="Arial" pitchFamily="34" charset="0"/>
                <a:cs typeface="Arial" pitchFamily="34" charset="0"/>
              </a:rPr>
              <a:t>supply-demand and the </a:t>
            </a:r>
            <a:r>
              <a:rPr lang="en-US" altLang="zh-CN" sz="2800" b="1" dirty="0">
                <a:ln w="12700">
                  <a:solidFill>
                    <a:schemeClr val="tx2">
                      <a:satMod val="155000"/>
                    </a:schemeClr>
                  </a:solidFill>
                  <a:prstDash val="solid"/>
                </a:ln>
                <a:solidFill>
                  <a:srgbClr val="0070C0"/>
                </a:solidFill>
                <a:latin typeface="Arial" pitchFamily="34" charset="0"/>
                <a:cs typeface="Arial" pitchFamily="34" charset="0"/>
              </a:rPr>
              <a:t>export market </a:t>
            </a:r>
            <a:endParaRPr lang="zh-CN" altLang="en-US" sz="2800" b="1" cap="none" spc="0" dirty="0">
              <a:ln w="12700">
                <a:solidFill>
                  <a:schemeClr val="tx2">
                    <a:satMod val="155000"/>
                  </a:schemeClr>
                </a:solidFill>
                <a:prstDash val="solid"/>
              </a:ln>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7128792" cy="338554"/>
          </a:xfrm>
          <a:prstGeom prst="rect">
            <a:avLst/>
          </a:prstGeom>
          <a:noFill/>
        </p:spPr>
        <p:txBody>
          <a:bodyPr wrap="square" rtlCol="0">
            <a:spAutoFit/>
          </a:bodyPr>
          <a:lstStyle/>
          <a:p>
            <a:r>
              <a:rPr lang="en-US" altLang="zh-CN" sz="1600" b="1" dirty="0" smtClean="0">
                <a:latin typeface="华文中宋" pitchFamily="2" charset="-122"/>
                <a:ea typeface="华文中宋" pitchFamily="2" charset="-122"/>
              </a:rPr>
              <a:t>Ⅱ </a:t>
            </a:r>
            <a:r>
              <a:rPr lang="en-US" altLang="ko-KR" sz="1600" b="1" spc="100" dirty="0" smtClean="0">
                <a:latin typeface="Arial" pitchFamily="34" charset="0"/>
                <a:ea typeface="华文中宋" pitchFamily="2" charset="-122"/>
                <a:cs typeface="Arial" pitchFamily="34" charset="0"/>
              </a:rPr>
              <a:t>Analysis on anode export data from 2015 to 2017</a:t>
            </a:r>
            <a:endParaRPr lang="ko-KR" altLang="en-US" sz="1600" b="1" dirty="0" smtClean="0">
              <a:latin typeface="Arial" pitchFamily="34" charset="0"/>
              <a:ea typeface="Calibri" charset="0"/>
              <a:cs typeface="Arial" pitchFamily="34" charset="0"/>
            </a:endParaRPr>
          </a:p>
        </p:txBody>
      </p:sp>
      <p:sp>
        <p:nvSpPr>
          <p:cNvPr id="6" name="矩形 5"/>
          <p:cNvSpPr/>
          <p:nvPr/>
        </p:nvSpPr>
        <p:spPr>
          <a:xfrm>
            <a:off x="1331640" y="692697"/>
            <a:ext cx="10955664" cy="775918"/>
          </a:xfrm>
          <a:prstGeom prst="rect">
            <a:avLst/>
          </a:prstGeom>
        </p:spPr>
        <p:txBody>
          <a:bodyPr wrap="square">
            <a:spAutoFit/>
          </a:bodyPr>
          <a:lstStyle/>
          <a:p>
            <a:pPr>
              <a:lnSpc>
                <a:spcPct val="170000"/>
              </a:lnSpc>
            </a:pPr>
            <a:r>
              <a:rPr lang="en-US" altLang="zh-CN" sz="1400" b="1" dirty="0" smtClean="0">
                <a:latin typeface="华文中宋" pitchFamily="2" charset="-122"/>
                <a:ea typeface="华文中宋" pitchFamily="2" charset="-122"/>
              </a:rPr>
              <a:t>2. Export company (the number of such companies becoming more concentrated </a:t>
            </a:r>
          </a:p>
          <a:p>
            <a:pPr>
              <a:lnSpc>
                <a:spcPct val="170000"/>
              </a:lnSpc>
            </a:pPr>
            <a:r>
              <a:rPr lang="en-US" altLang="zh-CN" sz="1400" b="1" dirty="0" smtClean="0">
                <a:latin typeface="华文中宋" pitchFamily="2" charset="-122"/>
                <a:ea typeface="华文中宋" pitchFamily="2" charset="-122"/>
              </a:rPr>
              <a:t>from nearly more than ten to 4-5)</a:t>
            </a:r>
          </a:p>
        </p:txBody>
      </p:sp>
      <p:graphicFrame>
        <p:nvGraphicFramePr>
          <p:cNvPr id="7" name="图表 6"/>
          <p:cNvGraphicFramePr/>
          <p:nvPr/>
        </p:nvGraphicFramePr>
        <p:xfrm>
          <a:off x="1000100" y="1916832"/>
          <a:ext cx="8143900" cy="430340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214546" y="6072206"/>
            <a:ext cx="6731132" cy="276999"/>
          </a:xfrm>
          <a:prstGeom prst="rect">
            <a:avLst/>
          </a:prstGeom>
          <a:noFill/>
        </p:spPr>
        <p:txBody>
          <a:bodyPr wrap="square" rtlCol="0">
            <a:spAutoFit/>
          </a:bodyPr>
          <a:lstStyle/>
          <a:p>
            <a:r>
              <a:rPr lang="en-US" altLang="zh-CN" sz="1200" b="1" dirty="0" smtClean="0">
                <a:latin typeface="Arial" pitchFamily="34" charset="0"/>
                <a:cs typeface="Arial" pitchFamily="34" charset="0"/>
              </a:rPr>
              <a:t>Total export volume for anode by major company from 2015 to 2017  (ton) </a:t>
            </a:r>
            <a:endParaRPr lang="zh-CN" altLang="en-US" sz="1200" b="1" dirty="0">
              <a:latin typeface="Arial" pitchFamily="34" charset="0"/>
              <a:ea typeface="宋体" pitchFamily="2"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88640"/>
            <a:ext cx="7128792" cy="400110"/>
          </a:xfrm>
          <a:prstGeom prst="rect">
            <a:avLst/>
          </a:prstGeom>
          <a:noFill/>
        </p:spPr>
        <p:txBody>
          <a:bodyPr wrap="square" rtlCol="0">
            <a:spAutoFit/>
          </a:bodyPr>
          <a:lstStyle/>
          <a:p>
            <a:r>
              <a:rPr lang="en-US" altLang="zh-CN" sz="2000" b="1" dirty="0" smtClean="0">
                <a:latin typeface="华文中宋" pitchFamily="2" charset="-122"/>
                <a:ea typeface="华文中宋" pitchFamily="2" charset="-122"/>
              </a:rPr>
              <a:t>Ⅱ </a:t>
            </a:r>
            <a:r>
              <a:rPr lang="en-US" altLang="ko-KR" sz="2000" b="1" spc="100" dirty="0" smtClean="0">
                <a:latin typeface="Arial" pitchFamily="34" charset="0"/>
                <a:ea typeface="华文中宋" pitchFamily="2" charset="-122"/>
                <a:cs typeface="Arial" pitchFamily="34" charset="0"/>
              </a:rPr>
              <a:t>Analysis on anode export data from 2015 to 2017</a:t>
            </a:r>
            <a:endParaRPr lang="ko-KR" altLang="en-US" sz="2000" b="1" dirty="0" smtClean="0">
              <a:latin typeface="Arial" pitchFamily="34" charset="0"/>
              <a:ea typeface="Calibri" charset="0"/>
              <a:cs typeface="Arial" pitchFamily="34" charset="0"/>
            </a:endParaRPr>
          </a:p>
        </p:txBody>
      </p:sp>
      <p:sp>
        <p:nvSpPr>
          <p:cNvPr id="6" name="矩形 5"/>
          <p:cNvSpPr/>
          <p:nvPr/>
        </p:nvSpPr>
        <p:spPr>
          <a:xfrm>
            <a:off x="1331640" y="692696"/>
            <a:ext cx="5688632" cy="498085"/>
          </a:xfrm>
          <a:prstGeom prst="rect">
            <a:avLst/>
          </a:prstGeom>
        </p:spPr>
        <p:txBody>
          <a:bodyPr wrap="square">
            <a:spAutoFit/>
          </a:bodyPr>
          <a:lstStyle/>
          <a:p>
            <a:pPr>
              <a:lnSpc>
                <a:spcPct val="170000"/>
              </a:lnSpc>
            </a:pPr>
            <a:r>
              <a:rPr lang="en-US" altLang="zh-CN" b="1" dirty="0" smtClean="0">
                <a:latin typeface="Arial" pitchFamily="34" charset="0"/>
                <a:ea typeface="华文中宋" pitchFamily="2" charset="-122"/>
                <a:cs typeface="Arial" pitchFamily="34" charset="0"/>
              </a:rPr>
              <a:t>3. Import country and import quantity</a:t>
            </a:r>
            <a:endParaRPr lang="zh-CN" altLang="en-US" b="1" dirty="0">
              <a:latin typeface="Arial" pitchFamily="34" charset="0"/>
              <a:ea typeface="华文中宋" pitchFamily="2" charset="-122"/>
              <a:cs typeface="Arial" pitchFamily="34" charset="0"/>
            </a:endParaRPr>
          </a:p>
        </p:txBody>
      </p:sp>
      <p:graphicFrame>
        <p:nvGraphicFramePr>
          <p:cNvPr id="9" name="表格 8"/>
          <p:cNvGraphicFramePr>
            <a:graphicFrameLocks noGrp="1"/>
          </p:cNvGraphicFramePr>
          <p:nvPr/>
        </p:nvGraphicFramePr>
        <p:xfrm>
          <a:off x="1043608" y="2060848"/>
          <a:ext cx="7929618" cy="3857656"/>
        </p:xfrm>
        <a:graphic>
          <a:graphicData uri="http://schemas.openxmlformats.org/drawingml/2006/table">
            <a:tbl>
              <a:tblPr firstRow="1" bandRow="1">
                <a:tableStyleId>{5C22544A-7EE6-4342-B048-85BDC9FD1C3A}</a:tableStyleId>
              </a:tblPr>
              <a:tblGrid>
                <a:gridCol w="928694">
                  <a:extLst>
                    <a:ext uri="{9D8B030D-6E8A-4147-A177-3AD203B41FA5}">
                      <a16:colId xmlns:a16="http://schemas.microsoft.com/office/drawing/2014/main" xmlns="" val="20000"/>
                    </a:ext>
                  </a:extLst>
                </a:gridCol>
                <a:gridCol w="928694">
                  <a:extLst>
                    <a:ext uri="{9D8B030D-6E8A-4147-A177-3AD203B41FA5}">
                      <a16:colId xmlns:a16="http://schemas.microsoft.com/office/drawing/2014/main" xmlns="" val="20001"/>
                    </a:ext>
                  </a:extLst>
                </a:gridCol>
                <a:gridCol w="1170938">
                  <a:extLst>
                    <a:ext uri="{9D8B030D-6E8A-4147-A177-3AD203B41FA5}">
                      <a16:colId xmlns:a16="http://schemas.microsoft.com/office/drawing/2014/main" xmlns="" val="20002"/>
                    </a:ext>
                  </a:extLst>
                </a:gridCol>
                <a:gridCol w="865046">
                  <a:extLst>
                    <a:ext uri="{9D8B030D-6E8A-4147-A177-3AD203B41FA5}">
                      <a16:colId xmlns:a16="http://schemas.microsoft.com/office/drawing/2014/main" xmlns="" val="20003"/>
                    </a:ext>
                  </a:extLst>
                </a:gridCol>
                <a:gridCol w="973343">
                  <a:extLst>
                    <a:ext uri="{9D8B030D-6E8A-4147-A177-3AD203B41FA5}">
                      <a16:colId xmlns:a16="http://schemas.microsoft.com/office/drawing/2014/main" xmlns="" val="20004"/>
                    </a:ext>
                  </a:extLst>
                </a:gridCol>
                <a:gridCol w="1090569">
                  <a:extLst>
                    <a:ext uri="{9D8B030D-6E8A-4147-A177-3AD203B41FA5}">
                      <a16:colId xmlns:a16="http://schemas.microsoft.com/office/drawing/2014/main" xmlns="" val="20005"/>
                    </a:ext>
                  </a:extLst>
                </a:gridCol>
                <a:gridCol w="1071570">
                  <a:extLst>
                    <a:ext uri="{9D8B030D-6E8A-4147-A177-3AD203B41FA5}">
                      <a16:colId xmlns:a16="http://schemas.microsoft.com/office/drawing/2014/main" xmlns="" val="20006"/>
                    </a:ext>
                  </a:extLst>
                </a:gridCol>
                <a:gridCol w="900764">
                  <a:extLst>
                    <a:ext uri="{9D8B030D-6E8A-4147-A177-3AD203B41FA5}">
                      <a16:colId xmlns:a16="http://schemas.microsoft.com/office/drawing/2014/main" xmlns="" val="20007"/>
                    </a:ext>
                  </a:extLst>
                </a:gridCol>
              </a:tblGrid>
              <a:tr h="964414">
                <a:tc>
                  <a:txBody>
                    <a:bodyPr/>
                    <a:lstStyle/>
                    <a:p>
                      <a:endParaRPr lang="en-US" altLang="zh-CN" sz="1600" dirty="0" smtClean="0">
                        <a:latin typeface="Arial" pitchFamily="34" charset="0"/>
                        <a:cs typeface="Arial" pitchFamily="34" charset="0"/>
                      </a:endParaRPr>
                    </a:p>
                    <a:p>
                      <a:r>
                        <a:rPr lang="en-US" altLang="zh-CN" sz="1600" dirty="0" smtClean="0">
                          <a:latin typeface="Arial" pitchFamily="34" charset="0"/>
                          <a:cs typeface="Arial" pitchFamily="34" charset="0"/>
                        </a:rPr>
                        <a:t>Year</a:t>
                      </a:r>
                      <a:endParaRPr lang="zh-CN" altLang="en-US" sz="1600" dirty="0">
                        <a:latin typeface="Arial" pitchFamily="34" charset="0"/>
                        <a:cs typeface="Arial" pitchFamily="34" charset="0"/>
                      </a:endParaRPr>
                    </a:p>
                  </a:txBody>
                  <a:tcPr/>
                </a:tc>
                <a:tc>
                  <a:txBody>
                    <a:bodyPr/>
                    <a:lstStyle/>
                    <a:p>
                      <a:endParaRPr lang="en-US" altLang="zh-CN" sz="1600" dirty="0" smtClean="0"/>
                    </a:p>
                    <a:p>
                      <a:r>
                        <a:rPr lang="en-US" altLang="zh-CN" sz="1600" dirty="0" smtClean="0"/>
                        <a:t>Russia</a:t>
                      </a:r>
                      <a:endParaRPr lang="zh-CN" altLang="en-US" sz="1600" dirty="0"/>
                    </a:p>
                  </a:txBody>
                  <a:tcPr/>
                </a:tc>
                <a:tc>
                  <a:txBody>
                    <a:bodyPr/>
                    <a:lstStyle/>
                    <a:p>
                      <a:endParaRPr lang="en-US" altLang="zh-CN" sz="1600" dirty="0" smtClean="0">
                        <a:latin typeface="Arial" pitchFamily="34" charset="0"/>
                        <a:cs typeface="Arial" pitchFamily="34" charset="0"/>
                      </a:endParaRPr>
                    </a:p>
                    <a:p>
                      <a:r>
                        <a:rPr lang="en-US" altLang="zh-CN" sz="1600" dirty="0" smtClean="0">
                          <a:latin typeface="Arial" pitchFamily="34" charset="0"/>
                          <a:cs typeface="Arial" pitchFamily="34" charset="0"/>
                        </a:rPr>
                        <a:t>Malaysia</a:t>
                      </a:r>
                      <a:endParaRPr lang="zh-CN" altLang="en-US" sz="1600" dirty="0">
                        <a:latin typeface="Arial" pitchFamily="34" charset="0"/>
                        <a:cs typeface="Arial" pitchFamily="34" charset="0"/>
                      </a:endParaRPr>
                    </a:p>
                  </a:txBody>
                  <a:tcPr/>
                </a:tc>
                <a:tc>
                  <a:txBody>
                    <a:bodyPr/>
                    <a:lstStyle/>
                    <a:p>
                      <a:endParaRPr lang="en-US" altLang="zh-CN" sz="1600" dirty="0" smtClean="0"/>
                    </a:p>
                    <a:p>
                      <a:r>
                        <a:rPr lang="en-US" altLang="zh-CN" sz="1600" dirty="0" smtClean="0"/>
                        <a:t>UAE</a:t>
                      </a:r>
                      <a:endParaRPr lang="zh-CN" altLang="en-US" sz="1600" dirty="0"/>
                    </a:p>
                  </a:txBody>
                  <a:tcPr/>
                </a:tc>
                <a:tc>
                  <a:txBody>
                    <a:bodyPr/>
                    <a:lstStyle/>
                    <a:p>
                      <a:endParaRPr lang="en-US" altLang="zh-CN" sz="1600" dirty="0" smtClean="0">
                        <a:latin typeface="Arial" pitchFamily="34" charset="0"/>
                        <a:cs typeface="Arial" pitchFamily="34" charset="0"/>
                      </a:endParaRPr>
                    </a:p>
                    <a:p>
                      <a:r>
                        <a:rPr lang="en-US" altLang="zh-CN" sz="1600" dirty="0" smtClean="0">
                          <a:latin typeface="Arial" pitchFamily="34" charset="0"/>
                          <a:cs typeface="Arial" pitchFamily="34" charset="0"/>
                        </a:rPr>
                        <a:t>Iceland</a:t>
                      </a:r>
                      <a:endParaRPr lang="zh-CN" altLang="en-US" sz="1600" dirty="0">
                        <a:latin typeface="Arial" pitchFamily="34" charset="0"/>
                        <a:cs typeface="Arial" pitchFamily="34" charset="0"/>
                      </a:endParaRPr>
                    </a:p>
                  </a:txBody>
                  <a:tcPr/>
                </a:tc>
                <a:tc>
                  <a:txBody>
                    <a:bodyPr/>
                    <a:lstStyle/>
                    <a:p>
                      <a:endParaRPr lang="en-US" altLang="zh-CN" sz="1600" dirty="0" smtClean="0">
                        <a:latin typeface="Arial" pitchFamily="34" charset="0"/>
                        <a:cs typeface="Arial" pitchFamily="34" charset="0"/>
                      </a:endParaRPr>
                    </a:p>
                    <a:p>
                      <a:r>
                        <a:rPr lang="en-US" altLang="zh-CN" sz="1600" dirty="0" smtClean="0">
                          <a:latin typeface="Arial" pitchFamily="34" charset="0"/>
                          <a:cs typeface="Arial" pitchFamily="34" charset="0"/>
                        </a:rPr>
                        <a:t>Sweden</a:t>
                      </a:r>
                      <a:endParaRPr lang="zh-CN" altLang="en-US" sz="1600" dirty="0">
                        <a:latin typeface="Arial" pitchFamily="34" charset="0"/>
                        <a:cs typeface="Arial" pitchFamily="34" charset="0"/>
                      </a:endParaRPr>
                    </a:p>
                  </a:txBody>
                  <a:tcPr/>
                </a:tc>
                <a:tc>
                  <a:txBody>
                    <a:bodyPr/>
                    <a:lstStyle/>
                    <a:p>
                      <a:endParaRPr lang="en-US" altLang="zh-CN" sz="1600" dirty="0" smtClean="0">
                        <a:latin typeface="Arial" pitchFamily="34" charset="0"/>
                        <a:cs typeface="Arial" pitchFamily="34" charset="0"/>
                      </a:endParaRPr>
                    </a:p>
                    <a:p>
                      <a:r>
                        <a:rPr lang="en-US" altLang="zh-CN" sz="1600" dirty="0" smtClean="0">
                          <a:latin typeface="Arial" pitchFamily="34" charset="0"/>
                          <a:cs typeface="Arial" pitchFamily="34" charset="0"/>
                        </a:rPr>
                        <a:t>Canada</a:t>
                      </a:r>
                      <a:endParaRPr lang="zh-CN" altLang="en-US" sz="1600" dirty="0">
                        <a:latin typeface="Arial" pitchFamily="34" charset="0"/>
                        <a:cs typeface="Arial" pitchFamily="34" charset="0"/>
                      </a:endParaRPr>
                    </a:p>
                  </a:txBody>
                  <a:tcPr/>
                </a:tc>
                <a:tc>
                  <a:txBody>
                    <a:bodyPr/>
                    <a:lstStyle/>
                    <a:p>
                      <a:endParaRPr lang="en-US" altLang="zh-CN" sz="1600" dirty="0" smtClean="0">
                        <a:latin typeface="Arial" pitchFamily="34" charset="0"/>
                        <a:cs typeface="Arial" pitchFamily="34" charset="0"/>
                      </a:endParaRPr>
                    </a:p>
                    <a:p>
                      <a:r>
                        <a:rPr lang="en-US" altLang="zh-CN" sz="1600" dirty="0" smtClean="0">
                          <a:latin typeface="Arial" pitchFamily="34" charset="0"/>
                          <a:cs typeface="Arial" pitchFamily="34" charset="0"/>
                        </a:rPr>
                        <a:t>Total</a:t>
                      </a:r>
                      <a:endParaRPr lang="zh-CN" altLang="en-US" sz="1600" dirty="0">
                        <a:latin typeface="Arial" pitchFamily="34" charset="0"/>
                        <a:cs typeface="Arial" pitchFamily="34" charset="0"/>
                      </a:endParaRPr>
                    </a:p>
                  </a:txBody>
                  <a:tcPr/>
                </a:tc>
                <a:extLst>
                  <a:ext uri="{0D108BD9-81ED-4DB2-BD59-A6C34878D82A}">
                    <a16:rowId xmlns:a16="http://schemas.microsoft.com/office/drawing/2014/main" xmlns="" val="10000"/>
                  </a:ext>
                </a:extLst>
              </a:tr>
              <a:tr h="964414">
                <a:tc>
                  <a:txBody>
                    <a:bodyPr/>
                    <a:lstStyle/>
                    <a:p>
                      <a:r>
                        <a:rPr lang="en-US" altLang="zh-CN" sz="1600" dirty="0" smtClean="0"/>
                        <a:t>2015</a:t>
                      </a:r>
                      <a:endParaRPr lang="zh-CN" altLang="en-US" sz="1600" dirty="0"/>
                    </a:p>
                  </a:txBody>
                  <a:tcPr/>
                </a:tc>
                <a:tc>
                  <a:txBody>
                    <a:bodyPr/>
                    <a:lstStyle/>
                    <a:p>
                      <a:r>
                        <a:rPr lang="en-US" altLang="zh-CN" sz="1600" dirty="0">
                          <a:latin typeface="+mn-lt"/>
                          <a:ea typeface="宋体" pitchFamily="2" charset="-122"/>
                        </a:rPr>
                        <a:t>171,315</a:t>
                      </a:r>
                      <a:endParaRPr lang="zh-CN" altLang="en-US" sz="1600" dirty="0">
                        <a:latin typeface="+mn-lt"/>
                        <a:ea typeface="宋体" pitchFamily="2" charset="-122"/>
                      </a:endParaRPr>
                    </a:p>
                  </a:txBody>
                  <a:tcPr/>
                </a:tc>
                <a:tc>
                  <a:txBody>
                    <a:bodyPr/>
                    <a:lstStyle/>
                    <a:p>
                      <a:r>
                        <a:rPr lang="en-US" altLang="zh-CN" sz="1600" dirty="0"/>
                        <a:t>195,620</a:t>
                      </a:r>
                      <a:endParaRPr lang="zh-CN" altLang="en-US" sz="1600" dirty="0"/>
                    </a:p>
                  </a:txBody>
                  <a:tcPr/>
                </a:tc>
                <a:tc>
                  <a:txBody>
                    <a:bodyPr/>
                    <a:lstStyle/>
                    <a:p>
                      <a:r>
                        <a:rPr lang="en-US" altLang="zh-CN" sz="1600" dirty="0"/>
                        <a:t>107,572</a:t>
                      </a:r>
                      <a:endParaRPr lang="zh-CN" altLang="en-US" sz="1600" dirty="0"/>
                    </a:p>
                  </a:txBody>
                  <a:tcPr/>
                </a:tc>
                <a:tc>
                  <a:txBody>
                    <a:bodyPr/>
                    <a:lstStyle/>
                    <a:p>
                      <a:r>
                        <a:rPr lang="en-US" altLang="zh-CN" sz="1600" dirty="0"/>
                        <a:t>87,050</a:t>
                      </a:r>
                      <a:endParaRPr lang="zh-CN" altLang="en-US" sz="1600" dirty="0"/>
                    </a:p>
                  </a:txBody>
                  <a:tcPr/>
                </a:tc>
                <a:tc>
                  <a:txBody>
                    <a:bodyPr/>
                    <a:lstStyle/>
                    <a:p>
                      <a:r>
                        <a:rPr lang="en-US" altLang="zh-CN" sz="1600" dirty="0"/>
                        <a:t>67,225</a:t>
                      </a:r>
                      <a:endParaRPr lang="zh-CN" altLang="en-US" sz="1600" dirty="0"/>
                    </a:p>
                  </a:txBody>
                  <a:tcPr/>
                </a:tc>
                <a:tc>
                  <a:txBody>
                    <a:bodyPr/>
                    <a:lstStyle/>
                    <a:p>
                      <a:r>
                        <a:rPr lang="en-US" altLang="zh-CN" sz="1600" dirty="0"/>
                        <a:t>155,090</a:t>
                      </a:r>
                      <a:endParaRPr lang="zh-CN" altLang="en-US" sz="1600" dirty="0"/>
                    </a:p>
                  </a:txBody>
                  <a:tcPr/>
                </a:tc>
                <a:tc>
                  <a:txBody>
                    <a:bodyPr/>
                    <a:lstStyle/>
                    <a:p>
                      <a:r>
                        <a:rPr lang="en-US" altLang="zh-CN" sz="1600" dirty="0"/>
                        <a:t>1,071,263</a:t>
                      </a:r>
                      <a:endParaRPr lang="zh-CN" altLang="en-US" sz="1600" dirty="0"/>
                    </a:p>
                  </a:txBody>
                  <a:tcPr/>
                </a:tc>
                <a:extLst>
                  <a:ext uri="{0D108BD9-81ED-4DB2-BD59-A6C34878D82A}">
                    <a16:rowId xmlns:a16="http://schemas.microsoft.com/office/drawing/2014/main" xmlns="" val="10001"/>
                  </a:ext>
                </a:extLst>
              </a:tr>
              <a:tr h="964414">
                <a:tc>
                  <a:txBody>
                    <a:bodyPr/>
                    <a:lstStyle/>
                    <a:p>
                      <a:r>
                        <a:rPr lang="en-US" altLang="zh-CN" sz="1600" dirty="0" smtClean="0"/>
                        <a:t>2016</a:t>
                      </a:r>
                      <a:endParaRPr lang="zh-CN" altLang="en-US" sz="1600" dirty="0"/>
                    </a:p>
                  </a:txBody>
                  <a:tcPr/>
                </a:tc>
                <a:tc>
                  <a:txBody>
                    <a:bodyPr/>
                    <a:lstStyle/>
                    <a:p>
                      <a:r>
                        <a:rPr lang="en-US" altLang="zh-CN" sz="1600" dirty="0"/>
                        <a:t>162,949</a:t>
                      </a:r>
                      <a:endParaRPr lang="zh-CN" altLang="en-US" sz="1600" dirty="0"/>
                    </a:p>
                  </a:txBody>
                  <a:tcPr/>
                </a:tc>
                <a:tc>
                  <a:txBody>
                    <a:bodyPr/>
                    <a:lstStyle/>
                    <a:p>
                      <a:r>
                        <a:rPr lang="en-US" altLang="zh-CN" sz="1600" dirty="0"/>
                        <a:t>390,134</a:t>
                      </a:r>
                      <a:endParaRPr lang="zh-CN" altLang="en-US" sz="1600" dirty="0"/>
                    </a:p>
                  </a:txBody>
                  <a:tcPr/>
                </a:tc>
                <a:tc>
                  <a:txBody>
                    <a:bodyPr/>
                    <a:lstStyle/>
                    <a:p>
                      <a:r>
                        <a:rPr lang="en-US" altLang="zh-CN" sz="1600" dirty="0"/>
                        <a:t>50,241</a:t>
                      </a:r>
                      <a:endParaRPr lang="zh-CN" altLang="en-US" sz="1600" dirty="0"/>
                    </a:p>
                  </a:txBody>
                  <a:tcPr/>
                </a:tc>
                <a:tc>
                  <a:txBody>
                    <a:bodyPr/>
                    <a:lstStyle/>
                    <a:p>
                      <a:r>
                        <a:rPr lang="en-US" altLang="zh-CN" sz="1600" dirty="0"/>
                        <a:t>21,823</a:t>
                      </a:r>
                      <a:endParaRPr lang="zh-CN" altLang="en-US" sz="1600" dirty="0"/>
                    </a:p>
                  </a:txBody>
                  <a:tcPr/>
                </a:tc>
                <a:tc>
                  <a:txBody>
                    <a:bodyPr/>
                    <a:lstStyle/>
                    <a:p>
                      <a:r>
                        <a:rPr lang="en-US" altLang="zh-CN" sz="1600" dirty="0"/>
                        <a:t>61,381</a:t>
                      </a:r>
                      <a:endParaRPr lang="zh-CN" altLang="en-US" sz="1600" dirty="0"/>
                    </a:p>
                  </a:txBody>
                  <a:tcPr/>
                </a:tc>
                <a:tc>
                  <a:txBody>
                    <a:bodyPr/>
                    <a:lstStyle/>
                    <a:p>
                      <a:r>
                        <a:rPr lang="en-US" altLang="zh-CN" sz="1600" dirty="0"/>
                        <a:t>186,116</a:t>
                      </a:r>
                      <a:endParaRPr lang="zh-CN" altLang="en-US" sz="1600" dirty="0"/>
                    </a:p>
                  </a:txBody>
                  <a:tcPr/>
                </a:tc>
                <a:tc>
                  <a:txBody>
                    <a:bodyPr/>
                    <a:lstStyle/>
                    <a:p>
                      <a:r>
                        <a:rPr lang="en-US" altLang="zh-CN" sz="1600" dirty="0"/>
                        <a:t>1,083,106</a:t>
                      </a:r>
                      <a:endParaRPr lang="zh-CN" altLang="en-US" sz="1600" dirty="0"/>
                    </a:p>
                  </a:txBody>
                  <a:tcPr/>
                </a:tc>
                <a:extLst>
                  <a:ext uri="{0D108BD9-81ED-4DB2-BD59-A6C34878D82A}">
                    <a16:rowId xmlns:a16="http://schemas.microsoft.com/office/drawing/2014/main" xmlns="" val="10002"/>
                  </a:ext>
                </a:extLst>
              </a:tr>
              <a:tr h="964414">
                <a:tc>
                  <a:txBody>
                    <a:bodyPr/>
                    <a:lstStyle/>
                    <a:p>
                      <a:r>
                        <a:rPr lang="en-US" altLang="zh-CN" sz="1600" dirty="0" smtClean="0"/>
                        <a:t>2017</a:t>
                      </a:r>
                      <a:endParaRPr lang="zh-CN" altLang="en-US" sz="1600" dirty="0"/>
                    </a:p>
                  </a:txBody>
                  <a:tcPr/>
                </a:tc>
                <a:tc>
                  <a:txBody>
                    <a:bodyPr/>
                    <a:lstStyle/>
                    <a:p>
                      <a:r>
                        <a:rPr lang="en-US" altLang="zh-CN" sz="1600" dirty="0"/>
                        <a:t>166,555</a:t>
                      </a:r>
                      <a:endParaRPr lang="zh-CN" altLang="en-US" sz="1600" dirty="0"/>
                    </a:p>
                  </a:txBody>
                  <a:tcPr/>
                </a:tc>
                <a:tc>
                  <a:txBody>
                    <a:bodyPr/>
                    <a:lstStyle/>
                    <a:p>
                      <a:r>
                        <a:rPr lang="en-US" altLang="zh-CN" sz="1600" dirty="0"/>
                        <a:t>349,197</a:t>
                      </a:r>
                      <a:endParaRPr lang="zh-CN" altLang="en-US" sz="1600" dirty="0"/>
                    </a:p>
                  </a:txBody>
                  <a:tcPr/>
                </a:tc>
                <a:tc>
                  <a:txBody>
                    <a:bodyPr/>
                    <a:lstStyle/>
                    <a:p>
                      <a:r>
                        <a:rPr lang="en-US" altLang="zh-CN" sz="1600" dirty="0"/>
                        <a:t>3,885</a:t>
                      </a:r>
                      <a:endParaRPr lang="zh-CN" altLang="en-US" sz="1600" dirty="0"/>
                    </a:p>
                  </a:txBody>
                  <a:tcPr/>
                </a:tc>
                <a:tc>
                  <a:txBody>
                    <a:bodyPr/>
                    <a:lstStyle/>
                    <a:p>
                      <a:r>
                        <a:rPr lang="en-US" altLang="zh-CN" sz="1600" dirty="0"/>
                        <a:t>26,067</a:t>
                      </a:r>
                      <a:endParaRPr lang="zh-CN" altLang="en-US" sz="1600" dirty="0"/>
                    </a:p>
                  </a:txBody>
                  <a:tcPr/>
                </a:tc>
                <a:tc>
                  <a:txBody>
                    <a:bodyPr/>
                    <a:lstStyle/>
                    <a:p>
                      <a:r>
                        <a:rPr lang="en-US" altLang="zh-CN" sz="1600" dirty="0"/>
                        <a:t>75,640</a:t>
                      </a:r>
                      <a:endParaRPr lang="zh-CN" altLang="en-US" sz="1600" dirty="0"/>
                    </a:p>
                  </a:txBody>
                  <a:tcPr/>
                </a:tc>
                <a:tc>
                  <a:txBody>
                    <a:bodyPr/>
                    <a:lstStyle/>
                    <a:p>
                      <a:r>
                        <a:rPr lang="en-US" altLang="zh-CN" sz="1600" dirty="0"/>
                        <a:t>195,005</a:t>
                      </a:r>
                      <a:endParaRPr lang="zh-CN" altLang="en-US" sz="1600" dirty="0"/>
                    </a:p>
                  </a:txBody>
                  <a:tcPr/>
                </a:tc>
                <a:tc>
                  <a:txBody>
                    <a:bodyPr/>
                    <a:lstStyle/>
                    <a:p>
                      <a:r>
                        <a:rPr lang="en-US" altLang="zh-CN" sz="1600" dirty="0"/>
                        <a:t>1,028,807</a:t>
                      </a:r>
                      <a:endParaRPr lang="zh-CN" altLang="en-US" sz="1600" dirty="0"/>
                    </a:p>
                  </a:txBody>
                  <a:tcPr/>
                </a:tc>
                <a:extLst>
                  <a:ext uri="{0D108BD9-81ED-4DB2-BD59-A6C34878D82A}">
                    <a16:rowId xmlns:a16="http://schemas.microsoft.com/office/drawing/2014/main" xmlns="" val="10003"/>
                  </a:ext>
                </a:extLst>
              </a:tr>
            </a:tbl>
          </a:graphicData>
        </a:graphic>
      </p:graphicFrame>
      <p:sp>
        <p:nvSpPr>
          <p:cNvPr id="10" name="TextBox 9"/>
          <p:cNvSpPr txBox="1"/>
          <p:nvPr/>
        </p:nvSpPr>
        <p:spPr>
          <a:xfrm>
            <a:off x="1835696" y="1484784"/>
            <a:ext cx="7257884" cy="338554"/>
          </a:xfrm>
          <a:prstGeom prst="rect">
            <a:avLst/>
          </a:prstGeom>
          <a:noFill/>
        </p:spPr>
        <p:txBody>
          <a:bodyPr wrap="none" rtlCol="0">
            <a:spAutoFit/>
          </a:bodyPr>
          <a:lstStyle/>
          <a:p>
            <a:r>
              <a:rPr lang="en-US" altLang="zh-CN" sz="1600" b="1" dirty="0" smtClean="0">
                <a:latin typeface="Arial" pitchFamily="34" charset="0"/>
                <a:cs typeface="Arial" pitchFamily="34" charset="0"/>
              </a:rPr>
              <a:t>Total export volume for anode by major country from 2015 to 2017  (ton) </a:t>
            </a:r>
            <a:endParaRPr lang="zh-CN" altLang="en-US" sz="1600" b="1" dirty="0" smtClean="0">
              <a:latin typeface="Arial" pitchFamily="34" charset="0"/>
              <a:ea typeface="华文中宋" pitchFamily="2"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plus(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1043608" y="1556792"/>
          <a:ext cx="8100392"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59632" y="188641"/>
            <a:ext cx="8884532" cy="400110"/>
          </a:xfrm>
          <a:prstGeom prst="rect">
            <a:avLst/>
          </a:prstGeom>
          <a:noFill/>
        </p:spPr>
        <p:txBody>
          <a:bodyPr wrap="square" rtlCol="0">
            <a:spAutoFit/>
          </a:bodyPr>
          <a:lstStyle/>
          <a:p>
            <a:r>
              <a:rPr lang="en-US" altLang="zh-CN" sz="2000" b="1" dirty="0" smtClean="0">
                <a:latin typeface="华文中宋" pitchFamily="2" charset="-122"/>
                <a:ea typeface="华文中宋" pitchFamily="2" charset="-122"/>
              </a:rPr>
              <a:t>Ⅱ </a:t>
            </a:r>
            <a:r>
              <a:rPr lang="en-US" altLang="ko-KR" sz="2000" b="1" spc="100" dirty="0" smtClean="0">
                <a:latin typeface="Arial" pitchFamily="34" charset="0"/>
                <a:ea typeface="华文中宋" pitchFamily="2" charset="-122"/>
                <a:cs typeface="Arial" pitchFamily="34" charset="0"/>
              </a:rPr>
              <a:t>Analysis on anode export data from 2015 to 2017</a:t>
            </a:r>
            <a:endParaRPr lang="ko-KR" altLang="en-US" sz="2000" b="1" dirty="0" smtClean="0">
              <a:latin typeface="Arial" pitchFamily="34" charset="0"/>
              <a:ea typeface="Calibri" charset="0"/>
              <a:cs typeface="Arial" pitchFamily="34" charset="0"/>
            </a:endParaRPr>
          </a:p>
        </p:txBody>
      </p:sp>
      <p:sp>
        <p:nvSpPr>
          <p:cNvPr id="6" name="矩形 5"/>
          <p:cNvSpPr/>
          <p:nvPr/>
        </p:nvSpPr>
        <p:spPr>
          <a:xfrm>
            <a:off x="1331640" y="692696"/>
            <a:ext cx="7169450" cy="1034129"/>
          </a:xfrm>
          <a:prstGeom prst="rect">
            <a:avLst/>
          </a:prstGeom>
        </p:spPr>
        <p:txBody>
          <a:bodyPr wrap="square">
            <a:spAutoFit/>
          </a:bodyPr>
          <a:lstStyle/>
          <a:p>
            <a:pPr>
              <a:lnSpc>
                <a:spcPct val="170000"/>
              </a:lnSpc>
            </a:pPr>
            <a:r>
              <a:rPr lang="en-US" altLang="zh-CN" b="1" dirty="0" smtClean="0">
                <a:latin typeface="Arial" pitchFamily="34" charset="0"/>
                <a:ea typeface="华文中宋" pitchFamily="2" charset="-122"/>
                <a:cs typeface="Arial" pitchFamily="34" charset="0"/>
              </a:rPr>
              <a:t>3. Import country and import quantity</a:t>
            </a:r>
            <a:endParaRPr lang="zh-CN" altLang="en-US" b="1" dirty="0" smtClean="0">
              <a:latin typeface="Arial" pitchFamily="34" charset="0"/>
              <a:ea typeface="华文中宋" pitchFamily="2" charset="-122"/>
              <a:cs typeface="Arial" pitchFamily="34" charset="0"/>
            </a:endParaRPr>
          </a:p>
          <a:p>
            <a:pPr>
              <a:lnSpc>
                <a:spcPct val="170000"/>
              </a:lnSpc>
            </a:pPr>
            <a:endParaRPr lang="zh-CN" altLang="en-US" b="1" dirty="0">
              <a:latin typeface="华文中宋" pitchFamily="2" charset="-122"/>
              <a:ea typeface="华文中宋" pitchFamily="2" charset="-122"/>
            </a:endParaRPr>
          </a:p>
        </p:txBody>
      </p:sp>
      <p:sp>
        <p:nvSpPr>
          <p:cNvPr id="7" name="矩形 6"/>
          <p:cNvSpPr/>
          <p:nvPr/>
        </p:nvSpPr>
        <p:spPr>
          <a:xfrm>
            <a:off x="1643042" y="6143645"/>
            <a:ext cx="7500958" cy="584775"/>
          </a:xfrm>
          <a:prstGeom prst="rect">
            <a:avLst/>
          </a:prstGeom>
        </p:spPr>
        <p:txBody>
          <a:bodyPr wrap="square">
            <a:spAutoFit/>
          </a:bodyPr>
          <a:lstStyle/>
          <a:p>
            <a:r>
              <a:rPr lang="en-US" altLang="zh-CN" sz="1600" b="1" dirty="0" smtClean="0">
                <a:latin typeface="Arial" pitchFamily="34" charset="0"/>
                <a:cs typeface="Arial" pitchFamily="34" charset="0"/>
              </a:rPr>
              <a:t>Total export volume for anode by major country from 2015 to 2017  (ton) </a:t>
            </a:r>
            <a:endParaRPr lang="zh-CN" altLang="en-US" sz="1600" b="1" dirty="0" smtClean="0">
              <a:latin typeface="Arial" pitchFamily="34" charset="0"/>
              <a:ea typeface="华文中宋" pitchFamily="2" charset="-122"/>
              <a:cs typeface="Arial" pitchFamily="34" charset="0"/>
            </a:endParaRPr>
          </a:p>
          <a:p>
            <a:endParaRPr lang="zh-CN" altLang="en-US" sz="1600" b="1" dirty="0">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2646141" y="2751323"/>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22"/>
          <p:cNvSpPr txBox="1"/>
          <p:nvPr/>
        </p:nvSpPr>
        <p:spPr>
          <a:xfrm>
            <a:off x="3824498" y="2954995"/>
            <a:ext cx="4320480" cy="369332"/>
          </a:xfrm>
          <a:prstGeom prst="rect">
            <a:avLst/>
          </a:prstGeom>
          <a:noFill/>
        </p:spPr>
        <p:txBody>
          <a:bodyPr vert="horz" wrap="square" lIns="91440" tIns="45720" rIns="91440" bIns="45720" numCol="1" anchor="t">
            <a:spAutoFit/>
          </a:bodyPr>
          <a:lstStyle/>
          <a:p>
            <a:pPr eaLnBrk="0"/>
            <a:r>
              <a:rPr lang="en-US" altLang="ko-KR" b="1" spc="100" dirty="0" smtClean="0">
                <a:latin typeface="Arial" pitchFamily="34" charset="0"/>
                <a:ea typeface="华文中宋" pitchFamily="2" charset="-122"/>
                <a:cs typeface="Arial" pitchFamily="34" charset="0"/>
              </a:rPr>
              <a:t>Analysis on anode export market</a:t>
            </a:r>
            <a:endParaRPr lang="ko-KR" altLang="en-US" b="1" dirty="0">
              <a:latin typeface="Arial" pitchFamily="34" charset="0"/>
              <a:ea typeface="Calibri" charset="0"/>
              <a:cs typeface="Arial" pitchFamily="34" charset="0"/>
            </a:endParaRPr>
          </a:p>
        </p:txBody>
      </p:sp>
      <p:sp>
        <p:nvSpPr>
          <p:cNvPr id="13" name="文本框 18"/>
          <p:cNvSpPr txBox="1"/>
          <p:nvPr/>
        </p:nvSpPr>
        <p:spPr>
          <a:xfrm>
            <a:off x="2339752" y="1700808"/>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4" name="文本框 18"/>
          <p:cNvSpPr txBox="1"/>
          <p:nvPr/>
        </p:nvSpPr>
        <p:spPr>
          <a:xfrm>
            <a:off x="2822571" y="2854388"/>
            <a:ext cx="288032" cy="646331"/>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cs typeface="Segoe UI Black" panose="020B0A02040204020203" pitchFamily="34" charset="0"/>
              </a:rPr>
              <a:t>3</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6" name="文本框 18"/>
          <p:cNvSpPr txBox="1"/>
          <p:nvPr/>
        </p:nvSpPr>
        <p:spPr>
          <a:xfrm>
            <a:off x="2339752" y="5229200"/>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4</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xmlns="" val="682753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600" y="980728"/>
            <a:ext cx="7416824" cy="2304256"/>
          </a:xfrm>
        </p:spPr>
        <p:txBody>
          <a:bodyPr>
            <a:noAutofit/>
          </a:bodyPr>
          <a:lstStyle/>
          <a:p>
            <a:pPr marL="425196" indent="-342900" algn="just">
              <a:lnSpc>
                <a:spcPct val="150000"/>
              </a:lnSpc>
              <a:buNone/>
            </a:pPr>
            <a:r>
              <a:rPr lang="en-US" altLang="zh-CN" sz="1500" b="1" dirty="0" smtClean="0">
                <a:latin typeface="Arial" pitchFamily="34" charset="0"/>
                <a:ea typeface="华文中宋" pitchFamily="2" charset="-122"/>
                <a:cs typeface="Arial" pitchFamily="34" charset="0"/>
              </a:rPr>
              <a:t>Effect on anode export market resulted from changes in domestic market </a:t>
            </a:r>
          </a:p>
          <a:p>
            <a:pPr algn="just">
              <a:lnSpc>
                <a:spcPct val="150000"/>
              </a:lnSpc>
              <a:buNone/>
            </a:pPr>
            <a:r>
              <a:rPr lang="en-US" altLang="zh-CN" sz="1500" dirty="0" smtClean="0">
                <a:latin typeface="Arial" pitchFamily="34" charset="0"/>
                <a:ea typeface="华文中宋" pitchFamily="2" charset="-122"/>
                <a:cs typeface="Arial" pitchFamily="34" charset="0"/>
              </a:rPr>
              <a:t>1.  Impact of the heating season: Most of China's major anode production areas are located in "2+26" cities. According to 2017-2018 policy's requirements for the heating season, enterprises meeting standards should reduce output by half, while small-sized production companies that could not meet the standards were shut down, leading to tight anode supply and decline of anode exports.</a:t>
            </a:r>
          </a:p>
        </p:txBody>
      </p:sp>
      <p:sp>
        <p:nvSpPr>
          <p:cNvPr id="4" name="TextBox 3"/>
          <p:cNvSpPr txBox="1"/>
          <p:nvPr/>
        </p:nvSpPr>
        <p:spPr>
          <a:xfrm>
            <a:off x="1259632" y="188640"/>
            <a:ext cx="7128792" cy="461665"/>
          </a:xfrm>
          <a:prstGeom prst="rect">
            <a:avLst/>
          </a:prstGeom>
          <a:noFill/>
        </p:spPr>
        <p:txBody>
          <a:bodyPr wrap="square" rtlCol="0">
            <a:spAutoFit/>
          </a:bodyPr>
          <a:lstStyle/>
          <a:p>
            <a:r>
              <a:rPr lang="en-US" altLang="ko-KR" sz="2400" b="1" spc="100" dirty="0" smtClean="0">
                <a:latin typeface="Arial" pitchFamily="34" charset="0"/>
                <a:ea typeface="华文中宋" pitchFamily="2" charset="-122"/>
                <a:cs typeface="Arial" pitchFamily="34" charset="0"/>
              </a:rPr>
              <a:t>Ⅲ Analysis on anode export market</a:t>
            </a:r>
            <a:endParaRPr lang="ko-KR" altLang="en-US" sz="2400" b="1" dirty="0" smtClean="0">
              <a:latin typeface="Arial" pitchFamily="34" charset="0"/>
              <a:ea typeface="Calibri" charset="0"/>
              <a:cs typeface="Arial" pitchFamily="34" charset="0"/>
            </a:endParaRPr>
          </a:p>
        </p:txBody>
      </p:sp>
      <p:sp>
        <p:nvSpPr>
          <p:cNvPr id="6" name="副标题 2"/>
          <p:cNvSpPr txBox="1">
            <a:spLocks/>
          </p:cNvSpPr>
          <p:nvPr/>
        </p:nvSpPr>
        <p:spPr>
          <a:xfrm>
            <a:off x="1115616" y="3429000"/>
            <a:ext cx="7416824" cy="3024336"/>
          </a:xfrm>
          <a:prstGeom prst="rect">
            <a:avLst/>
          </a:prstGeom>
        </p:spPr>
        <p:txBody>
          <a:bodyPr>
            <a:noAutofit/>
          </a:bodyPr>
          <a:lstStyle/>
          <a:p>
            <a:pPr marL="365760" indent="-283464" algn="just">
              <a:lnSpc>
                <a:spcPct val="160000"/>
              </a:lnSpc>
              <a:spcBef>
                <a:spcPts val="600"/>
              </a:spcBef>
              <a:buClr>
                <a:schemeClr val="accent1"/>
              </a:buClr>
              <a:buSzPct val="80000"/>
              <a:defRPr/>
            </a:pPr>
            <a:r>
              <a:rPr lang="en-US" altLang="zh-CN" sz="1600" b="1" dirty="0" smtClean="0">
                <a:latin typeface="Arial" pitchFamily="34" charset="0"/>
                <a:ea typeface="华文中宋" pitchFamily="2" charset="-122"/>
                <a:cs typeface="Arial" pitchFamily="34" charset="0"/>
              </a:rPr>
              <a:t>2.  </a:t>
            </a:r>
            <a:r>
              <a:rPr lang="en-US" sz="1600" dirty="0" smtClean="0">
                <a:latin typeface="Arial" pitchFamily="34" charset="0"/>
                <a:cs typeface="Arial" pitchFamily="34" charset="0"/>
              </a:rPr>
              <a:t>Impact of price: According to the requirements of environmental inspections, all major anode producers conducted off-peak production and primary aluminum companies built stocks in succession, leading to continuous increase in anode prices in domestic market, so anode producers gained high profits nearly without D/A payment term. The anode export was mostly based on a price formula or one price for one order, so profits for anode export were lower than those for domestic sales, which had some negative effects on the anode export.</a:t>
            </a:r>
            <a:endParaRPr kumimoji="0" lang="en-US" altLang="zh-CN" sz="1600" b="1" i="0" u="none" strike="noStrike" kern="1200" cap="none" spc="0" normalizeH="0" baseline="0" noProof="0" dirty="0" smtClean="0">
              <a:ln>
                <a:noFill/>
              </a:ln>
              <a:solidFill>
                <a:schemeClr val="tx1"/>
              </a:solidFill>
              <a:effectLst/>
              <a:uLnTx/>
              <a:uFillTx/>
              <a:latin typeface="Arial" pitchFamily="34" charset="0"/>
              <a:ea typeface="华文中宋" pitchFamily="2" charset="-122"/>
              <a:cs typeface="Arial" pitchFamily="34" charset="0"/>
            </a:endParaRPr>
          </a:p>
          <a:p>
            <a:pPr marL="365760" marR="0" lvl="0" indent="-283464" algn="just" defTabSz="914400" rtl="0" eaLnBrk="1" fontAlgn="auto" latinLnBrk="0" hangingPunct="1">
              <a:lnSpc>
                <a:spcPct val="160000"/>
              </a:lnSpc>
              <a:spcBef>
                <a:spcPts val="600"/>
              </a:spcBef>
              <a:spcAft>
                <a:spcPts val="0"/>
              </a:spcAft>
              <a:buClr>
                <a:schemeClr val="accent1"/>
              </a:buClr>
              <a:buSzPct val="80000"/>
              <a:tabLst/>
              <a:defRPr/>
            </a:pPr>
            <a:endParaRPr kumimoji="0" lang="zh-CN" altLang="en-US" sz="1600" b="1" i="0" u="none" strike="noStrike" kern="1200" cap="none" spc="0" normalizeH="0" baseline="0" noProof="0" dirty="0">
              <a:ln>
                <a:noFill/>
              </a:ln>
              <a:solidFill>
                <a:schemeClr val="tx1"/>
              </a:solidFill>
              <a:effectLst/>
              <a:uLnTx/>
              <a:uFillTx/>
              <a:latin typeface="Arial" pitchFamily="34" charset="0"/>
              <a:ea typeface="华文中宋" pitchFamily="2" charset="-122"/>
              <a:cs typeface="Arial" pitchFamily="34" charset="0"/>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zh-CN" altLang="en-US" sz="1600" b="0" i="0" u="none" strike="noStrike" kern="1200" cap="none" spc="0" normalizeH="0" baseline="0" noProof="0" dirty="0">
              <a:ln>
                <a:noFill/>
              </a:ln>
              <a:solidFill>
                <a:schemeClr val="tx1"/>
              </a:solidFill>
              <a:effectLst/>
              <a:uLnTx/>
              <a:uFillTx/>
              <a:latin typeface="Arial" pitchFamily="34" charset="0"/>
              <a:ea typeface="华文中宋" pitchFamily="2"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14414" y="1428736"/>
            <a:ext cx="7498080" cy="2432312"/>
          </a:xfrm>
        </p:spPr>
        <p:txBody>
          <a:bodyPr>
            <a:normAutofit/>
          </a:bodyPr>
          <a:lstStyle/>
          <a:p>
            <a:pPr algn="just">
              <a:buNone/>
            </a:pPr>
            <a:r>
              <a:rPr lang="en-US" altLang="zh-CN" sz="1800" dirty="0" smtClean="0">
                <a:latin typeface="Arial" pitchFamily="34" charset="0"/>
                <a:ea typeface="华文中宋" pitchFamily="2" charset="-122"/>
                <a:cs typeface="Arial" pitchFamily="34" charset="0"/>
              </a:rPr>
              <a:t>3. </a:t>
            </a:r>
            <a:r>
              <a:rPr lang="en-US" sz="1800" dirty="0" smtClean="0">
                <a:latin typeface="Arial" pitchFamily="34" charset="0"/>
                <a:cs typeface="Arial" pitchFamily="34" charset="0"/>
              </a:rPr>
              <a:t>Impact of the indicators: The technical requirements for exported anodes are much higher than those of domestic anodes. In order to ensure the balance of physical and chemical indicators, it is necessary to purchase high-quality pet coke with low sulfur and low vanadium, resulting in exporters' continuous high-level costs. Some companies reduced anode exports and supplied the material in the domestic market in order to seek profits.</a:t>
            </a:r>
            <a:endParaRPr lang="zh-CN" altLang="en-US" sz="1800" dirty="0" smtClean="0">
              <a:latin typeface="Arial" pitchFamily="34" charset="0"/>
              <a:cs typeface="Arial" pitchFamily="34" charset="0"/>
            </a:endParaRPr>
          </a:p>
          <a:p>
            <a:pPr algn="just">
              <a:buNone/>
            </a:pPr>
            <a:endParaRPr lang="zh-CN" altLang="en-US" sz="1800" dirty="0">
              <a:latin typeface="Arial" pitchFamily="34" charset="0"/>
              <a:ea typeface="华文中宋" pitchFamily="2" charset="-122"/>
              <a:cs typeface="Arial" pitchFamily="34" charset="0"/>
            </a:endParaRPr>
          </a:p>
        </p:txBody>
      </p:sp>
      <p:sp>
        <p:nvSpPr>
          <p:cNvPr id="4" name="TextBox 3"/>
          <p:cNvSpPr txBox="1"/>
          <p:nvPr/>
        </p:nvSpPr>
        <p:spPr>
          <a:xfrm>
            <a:off x="1259632" y="188640"/>
            <a:ext cx="7128792" cy="523220"/>
          </a:xfrm>
          <a:prstGeom prst="rect">
            <a:avLst/>
          </a:prstGeom>
          <a:noFill/>
        </p:spPr>
        <p:txBody>
          <a:bodyPr wrap="square" rtlCol="0">
            <a:spAutoFit/>
          </a:bodyPr>
          <a:lstStyle/>
          <a:p>
            <a:r>
              <a:rPr lang="en-US" altLang="ko-KR" sz="2800" b="1" spc="100" dirty="0" smtClean="0">
                <a:latin typeface="Arial" pitchFamily="34" charset="0"/>
                <a:ea typeface="华文中宋" pitchFamily="2" charset="-122"/>
                <a:cs typeface="Arial" pitchFamily="34" charset="0"/>
              </a:rPr>
              <a:t>Ⅲ Analysis on anode export market</a:t>
            </a:r>
            <a:endParaRPr lang="ko-KR" altLang="en-US" sz="2800" b="1" dirty="0" smtClean="0">
              <a:latin typeface="Arial" pitchFamily="34" charset="0"/>
              <a:ea typeface="Calibri" charset="0"/>
              <a:cs typeface="Arial" pitchFamily="34" charset="0"/>
            </a:endParaRPr>
          </a:p>
        </p:txBody>
      </p:sp>
      <p:sp>
        <p:nvSpPr>
          <p:cNvPr id="6" name="内容占位符 2"/>
          <p:cNvSpPr txBox="1">
            <a:spLocks/>
          </p:cNvSpPr>
          <p:nvPr/>
        </p:nvSpPr>
        <p:spPr>
          <a:xfrm>
            <a:off x="1285852" y="4000504"/>
            <a:ext cx="7560840" cy="2160240"/>
          </a:xfrm>
          <a:prstGeom prst="rect">
            <a:avLst/>
          </a:prstGeom>
        </p:spPr>
        <p:txBody>
          <a:bodyPr>
            <a:normAutofit/>
          </a:bodyPr>
          <a:lstStyle/>
          <a:p>
            <a:pPr marL="365760" indent="-283464" algn="just">
              <a:spcBef>
                <a:spcPts val="600"/>
              </a:spcBef>
              <a:buClr>
                <a:schemeClr val="accent1"/>
              </a:buClr>
              <a:buSzPct val="80000"/>
              <a:defRPr/>
            </a:pPr>
            <a:r>
              <a:rPr kumimoji="0" lang="en-US" altLang="zh-CN" b="0" i="0" u="none" strike="noStrike" kern="1200" cap="none" spc="0" normalizeH="0" baseline="0" noProof="0" dirty="0" smtClean="0">
                <a:ln>
                  <a:noFill/>
                </a:ln>
                <a:solidFill>
                  <a:schemeClr val="tx1"/>
                </a:solidFill>
                <a:effectLst/>
                <a:uLnTx/>
                <a:uFillTx/>
                <a:latin typeface="Arial" pitchFamily="34" charset="0"/>
                <a:ea typeface="华文中宋" pitchFamily="2" charset="-122"/>
                <a:cs typeface="Arial" pitchFamily="34" charset="0"/>
              </a:rPr>
              <a:t>4. </a:t>
            </a:r>
            <a:r>
              <a:rPr lang="en-US" dirty="0" smtClean="0">
                <a:latin typeface="Arial" pitchFamily="34" charset="0"/>
                <a:cs typeface="Arial" pitchFamily="34" charset="0"/>
              </a:rPr>
              <a:t>The influence of international political environment: The changes in the international political environment resulted from the game between great powers can bring about tremendous changes in the trend of bulk commodities. </a:t>
            </a:r>
            <a:endParaRPr lang="zh-CN" altLang="en-US"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2123728" y="2779752"/>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4</a:t>
            </a:r>
            <a:endParaRPr lang="zh-CN" altLang="en-US" sz="3600" dirty="0"/>
          </a:p>
        </p:txBody>
      </p:sp>
      <p:sp>
        <p:nvSpPr>
          <p:cNvPr id="12" name="文本框 22"/>
          <p:cNvSpPr txBox="1"/>
          <p:nvPr/>
        </p:nvSpPr>
        <p:spPr>
          <a:xfrm>
            <a:off x="3347864" y="2923768"/>
            <a:ext cx="5328592" cy="830997"/>
          </a:xfrm>
          <a:prstGeom prst="rect">
            <a:avLst/>
          </a:prstGeom>
          <a:noFill/>
        </p:spPr>
        <p:txBody>
          <a:bodyPr vert="horz" wrap="square" lIns="91440" tIns="45720" rIns="91440" bIns="45720" numCol="1" anchor="t">
            <a:spAutoFit/>
          </a:bodyPr>
          <a:lstStyle/>
          <a:p>
            <a:pPr eaLnBrk="0"/>
            <a:r>
              <a:rPr lang="en-US" altLang="ko-KR" sz="2400" b="1" spc="100" dirty="0" smtClean="0">
                <a:latin typeface="Arial" pitchFamily="34" charset="0"/>
                <a:ea typeface="华文中宋" pitchFamily="2" charset="-122"/>
                <a:cs typeface="Arial" pitchFamily="34" charset="0"/>
              </a:rPr>
              <a:t>Prediction of anode export market from 2018 to 2019</a:t>
            </a:r>
            <a:endParaRPr lang="ko-KR" altLang="en-US" sz="2400" b="1" dirty="0">
              <a:latin typeface="Arial" pitchFamily="34" charset="0"/>
              <a:ea typeface="Calibri" charset="0"/>
              <a:cs typeface="Arial" pitchFamily="34" charset="0"/>
            </a:endParaRPr>
          </a:p>
        </p:txBody>
      </p:sp>
      <p:sp>
        <p:nvSpPr>
          <p:cNvPr id="13" name="文本框 18"/>
          <p:cNvSpPr txBox="1"/>
          <p:nvPr/>
        </p:nvSpPr>
        <p:spPr>
          <a:xfrm>
            <a:off x="2339752" y="1700808"/>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5" name="文本框 18"/>
          <p:cNvSpPr txBox="1"/>
          <p:nvPr/>
        </p:nvSpPr>
        <p:spPr>
          <a:xfrm>
            <a:off x="2339752" y="4077072"/>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3</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xmlns="" val="3697169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87624" y="1556792"/>
            <a:ext cx="7498080" cy="1656184"/>
          </a:xfrm>
        </p:spPr>
        <p:txBody>
          <a:bodyPr>
            <a:noAutofit/>
          </a:bodyPr>
          <a:lstStyle/>
          <a:p>
            <a:pPr algn="just">
              <a:buNone/>
            </a:pPr>
            <a:r>
              <a:rPr lang="en-US" sz="2000" dirty="0" smtClean="0">
                <a:latin typeface="Arial" pitchFamily="34" charset="0"/>
                <a:cs typeface="Arial" pitchFamily="34" charset="0"/>
              </a:rPr>
              <a:t>1. The exports </a:t>
            </a:r>
            <a:r>
              <a:rPr lang="en-US" altLang="zh-CN" sz="2000" dirty="0" smtClean="0">
                <a:latin typeface="Arial" pitchFamily="34" charset="0"/>
                <a:cs typeface="Arial" pitchFamily="34" charset="0"/>
              </a:rPr>
              <a:t>of</a:t>
            </a:r>
            <a:r>
              <a:rPr lang="en-US" sz="2000" dirty="0" smtClean="0">
                <a:latin typeface="Arial" pitchFamily="34" charset="0"/>
                <a:cs typeface="Arial" pitchFamily="34" charset="0"/>
              </a:rPr>
              <a:t> anode in 2018-2019 should be basically the same as those in 2017 according to customs statistics, but actually the exports would decline sharply. The exports of commercial anode would be about 860,000</a:t>
            </a:r>
            <a:r>
              <a:rPr lang="en-US" altLang="zh-CN" sz="2000" dirty="0" smtClean="0">
                <a:latin typeface="Arial" pitchFamily="34" charset="0"/>
                <a:cs typeface="Arial" pitchFamily="34" charset="0"/>
              </a:rPr>
              <a:t>-</a:t>
            </a:r>
            <a:r>
              <a:rPr lang="en-US" sz="2000" dirty="0" smtClean="0">
                <a:latin typeface="Arial" pitchFamily="34" charset="0"/>
                <a:cs typeface="Arial" pitchFamily="34" charset="0"/>
              </a:rPr>
              <a:t>900,000t in 2018, and would decline further to below 800,000t in 2019.</a:t>
            </a:r>
            <a:endParaRPr lang="zh-CN" altLang="en-US" sz="2000" b="1" dirty="0">
              <a:latin typeface="华文中宋" pitchFamily="2" charset="-122"/>
              <a:ea typeface="华文中宋" pitchFamily="2" charset="-122"/>
            </a:endParaRPr>
          </a:p>
          <a:p>
            <a:endParaRPr lang="zh-CN" altLang="en-US" sz="2000" dirty="0">
              <a:latin typeface="华文中宋" pitchFamily="2" charset="-122"/>
              <a:ea typeface="华文中宋" pitchFamily="2" charset="-122"/>
            </a:endParaRPr>
          </a:p>
        </p:txBody>
      </p:sp>
      <p:sp>
        <p:nvSpPr>
          <p:cNvPr id="4" name="TextBox 3"/>
          <p:cNvSpPr txBox="1"/>
          <p:nvPr/>
        </p:nvSpPr>
        <p:spPr>
          <a:xfrm>
            <a:off x="1259632" y="188640"/>
            <a:ext cx="7128792" cy="707886"/>
          </a:xfrm>
          <a:prstGeom prst="rect">
            <a:avLst/>
          </a:prstGeom>
          <a:noFill/>
        </p:spPr>
        <p:txBody>
          <a:bodyPr wrap="square" rtlCol="0">
            <a:spAutoFit/>
          </a:bodyPr>
          <a:lstStyle/>
          <a:p>
            <a:pPr eaLnBrk="0"/>
            <a:r>
              <a:rPr lang="en-US" altLang="ko-KR" sz="2000" b="1" spc="100" dirty="0" smtClean="0">
                <a:latin typeface="Arial" pitchFamily="34" charset="0"/>
                <a:ea typeface="华文中宋" pitchFamily="2" charset="-122"/>
                <a:cs typeface="Arial" pitchFamily="34" charset="0"/>
              </a:rPr>
              <a:t>Ⅳ Prediction of anode export market from 2018 to 2019</a:t>
            </a:r>
            <a:endParaRPr lang="ko-KR" altLang="en-US" sz="2000" b="1" dirty="0">
              <a:latin typeface="Arial" pitchFamily="34" charset="0"/>
              <a:ea typeface="Calibri" charset="0"/>
              <a:cs typeface="Arial" pitchFamily="34" charset="0"/>
            </a:endParaRPr>
          </a:p>
        </p:txBody>
      </p:sp>
      <p:sp>
        <p:nvSpPr>
          <p:cNvPr id="6" name="TextBox 5"/>
          <p:cNvSpPr txBox="1"/>
          <p:nvPr/>
        </p:nvSpPr>
        <p:spPr>
          <a:xfrm>
            <a:off x="1187624" y="3789040"/>
            <a:ext cx="7632848" cy="1631216"/>
          </a:xfrm>
          <a:prstGeom prst="rect">
            <a:avLst/>
          </a:prstGeom>
          <a:noFill/>
        </p:spPr>
        <p:txBody>
          <a:bodyPr wrap="square" rtlCol="0">
            <a:spAutoFit/>
          </a:bodyPr>
          <a:lstStyle/>
          <a:p>
            <a:pPr algn="just"/>
            <a:r>
              <a:rPr lang="en-US" sz="2000" dirty="0" smtClean="0">
                <a:latin typeface="Arial" pitchFamily="34" charset="0"/>
                <a:cs typeface="Arial" pitchFamily="34" charset="0"/>
              </a:rPr>
              <a:t>2. The export prices for anode will become more and more close to those in the domestic market, but the changes in export prices are inseparable with prices for raw material of anode supplied to foreign customers!</a:t>
            </a:r>
            <a:endParaRPr lang="en-US" altLang="zh-CN" sz="2000" b="1" dirty="0">
              <a:latin typeface="Arial" pitchFamily="34" charset="0"/>
              <a:ea typeface="华文中宋" pitchFamily="2" charset="-122"/>
              <a:cs typeface="Arial" pitchFamily="34" charset="0"/>
            </a:endParaRPr>
          </a:p>
          <a:p>
            <a:endParaRPr lang="zh-CN" altLang="en-US" sz="2000" dirty="0">
              <a:latin typeface="Arial" pitchFamily="34" charset="0"/>
              <a:ea typeface="华文中宋" pitchFamily="2"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87624" y="1556792"/>
            <a:ext cx="7498080" cy="1656184"/>
          </a:xfrm>
        </p:spPr>
        <p:txBody>
          <a:bodyPr>
            <a:noAutofit/>
          </a:bodyPr>
          <a:lstStyle/>
          <a:p>
            <a:pPr algn="just">
              <a:lnSpc>
                <a:spcPct val="160000"/>
              </a:lnSpc>
              <a:buNone/>
            </a:pPr>
            <a:r>
              <a:rPr lang="en-US" sz="2000" dirty="0" smtClean="0">
                <a:latin typeface="Arial" pitchFamily="34" charset="0"/>
                <a:cs typeface="Arial" pitchFamily="34" charset="0"/>
              </a:rPr>
              <a:t>3. The quality of anode, the reasonableness of prices, the brand and culture of enterprises determine the companies' market share in anode export.</a:t>
            </a:r>
            <a:endParaRPr lang="zh-CN" altLang="en-US" sz="2000" dirty="0" smtClean="0">
              <a:latin typeface="Arial" pitchFamily="34" charset="0"/>
              <a:cs typeface="Arial" pitchFamily="34" charset="0"/>
            </a:endParaRPr>
          </a:p>
          <a:p>
            <a:pPr algn="just">
              <a:lnSpc>
                <a:spcPct val="160000"/>
              </a:lnSpc>
              <a:buNone/>
            </a:pPr>
            <a:endParaRPr lang="en-US" altLang="zh-CN" sz="2000" b="1" dirty="0">
              <a:latin typeface="华文中宋" pitchFamily="2" charset="-122"/>
              <a:ea typeface="华文中宋" pitchFamily="2" charset="-122"/>
            </a:endParaRPr>
          </a:p>
          <a:p>
            <a:pPr algn="just"/>
            <a:endParaRPr lang="zh-CN" altLang="en-US" sz="2000" dirty="0">
              <a:latin typeface="华文中宋" pitchFamily="2" charset="-122"/>
              <a:ea typeface="华文中宋" pitchFamily="2" charset="-122"/>
            </a:endParaRPr>
          </a:p>
        </p:txBody>
      </p:sp>
      <p:sp>
        <p:nvSpPr>
          <p:cNvPr id="4" name="TextBox 3"/>
          <p:cNvSpPr txBox="1"/>
          <p:nvPr/>
        </p:nvSpPr>
        <p:spPr>
          <a:xfrm>
            <a:off x="1259632" y="188640"/>
            <a:ext cx="7128792" cy="707886"/>
          </a:xfrm>
          <a:prstGeom prst="rect">
            <a:avLst/>
          </a:prstGeom>
          <a:noFill/>
        </p:spPr>
        <p:txBody>
          <a:bodyPr wrap="square" rtlCol="0">
            <a:spAutoFit/>
          </a:bodyPr>
          <a:lstStyle/>
          <a:p>
            <a:pPr eaLnBrk="0"/>
            <a:r>
              <a:rPr lang="en-US" altLang="ko-KR" sz="2000" b="1" spc="100" dirty="0" smtClean="0">
                <a:latin typeface="Arial" pitchFamily="34" charset="0"/>
                <a:ea typeface="华文中宋" pitchFamily="2" charset="-122"/>
                <a:cs typeface="Arial" pitchFamily="34" charset="0"/>
              </a:rPr>
              <a:t>Ⅳ Prediction of anode export market from 2018 to 2019</a:t>
            </a:r>
            <a:endParaRPr lang="ko-KR" altLang="en-US" sz="2000" b="1" dirty="0">
              <a:latin typeface="Arial" pitchFamily="34" charset="0"/>
              <a:ea typeface="Calibri" charset="0"/>
              <a:cs typeface="Arial" pitchFamily="34" charset="0"/>
            </a:endParaRPr>
          </a:p>
        </p:txBody>
      </p:sp>
      <p:sp>
        <p:nvSpPr>
          <p:cNvPr id="6" name="TextBox 5"/>
          <p:cNvSpPr txBox="1"/>
          <p:nvPr/>
        </p:nvSpPr>
        <p:spPr>
          <a:xfrm>
            <a:off x="1259632" y="3140968"/>
            <a:ext cx="7632848" cy="1323439"/>
          </a:xfrm>
          <a:prstGeom prst="rect">
            <a:avLst/>
          </a:prstGeom>
          <a:noFill/>
        </p:spPr>
        <p:txBody>
          <a:bodyPr wrap="square" rtlCol="0">
            <a:spAutoFit/>
          </a:bodyPr>
          <a:lstStyle/>
          <a:p>
            <a:pPr algn="just">
              <a:lnSpc>
                <a:spcPct val="150000"/>
              </a:lnSpc>
            </a:pPr>
            <a:r>
              <a:rPr lang="en-US" sz="2000" dirty="0" smtClean="0">
                <a:latin typeface="Arial" pitchFamily="34" charset="0"/>
                <a:cs typeface="Arial" pitchFamily="34" charset="0"/>
              </a:rPr>
              <a:t>4. Relative solidification of anode export market results in limited    new suppliers.</a:t>
            </a:r>
            <a:endParaRPr lang="en-US" altLang="zh-CN" sz="2000" b="1" dirty="0">
              <a:latin typeface="华文中宋" pitchFamily="2" charset="-122"/>
              <a:ea typeface="华文中宋" pitchFamily="2" charset="-122"/>
            </a:endParaRPr>
          </a:p>
          <a:p>
            <a:pPr algn="just"/>
            <a:endParaRPr lang="zh-CN" altLang="en-US" sz="2000" dirty="0">
              <a:latin typeface="华文中宋" pitchFamily="2" charset="-122"/>
              <a:ea typeface="华文中宋" pitchFamily="2" charset="-122"/>
            </a:endParaRPr>
          </a:p>
        </p:txBody>
      </p:sp>
      <p:sp>
        <p:nvSpPr>
          <p:cNvPr id="5" name="TextBox 4"/>
          <p:cNvSpPr txBox="1"/>
          <p:nvPr/>
        </p:nvSpPr>
        <p:spPr>
          <a:xfrm>
            <a:off x="1187624" y="4437112"/>
            <a:ext cx="7704856" cy="2339102"/>
          </a:xfrm>
          <a:prstGeom prst="rect">
            <a:avLst/>
          </a:prstGeom>
          <a:noFill/>
        </p:spPr>
        <p:txBody>
          <a:bodyPr wrap="square" rtlCol="0">
            <a:spAutoFit/>
          </a:bodyPr>
          <a:lstStyle/>
          <a:p>
            <a:pPr marL="365760" indent="-283464" algn="just">
              <a:lnSpc>
                <a:spcPct val="160000"/>
              </a:lnSpc>
              <a:spcBef>
                <a:spcPts val="600"/>
              </a:spcBef>
              <a:buClr>
                <a:schemeClr val="accent1"/>
              </a:buClr>
              <a:buSzPct val="80000"/>
            </a:pPr>
            <a:r>
              <a:rPr lang="en-US" sz="2000" dirty="0" smtClean="0">
                <a:latin typeface="Arial" pitchFamily="34" charset="0"/>
                <a:cs typeface="Arial" pitchFamily="34" charset="0"/>
              </a:rPr>
              <a:t>5. Future trends of anode export: improving anode quality, reducing anode consumption and assisting primary aluminum companies in producing high-end refined aluminum.</a:t>
            </a:r>
            <a:endParaRPr lang="zh-CN" altLang="en-US" sz="2000" b="1" dirty="0">
              <a:latin typeface="华文中宋" pitchFamily="2" charset="-122"/>
              <a:ea typeface="华文中宋" pitchFamily="2" charset="-122"/>
            </a:endParaRPr>
          </a:p>
          <a:p>
            <a:pPr>
              <a:lnSpc>
                <a:spcPct val="150000"/>
              </a:lnSpc>
              <a:buNone/>
            </a:pPr>
            <a:endParaRPr lang="en-US" altLang="zh-CN" sz="2000" b="1" dirty="0">
              <a:latin typeface="华文中宋" pitchFamily="2" charset="-122"/>
              <a:ea typeface="华文中宋" pitchFamily="2" charset="-122"/>
            </a:endParaRPr>
          </a:p>
          <a:p>
            <a:endParaRPr lang="zh-CN" altLang="en-US" sz="2000" dirty="0">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6" name="图片 5" descr="10m58PICVBN_1024.jpg"/>
          <p:cNvPicPr>
            <a:picLocks noChangeAspect="1"/>
          </p:cNvPicPr>
          <p:nvPr/>
        </p:nvPicPr>
        <p:blipFill>
          <a:blip r:embed="rId2" cstate="print"/>
          <a:stretch>
            <a:fillRect/>
          </a:stretch>
        </p:blipFill>
        <p:spPr>
          <a:xfrm>
            <a:off x="971600" y="0"/>
            <a:ext cx="8172400" cy="602128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8"/>
          <p:cNvSpPr txBox="1"/>
          <p:nvPr/>
        </p:nvSpPr>
        <p:spPr>
          <a:xfrm>
            <a:off x="3428992" y="357166"/>
            <a:ext cx="4253230" cy="769441"/>
          </a:xfrm>
          <a:prstGeom prst="rect">
            <a:avLst/>
          </a:prstGeom>
          <a:noFill/>
        </p:spPr>
        <p:txBody>
          <a:bodyPr wrap="square" rtlCol="0">
            <a:spAutoFit/>
          </a:bodyPr>
          <a:lstStyle/>
          <a:p>
            <a:r>
              <a:rPr lang="en-US" altLang="zh-CN" sz="4400" b="1" dirty="0" smtClean="0">
                <a:solidFill>
                  <a:schemeClr val="accent1">
                    <a:lumMod val="60000"/>
                    <a:lumOff val="40000"/>
                  </a:schemeClr>
                </a:solidFill>
                <a:latin typeface="Arial" pitchFamily="34" charset="0"/>
                <a:ea typeface="+mj-ea"/>
                <a:cs typeface="Arial" pitchFamily="34" charset="0"/>
              </a:rPr>
              <a:t>Contents</a:t>
            </a:r>
            <a:endParaRPr lang="zh-CN" altLang="en-US" sz="4400" b="1" dirty="0">
              <a:solidFill>
                <a:schemeClr val="accent1">
                  <a:lumMod val="60000"/>
                  <a:lumOff val="40000"/>
                </a:schemeClr>
              </a:solidFill>
              <a:latin typeface="Arial" pitchFamily="34" charset="0"/>
              <a:ea typeface="+mj-ea"/>
              <a:cs typeface="Arial" pitchFamily="34" charset="0"/>
            </a:endParaRPr>
          </a:p>
        </p:txBody>
      </p:sp>
      <p:sp>
        <p:nvSpPr>
          <p:cNvPr id="5" name="椭圆 4"/>
          <p:cNvSpPr/>
          <p:nvPr/>
        </p:nvSpPr>
        <p:spPr>
          <a:xfrm>
            <a:off x="2123728" y="1628800"/>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22"/>
          <p:cNvSpPr txBox="1"/>
          <p:nvPr/>
        </p:nvSpPr>
        <p:spPr>
          <a:xfrm>
            <a:off x="3275856" y="1844825"/>
            <a:ext cx="5112568" cy="646331"/>
          </a:xfrm>
          <a:prstGeom prst="rect">
            <a:avLst/>
          </a:prstGeom>
          <a:noFill/>
        </p:spPr>
        <p:txBody>
          <a:bodyPr vert="horz" wrap="square" lIns="91440" tIns="45720" rIns="91440" bIns="45720" numCol="1" anchor="t">
            <a:spAutoFit/>
          </a:bodyPr>
          <a:lstStyle/>
          <a:p>
            <a:pPr marL="0" indent="0" algn="l" defTabSz="914400" eaLnBrk="0" fontAlgn="auto" latinLnBrk="0">
              <a:lnSpc>
                <a:spcPct val="100000"/>
              </a:lnSpc>
              <a:spcBef>
                <a:spcPts val="0"/>
              </a:spcBef>
              <a:spcAft>
                <a:spcPts val="0"/>
              </a:spcAft>
              <a:buFontTx/>
              <a:buNone/>
            </a:pPr>
            <a:r>
              <a:rPr lang="en-US" altLang="ko-KR" b="1" strike="noStrike" cap="none" spc="100" dirty="0" smtClean="0">
                <a:solidFill>
                  <a:schemeClr val="tx1"/>
                </a:solidFill>
                <a:latin typeface="Arial" pitchFamily="34" charset="0"/>
                <a:ea typeface="华文中宋" pitchFamily="2" charset="-122"/>
                <a:cs typeface="Arial" pitchFamily="34" charset="0"/>
              </a:rPr>
              <a:t>Analysis </a:t>
            </a:r>
            <a:r>
              <a:rPr lang="en-US" altLang="ko-KR" b="1" strike="noStrike" cap="none" spc="100" dirty="0">
                <a:solidFill>
                  <a:schemeClr val="tx1"/>
                </a:solidFill>
                <a:latin typeface="Arial" pitchFamily="34" charset="0"/>
                <a:ea typeface="华文中宋" pitchFamily="2" charset="-122"/>
                <a:cs typeface="Arial" pitchFamily="34" charset="0"/>
              </a:rPr>
              <a:t>on Chinese anode </a:t>
            </a:r>
            <a:endParaRPr lang="en-US" altLang="ko-KR" b="1" strike="noStrike" cap="none" spc="100" dirty="0" smtClean="0">
              <a:solidFill>
                <a:schemeClr val="tx1"/>
              </a:solidFill>
              <a:latin typeface="Arial" pitchFamily="34" charset="0"/>
              <a:ea typeface="华文中宋" pitchFamily="2" charset="-122"/>
              <a:cs typeface="Arial" pitchFamily="34" charset="0"/>
            </a:endParaRPr>
          </a:p>
          <a:p>
            <a:pPr marL="0" indent="0" algn="l" defTabSz="914400" eaLnBrk="0" fontAlgn="auto" latinLnBrk="0">
              <a:lnSpc>
                <a:spcPct val="100000"/>
              </a:lnSpc>
              <a:spcBef>
                <a:spcPts val="0"/>
              </a:spcBef>
              <a:spcAft>
                <a:spcPts val="0"/>
              </a:spcAft>
              <a:buFontTx/>
              <a:buNone/>
            </a:pPr>
            <a:r>
              <a:rPr lang="en-US" altLang="ko-KR" b="1" strike="noStrike" cap="none" spc="100" dirty="0" smtClean="0">
                <a:solidFill>
                  <a:schemeClr val="tx1"/>
                </a:solidFill>
                <a:latin typeface="Arial" pitchFamily="34" charset="0"/>
                <a:ea typeface="华文中宋" pitchFamily="2" charset="-122"/>
                <a:cs typeface="Arial" pitchFamily="34" charset="0"/>
              </a:rPr>
              <a:t>supply-demand </a:t>
            </a:r>
            <a:r>
              <a:rPr lang="en-US" altLang="ko-KR" b="1" strike="noStrike" cap="none" spc="100" dirty="0" smtClean="0">
                <a:latin typeface="Arial" pitchFamily="34" charset="0"/>
                <a:ea typeface="华文中宋" pitchFamily="2" charset="-122"/>
                <a:cs typeface="Arial" pitchFamily="34" charset="0"/>
              </a:rPr>
              <a:t>relationship </a:t>
            </a:r>
            <a:r>
              <a:rPr lang="en-US" altLang="ko-KR" b="1" strike="noStrike" cap="none" spc="100" dirty="0">
                <a:latin typeface="Arial" pitchFamily="34" charset="0"/>
                <a:ea typeface="华文中宋" pitchFamily="2" charset="-122"/>
                <a:cs typeface="Arial" pitchFamily="34" charset="0"/>
              </a:rPr>
              <a:t>in </a:t>
            </a:r>
            <a:r>
              <a:rPr lang="en-US" altLang="ko-KR" b="1" strike="noStrike" cap="none" spc="100" dirty="0">
                <a:solidFill>
                  <a:schemeClr val="tx1"/>
                </a:solidFill>
                <a:latin typeface="Arial" pitchFamily="34" charset="0"/>
                <a:ea typeface="华文中宋" pitchFamily="2" charset="-122"/>
                <a:cs typeface="Arial" pitchFamily="34" charset="0"/>
              </a:rPr>
              <a:t>2018</a:t>
            </a:r>
            <a:endParaRPr lang="ko-KR" altLang="en-US" b="1" strike="noStrike" cap="none" dirty="0">
              <a:solidFill>
                <a:schemeClr val="tx1"/>
              </a:solidFill>
              <a:latin typeface="Arial" pitchFamily="34" charset="0"/>
              <a:ea typeface="Calibri" charset="0"/>
              <a:cs typeface="Arial" pitchFamily="34" charset="0"/>
            </a:endParaRPr>
          </a:p>
        </p:txBody>
      </p:sp>
      <p:sp>
        <p:nvSpPr>
          <p:cNvPr id="7" name="椭圆 6"/>
          <p:cNvSpPr/>
          <p:nvPr/>
        </p:nvSpPr>
        <p:spPr>
          <a:xfrm>
            <a:off x="2098571" y="2852936"/>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2"/>
          <p:cNvSpPr txBox="1"/>
          <p:nvPr/>
        </p:nvSpPr>
        <p:spPr>
          <a:xfrm>
            <a:off x="3275856" y="2967335"/>
            <a:ext cx="5400600" cy="646331"/>
          </a:xfrm>
          <a:prstGeom prst="rect">
            <a:avLst/>
          </a:prstGeom>
          <a:noFill/>
        </p:spPr>
        <p:txBody>
          <a:bodyPr vert="horz" wrap="square" lIns="91440" tIns="45720" rIns="91440" bIns="45720" numCol="1" anchor="t">
            <a:spAutoFit/>
          </a:bodyPr>
          <a:lstStyle/>
          <a:p>
            <a:pPr marL="0" indent="0" algn="l" defTabSz="914400" eaLnBrk="0" fontAlgn="auto" latinLnBrk="0">
              <a:lnSpc>
                <a:spcPct val="100000"/>
              </a:lnSpc>
              <a:spcBef>
                <a:spcPts val="0"/>
              </a:spcBef>
              <a:spcAft>
                <a:spcPts val="0"/>
              </a:spcAft>
              <a:buFontTx/>
              <a:buNone/>
            </a:pPr>
            <a:r>
              <a:rPr lang="en-US" altLang="ko-KR" b="1" spc="100" dirty="0" smtClean="0">
                <a:latin typeface="Arial" pitchFamily="34" charset="0"/>
                <a:ea typeface="华文中宋" pitchFamily="2" charset="-122"/>
                <a:cs typeface="Arial" pitchFamily="34" charset="0"/>
              </a:rPr>
              <a:t>Analysis </a:t>
            </a:r>
            <a:r>
              <a:rPr lang="en-US" altLang="ko-KR" b="1" spc="100" dirty="0">
                <a:latin typeface="Arial" pitchFamily="34" charset="0"/>
                <a:ea typeface="华文中宋" pitchFamily="2" charset="-122"/>
                <a:cs typeface="Arial" pitchFamily="34" charset="0"/>
              </a:rPr>
              <a:t>on anode export </a:t>
            </a:r>
            <a:r>
              <a:rPr lang="en-US" altLang="ko-KR" b="1" spc="100" dirty="0" smtClean="0">
                <a:latin typeface="Arial" pitchFamily="34" charset="0"/>
                <a:ea typeface="华文中宋" pitchFamily="2" charset="-122"/>
                <a:cs typeface="Arial" pitchFamily="34" charset="0"/>
              </a:rPr>
              <a:t>data from </a:t>
            </a:r>
            <a:r>
              <a:rPr lang="en-US" altLang="ko-KR" b="1" spc="100" dirty="0">
                <a:latin typeface="Arial" pitchFamily="34" charset="0"/>
                <a:ea typeface="华文中宋" pitchFamily="2" charset="-122"/>
                <a:cs typeface="Arial" pitchFamily="34" charset="0"/>
              </a:rPr>
              <a:t>2015 to 2017</a:t>
            </a:r>
            <a:endParaRPr lang="ko-KR" altLang="en-US" b="1" strike="noStrike" cap="none" dirty="0">
              <a:solidFill>
                <a:schemeClr val="tx1"/>
              </a:solidFill>
              <a:latin typeface="Arial" pitchFamily="34" charset="0"/>
              <a:ea typeface="Calibri" charset="0"/>
              <a:cs typeface="Arial" pitchFamily="34" charset="0"/>
            </a:endParaRPr>
          </a:p>
        </p:txBody>
      </p:sp>
      <p:sp>
        <p:nvSpPr>
          <p:cNvPr id="9" name="椭圆 8"/>
          <p:cNvSpPr/>
          <p:nvPr/>
        </p:nvSpPr>
        <p:spPr>
          <a:xfrm>
            <a:off x="2123728" y="4005064"/>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123728" y="5157192"/>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22"/>
          <p:cNvSpPr txBox="1"/>
          <p:nvPr/>
        </p:nvSpPr>
        <p:spPr>
          <a:xfrm>
            <a:off x="3275856" y="4221088"/>
            <a:ext cx="4320480" cy="369332"/>
          </a:xfrm>
          <a:prstGeom prst="rect">
            <a:avLst/>
          </a:prstGeom>
          <a:noFill/>
        </p:spPr>
        <p:txBody>
          <a:bodyPr vert="horz" wrap="square" lIns="91440" tIns="45720" rIns="91440" bIns="45720" numCol="1" anchor="t">
            <a:spAutoFit/>
          </a:bodyPr>
          <a:lstStyle/>
          <a:p>
            <a:pPr marL="0" indent="0" algn="l" defTabSz="914400" eaLnBrk="0" fontAlgn="auto" latinLnBrk="0">
              <a:lnSpc>
                <a:spcPct val="100000"/>
              </a:lnSpc>
              <a:spcBef>
                <a:spcPts val="0"/>
              </a:spcBef>
              <a:spcAft>
                <a:spcPts val="0"/>
              </a:spcAft>
              <a:buFontTx/>
              <a:buNone/>
            </a:pPr>
            <a:r>
              <a:rPr lang="en-US" altLang="ko-KR" b="1" spc="100" dirty="0" smtClean="0">
                <a:latin typeface="Arial" pitchFamily="34" charset="0"/>
                <a:ea typeface="华文中宋" pitchFamily="2" charset="-122"/>
                <a:cs typeface="Arial" pitchFamily="34" charset="0"/>
              </a:rPr>
              <a:t>Analysis </a:t>
            </a:r>
            <a:r>
              <a:rPr lang="en-US" altLang="ko-KR" b="1" spc="100" dirty="0">
                <a:latin typeface="Arial" pitchFamily="34" charset="0"/>
                <a:ea typeface="华文中宋" pitchFamily="2" charset="-122"/>
                <a:cs typeface="Arial" pitchFamily="34" charset="0"/>
              </a:rPr>
              <a:t>on anode export market</a:t>
            </a:r>
            <a:endParaRPr lang="ko-KR" altLang="en-US" b="1" strike="noStrike" cap="none" dirty="0">
              <a:solidFill>
                <a:schemeClr val="tx1"/>
              </a:solidFill>
              <a:latin typeface="Arial" pitchFamily="34" charset="0"/>
              <a:ea typeface="Calibri" charset="0"/>
              <a:cs typeface="Arial" pitchFamily="34" charset="0"/>
            </a:endParaRPr>
          </a:p>
        </p:txBody>
      </p:sp>
      <p:sp>
        <p:nvSpPr>
          <p:cNvPr id="12" name="文本框 22"/>
          <p:cNvSpPr txBox="1"/>
          <p:nvPr/>
        </p:nvSpPr>
        <p:spPr>
          <a:xfrm>
            <a:off x="3347864" y="5301208"/>
            <a:ext cx="5328592" cy="646331"/>
          </a:xfrm>
          <a:prstGeom prst="rect">
            <a:avLst/>
          </a:prstGeom>
          <a:noFill/>
        </p:spPr>
        <p:txBody>
          <a:bodyPr vert="horz" wrap="square" lIns="91440" tIns="45720" rIns="91440" bIns="45720" numCol="1" anchor="t">
            <a:spAutoFit/>
          </a:bodyPr>
          <a:lstStyle/>
          <a:p>
            <a:pPr marL="0" indent="0" algn="l" defTabSz="914400" eaLnBrk="0" fontAlgn="auto" latinLnBrk="0">
              <a:lnSpc>
                <a:spcPct val="100000"/>
              </a:lnSpc>
              <a:spcBef>
                <a:spcPts val="0"/>
              </a:spcBef>
              <a:spcAft>
                <a:spcPts val="0"/>
              </a:spcAft>
              <a:buFontTx/>
              <a:buNone/>
            </a:pPr>
            <a:r>
              <a:rPr lang="en-US" altLang="ko-KR" b="1" spc="100" dirty="0" smtClean="0">
                <a:latin typeface="Arial" pitchFamily="34" charset="0"/>
                <a:ea typeface="华文中宋" pitchFamily="2" charset="-122"/>
                <a:cs typeface="Arial" pitchFamily="34" charset="0"/>
              </a:rPr>
              <a:t>Prediction of </a:t>
            </a:r>
            <a:r>
              <a:rPr lang="en-US" altLang="ko-KR" b="1" strike="noStrike" cap="none" spc="100" dirty="0" smtClean="0">
                <a:solidFill>
                  <a:schemeClr val="tx1"/>
                </a:solidFill>
                <a:latin typeface="Arial" pitchFamily="34" charset="0"/>
                <a:ea typeface="华文中宋" pitchFamily="2" charset="-122"/>
                <a:cs typeface="Arial" pitchFamily="34" charset="0"/>
              </a:rPr>
              <a:t>anode </a:t>
            </a:r>
            <a:r>
              <a:rPr lang="en-US" altLang="ko-KR" b="1" strike="noStrike" cap="none" spc="100" dirty="0">
                <a:solidFill>
                  <a:schemeClr val="tx1"/>
                </a:solidFill>
                <a:latin typeface="Arial" pitchFamily="34" charset="0"/>
                <a:ea typeface="华文中宋" pitchFamily="2" charset="-122"/>
                <a:cs typeface="Arial" pitchFamily="34" charset="0"/>
              </a:rPr>
              <a:t>export market from 2018 to 2019</a:t>
            </a:r>
            <a:endParaRPr lang="ko-KR" altLang="en-US" b="1" strike="noStrike" cap="none" dirty="0">
              <a:solidFill>
                <a:schemeClr val="tx1"/>
              </a:solidFill>
              <a:latin typeface="Arial" pitchFamily="34" charset="0"/>
              <a:ea typeface="Calibri" charset="0"/>
              <a:cs typeface="Arial" pitchFamily="34" charset="0"/>
            </a:endParaRPr>
          </a:p>
        </p:txBody>
      </p:sp>
      <p:sp>
        <p:nvSpPr>
          <p:cNvPr id="13" name="文本框 18"/>
          <p:cNvSpPr txBox="1"/>
          <p:nvPr/>
        </p:nvSpPr>
        <p:spPr>
          <a:xfrm>
            <a:off x="2339752" y="1700808"/>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4" name="文本框 18"/>
          <p:cNvSpPr txBox="1"/>
          <p:nvPr/>
        </p:nvSpPr>
        <p:spPr>
          <a:xfrm>
            <a:off x="2267744" y="2924944"/>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2</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5" name="文本框 18"/>
          <p:cNvSpPr txBox="1"/>
          <p:nvPr/>
        </p:nvSpPr>
        <p:spPr>
          <a:xfrm>
            <a:off x="2339752" y="4077072"/>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3</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6" name="文本框 18"/>
          <p:cNvSpPr txBox="1"/>
          <p:nvPr/>
        </p:nvSpPr>
        <p:spPr>
          <a:xfrm>
            <a:off x="2339752" y="5229200"/>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4</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2123728" y="2937092"/>
            <a:ext cx="817245" cy="817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22"/>
          <p:cNvSpPr txBox="1"/>
          <p:nvPr/>
        </p:nvSpPr>
        <p:spPr>
          <a:xfrm>
            <a:off x="3275856" y="3153117"/>
            <a:ext cx="5112568" cy="1200329"/>
          </a:xfrm>
          <a:prstGeom prst="rect">
            <a:avLst/>
          </a:prstGeom>
          <a:noFill/>
        </p:spPr>
        <p:txBody>
          <a:bodyPr vert="horz" wrap="square" lIns="91440" tIns="45720" rIns="91440" bIns="45720" numCol="1" anchor="t">
            <a:spAutoFit/>
          </a:bodyPr>
          <a:lstStyle/>
          <a:p>
            <a:pPr eaLnBrk="0"/>
            <a:r>
              <a:rPr lang="en-US" altLang="ko-KR" sz="2400" b="1" spc="100" dirty="0" smtClean="0">
                <a:latin typeface="Arial" pitchFamily="34" charset="0"/>
                <a:ea typeface="华文中宋" pitchFamily="2" charset="-122"/>
                <a:cs typeface="Arial" pitchFamily="34" charset="0"/>
              </a:rPr>
              <a:t>Analysis </a:t>
            </a:r>
            <a:r>
              <a:rPr lang="en-US" altLang="ko-KR" sz="2400" b="1" spc="100" dirty="0">
                <a:latin typeface="Arial" pitchFamily="34" charset="0"/>
                <a:ea typeface="华文中宋" pitchFamily="2" charset="-122"/>
                <a:cs typeface="Arial" pitchFamily="34" charset="0"/>
              </a:rPr>
              <a:t>on Chinese anode supply-demand </a:t>
            </a:r>
            <a:r>
              <a:rPr lang="en-US" altLang="ko-KR" sz="2400" b="1" spc="100" dirty="0" smtClean="0">
                <a:latin typeface="Arial" pitchFamily="34" charset="0"/>
                <a:ea typeface="华文中宋" pitchFamily="2" charset="-122"/>
                <a:cs typeface="Arial" pitchFamily="34" charset="0"/>
              </a:rPr>
              <a:t>relationship </a:t>
            </a:r>
            <a:r>
              <a:rPr lang="en-US" altLang="ko-KR" sz="2400" b="1" spc="100" dirty="0">
                <a:latin typeface="Arial" pitchFamily="34" charset="0"/>
                <a:ea typeface="华文中宋" pitchFamily="2" charset="-122"/>
                <a:cs typeface="Arial" pitchFamily="34" charset="0"/>
              </a:rPr>
              <a:t>in 2018</a:t>
            </a:r>
            <a:endParaRPr lang="ko-KR" altLang="en-US" sz="2400" b="1" dirty="0">
              <a:latin typeface="Arial" pitchFamily="34" charset="0"/>
              <a:ea typeface="Calibri" charset="0"/>
              <a:cs typeface="Arial" pitchFamily="34" charset="0"/>
            </a:endParaRPr>
          </a:p>
        </p:txBody>
      </p:sp>
      <p:sp>
        <p:nvSpPr>
          <p:cNvPr id="13" name="文本框 18"/>
          <p:cNvSpPr txBox="1"/>
          <p:nvPr/>
        </p:nvSpPr>
        <p:spPr>
          <a:xfrm>
            <a:off x="2339752" y="1700808"/>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1</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4" name="文本框 18"/>
          <p:cNvSpPr txBox="1"/>
          <p:nvPr/>
        </p:nvSpPr>
        <p:spPr>
          <a:xfrm>
            <a:off x="2339752" y="3022499"/>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cs typeface="Segoe UI Black" panose="020B0A02040204020203" pitchFamily="34" charset="0"/>
              </a:rPr>
              <a:t>1</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5" name="文本框 18"/>
          <p:cNvSpPr txBox="1"/>
          <p:nvPr/>
        </p:nvSpPr>
        <p:spPr>
          <a:xfrm>
            <a:off x="2339752" y="4077072"/>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3</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
        <p:nvSpPr>
          <p:cNvPr id="16" name="文本框 18"/>
          <p:cNvSpPr txBox="1"/>
          <p:nvPr/>
        </p:nvSpPr>
        <p:spPr>
          <a:xfrm>
            <a:off x="2339752" y="5229200"/>
            <a:ext cx="332740" cy="646430"/>
          </a:xfrm>
          <a:prstGeom prst="rect">
            <a:avLst/>
          </a:prstGeom>
          <a:noFill/>
        </p:spPr>
        <p:txBody>
          <a:bodyPr wrap="square" rtlCol="0">
            <a:spAutoFit/>
          </a:bodyPr>
          <a:lstStyle/>
          <a:p>
            <a:r>
              <a:rPr lang="en-US" altLang="zh-CN" sz="3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4</a:t>
            </a:r>
            <a:endParaRPr lang="zh-CN" altLang="en-US" sz="3600" dirty="0">
              <a:solidFill>
                <a:schemeClr val="bg1"/>
              </a:solidFill>
              <a:latin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xmlns="" val="369340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nvGraphicFramePr>
        <p:xfrm>
          <a:off x="1043608" y="1340768"/>
          <a:ext cx="7776864"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259632" y="188640"/>
            <a:ext cx="7128792" cy="338554"/>
          </a:xfrm>
          <a:prstGeom prst="rect">
            <a:avLst/>
          </a:prstGeom>
          <a:noFill/>
        </p:spPr>
        <p:txBody>
          <a:bodyPr wrap="square" rtlCol="0">
            <a:spAutoFit/>
          </a:bodyPr>
          <a:lstStyle/>
          <a:p>
            <a:r>
              <a:rPr lang="en-US" altLang="zh-CN" sz="1600" b="1" dirty="0" smtClean="0">
                <a:latin typeface="Arial" pitchFamily="34" charset="0"/>
                <a:ea typeface="华文中宋" pitchFamily="2" charset="-122"/>
                <a:cs typeface="Arial" pitchFamily="34" charset="0"/>
              </a:rPr>
              <a:t>Ⅰ </a:t>
            </a:r>
            <a:r>
              <a:rPr lang="en-US" altLang="zh-CN" sz="1600" b="1" dirty="0">
                <a:latin typeface="Arial" pitchFamily="34" charset="0"/>
                <a:ea typeface="华文中宋" pitchFamily="2" charset="-122"/>
                <a:cs typeface="Arial" pitchFamily="34" charset="0"/>
              </a:rPr>
              <a:t>Analysis on Chinese anode supply-demand </a:t>
            </a:r>
            <a:r>
              <a:rPr lang="en-US" altLang="zh-CN" sz="1600" b="1" dirty="0" smtClean="0">
                <a:latin typeface="Arial" pitchFamily="34" charset="0"/>
                <a:ea typeface="华文中宋" pitchFamily="2" charset="-122"/>
                <a:cs typeface="Arial" pitchFamily="34" charset="0"/>
              </a:rPr>
              <a:t>relationship </a:t>
            </a:r>
            <a:r>
              <a:rPr lang="en-US" altLang="zh-CN" sz="1600" b="1" dirty="0">
                <a:latin typeface="Arial" pitchFamily="34" charset="0"/>
                <a:ea typeface="华文中宋" pitchFamily="2" charset="-122"/>
                <a:cs typeface="Arial" pitchFamily="34" charset="0"/>
              </a:rPr>
              <a:t>in 2018</a:t>
            </a:r>
          </a:p>
        </p:txBody>
      </p:sp>
      <p:sp>
        <p:nvSpPr>
          <p:cNvPr id="5" name="矩形 4"/>
          <p:cNvSpPr/>
          <p:nvPr/>
        </p:nvSpPr>
        <p:spPr>
          <a:xfrm>
            <a:off x="1331640" y="764704"/>
            <a:ext cx="6526508" cy="406265"/>
          </a:xfrm>
          <a:prstGeom prst="rect">
            <a:avLst/>
          </a:prstGeom>
        </p:spPr>
        <p:txBody>
          <a:bodyPr wrap="square">
            <a:spAutoFit/>
          </a:bodyPr>
          <a:lstStyle/>
          <a:p>
            <a:pPr>
              <a:lnSpc>
                <a:spcPct val="170000"/>
              </a:lnSpc>
            </a:pPr>
            <a:r>
              <a:rPr lang="en-US" altLang="zh-CN" sz="1200" b="1" dirty="0" smtClean="0">
                <a:latin typeface="Arial" pitchFamily="34" charset="0"/>
                <a:ea typeface="华文中宋" pitchFamily="2" charset="-122"/>
                <a:cs typeface="Arial" pitchFamily="34" charset="0"/>
              </a:rPr>
              <a:t>1</a:t>
            </a:r>
            <a:r>
              <a:rPr lang="en-US" altLang="zh-CN" sz="1200" b="1" dirty="0">
                <a:latin typeface="Arial" pitchFamily="34" charset="0"/>
                <a:ea typeface="华文中宋" pitchFamily="2" charset="-122"/>
                <a:cs typeface="Arial" pitchFamily="34" charset="0"/>
              </a:rPr>
              <a:t>. Anode output and consumption data from Jan 2016 to Mar  2018 (10,000t)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nvGraphicFramePr>
        <p:xfrm>
          <a:off x="971600" y="1268760"/>
          <a:ext cx="8172400"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259632" y="188640"/>
            <a:ext cx="7128792" cy="338554"/>
          </a:xfrm>
          <a:prstGeom prst="rect">
            <a:avLst/>
          </a:prstGeom>
          <a:noFill/>
        </p:spPr>
        <p:txBody>
          <a:bodyPr wrap="square" rtlCol="0">
            <a:spAutoFit/>
          </a:bodyPr>
          <a:lstStyle/>
          <a:p>
            <a:r>
              <a:rPr lang="en-US" altLang="zh-CN" sz="1600" b="1" dirty="0" smtClean="0">
                <a:latin typeface="Arial" pitchFamily="34" charset="0"/>
                <a:ea typeface="华文中宋" pitchFamily="2" charset="-122"/>
                <a:cs typeface="Arial" pitchFamily="34" charset="0"/>
              </a:rPr>
              <a:t>Ⅰ </a:t>
            </a:r>
            <a:r>
              <a:rPr lang="en-US" altLang="zh-CN" sz="1600" b="1" dirty="0">
                <a:latin typeface="Arial" pitchFamily="34" charset="0"/>
                <a:ea typeface="华文中宋" pitchFamily="2" charset="-122"/>
                <a:cs typeface="Arial" pitchFamily="34" charset="0"/>
              </a:rPr>
              <a:t>Analysis on Chinese anode supply-demand </a:t>
            </a:r>
            <a:r>
              <a:rPr lang="en-US" altLang="zh-CN" sz="1600" b="1" dirty="0" smtClean="0">
                <a:latin typeface="Arial" pitchFamily="34" charset="0"/>
                <a:ea typeface="华文中宋" pitchFamily="2" charset="-122"/>
                <a:cs typeface="Arial" pitchFamily="34" charset="0"/>
              </a:rPr>
              <a:t>relationship </a:t>
            </a:r>
            <a:r>
              <a:rPr lang="en-US" altLang="zh-CN" sz="1600" b="1" dirty="0">
                <a:latin typeface="Arial" pitchFamily="34" charset="0"/>
                <a:ea typeface="华文中宋" pitchFamily="2" charset="-122"/>
                <a:cs typeface="Arial" pitchFamily="34" charset="0"/>
              </a:rPr>
              <a:t>in 2018</a:t>
            </a:r>
          </a:p>
        </p:txBody>
      </p:sp>
      <p:sp>
        <p:nvSpPr>
          <p:cNvPr id="5" name="矩形 4"/>
          <p:cNvSpPr/>
          <p:nvPr/>
        </p:nvSpPr>
        <p:spPr>
          <a:xfrm>
            <a:off x="1331640" y="764704"/>
            <a:ext cx="6312194" cy="720197"/>
          </a:xfrm>
          <a:prstGeom prst="rect">
            <a:avLst/>
          </a:prstGeom>
        </p:spPr>
        <p:txBody>
          <a:bodyPr wrap="square">
            <a:spAutoFit/>
          </a:bodyPr>
          <a:lstStyle/>
          <a:p>
            <a:pPr>
              <a:lnSpc>
                <a:spcPct val="170000"/>
              </a:lnSpc>
            </a:pPr>
            <a:r>
              <a:rPr lang="en-US" altLang="zh-CN" sz="1200" b="1" dirty="0" smtClean="0">
                <a:latin typeface="Arial" pitchFamily="34" charset="0"/>
                <a:ea typeface="华文中宋" pitchFamily="2" charset="-122"/>
                <a:cs typeface="Arial" pitchFamily="34" charset="0"/>
              </a:rPr>
              <a:t>1</a:t>
            </a:r>
            <a:r>
              <a:rPr lang="en-US" altLang="zh-CN" sz="1200" b="1" dirty="0">
                <a:latin typeface="Arial" pitchFamily="34" charset="0"/>
                <a:ea typeface="华文中宋" pitchFamily="2" charset="-122"/>
                <a:cs typeface="Arial" pitchFamily="34" charset="0"/>
              </a:rPr>
              <a:t>. Anode output and consumption data from Jan 2016 to Mar  2018 (10,000t)</a:t>
            </a:r>
          </a:p>
          <a:p>
            <a:pPr>
              <a:lnSpc>
                <a:spcPct val="170000"/>
              </a:lnSpc>
            </a:pPr>
            <a:endParaRPr lang="zh-CN" altLang="en-US" sz="1200" b="1" dirty="0">
              <a:latin typeface="Arial" pitchFamily="34" charset="0"/>
              <a:ea typeface="华文中宋" pitchFamily="2" charset="-122"/>
              <a:cs typeface="Arial" pitchFamily="34" charset="0"/>
            </a:endParaRPr>
          </a:p>
        </p:txBody>
      </p:sp>
      <p:sp>
        <p:nvSpPr>
          <p:cNvPr id="7" name="TextBox 6"/>
          <p:cNvSpPr txBox="1"/>
          <p:nvPr/>
        </p:nvSpPr>
        <p:spPr>
          <a:xfrm>
            <a:off x="3857620" y="1428736"/>
            <a:ext cx="3071834" cy="369332"/>
          </a:xfrm>
          <a:prstGeom prst="rect">
            <a:avLst/>
          </a:prstGeom>
          <a:noFill/>
        </p:spPr>
        <p:txBody>
          <a:bodyPr wrap="square" rtlCol="0">
            <a:spAutoFit/>
          </a:bodyPr>
          <a:lstStyle/>
          <a:p>
            <a:pPr algn="ctr"/>
            <a:r>
              <a:rPr lang="en-US" altLang="zh-CN" b="1" dirty="0">
                <a:latin typeface="Arial" pitchFamily="34" charset="0"/>
                <a:cs typeface="Arial" pitchFamily="34" charset="0"/>
              </a:rPr>
              <a:t>Overall anode capacity</a:t>
            </a:r>
            <a:endParaRPr lang="zh-CN" altLang="en-US"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188640"/>
            <a:ext cx="7128792" cy="338554"/>
          </a:xfrm>
          <a:prstGeom prst="rect">
            <a:avLst/>
          </a:prstGeom>
          <a:noFill/>
        </p:spPr>
        <p:txBody>
          <a:bodyPr wrap="square" rtlCol="0">
            <a:spAutoFit/>
          </a:bodyPr>
          <a:lstStyle/>
          <a:p>
            <a:r>
              <a:rPr lang="en-US" altLang="zh-CN" sz="1600" b="1" dirty="0" smtClean="0">
                <a:latin typeface="Arial" pitchFamily="34" charset="0"/>
                <a:ea typeface="华文中宋" pitchFamily="2" charset="-122"/>
                <a:cs typeface="Arial" pitchFamily="34" charset="0"/>
              </a:rPr>
              <a:t>Ⅰ </a:t>
            </a:r>
            <a:r>
              <a:rPr lang="en-US" altLang="zh-CN" sz="1600" b="1" dirty="0">
                <a:latin typeface="Arial" pitchFamily="34" charset="0"/>
                <a:ea typeface="华文中宋" pitchFamily="2" charset="-122"/>
                <a:cs typeface="Arial" pitchFamily="34" charset="0"/>
              </a:rPr>
              <a:t>Analysis on Chinese anode supply-demand </a:t>
            </a:r>
            <a:r>
              <a:rPr lang="en-US" altLang="zh-CN" sz="1600" b="1" dirty="0" smtClean="0">
                <a:latin typeface="Arial" pitchFamily="34" charset="0"/>
                <a:ea typeface="华文中宋" pitchFamily="2" charset="-122"/>
                <a:cs typeface="Arial" pitchFamily="34" charset="0"/>
              </a:rPr>
              <a:t>relationship </a:t>
            </a:r>
            <a:r>
              <a:rPr lang="en-US" altLang="zh-CN" sz="1600" b="1" dirty="0">
                <a:latin typeface="Arial" pitchFamily="34" charset="0"/>
                <a:ea typeface="华文中宋" pitchFamily="2" charset="-122"/>
                <a:cs typeface="Arial" pitchFamily="34" charset="0"/>
              </a:rPr>
              <a:t>in 2018</a:t>
            </a:r>
          </a:p>
        </p:txBody>
      </p:sp>
      <p:sp>
        <p:nvSpPr>
          <p:cNvPr id="6" name="矩形 5"/>
          <p:cNvSpPr/>
          <p:nvPr/>
        </p:nvSpPr>
        <p:spPr>
          <a:xfrm>
            <a:off x="1403648" y="476672"/>
            <a:ext cx="7383764" cy="458587"/>
          </a:xfrm>
          <a:prstGeom prst="rect">
            <a:avLst/>
          </a:prstGeom>
        </p:spPr>
        <p:txBody>
          <a:bodyPr wrap="square">
            <a:spAutoFit/>
          </a:bodyPr>
          <a:lstStyle/>
          <a:p>
            <a:pPr>
              <a:lnSpc>
                <a:spcPct val="170000"/>
              </a:lnSpc>
            </a:pPr>
            <a:r>
              <a:rPr lang="en-US" altLang="zh-CN" sz="1400" b="1" dirty="0" smtClean="0">
                <a:latin typeface="Arial" pitchFamily="34" charset="0"/>
                <a:ea typeface="华文中宋" pitchFamily="2" charset="-122"/>
                <a:cs typeface="Arial" pitchFamily="34" charset="0"/>
              </a:rPr>
              <a:t>2</a:t>
            </a:r>
            <a:r>
              <a:rPr lang="en-US" altLang="zh-CN" sz="1400" b="1" dirty="0">
                <a:latin typeface="Arial" pitchFamily="34" charset="0"/>
                <a:ea typeface="华文中宋" pitchFamily="2" charset="-122"/>
                <a:cs typeface="Arial" pitchFamily="34" charset="0"/>
              </a:rPr>
              <a:t>. Anode </a:t>
            </a:r>
            <a:r>
              <a:rPr lang="en-US" altLang="zh-CN" sz="1400" b="1" dirty="0" smtClean="0">
                <a:latin typeface="Arial" pitchFamily="34" charset="0"/>
                <a:ea typeface="华文中宋" pitchFamily="2" charset="-122"/>
                <a:cs typeface="Arial" pitchFamily="34" charset="0"/>
              </a:rPr>
              <a:t>capacity (newly-added </a:t>
            </a:r>
            <a:r>
              <a:rPr lang="en-US" altLang="zh-CN" sz="1400" b="1" dirty="0">
                <a:latin typeface="Arial" pitchFamily="34" charset="0"/>
                <a:ea typeface="华文中宋" pitchFamily="2" charset="-122"/>
                <a:cs typeface="Arial" pitchFamily="34" charset="0"/>
              </a:rPr>
              <a:t>capacity </a:t>
            </a:r>
            <a:r>
              <a:rPr lang="en-US" altLang="zh-CN" sz="1400" b="1" dirty="0" smtClean="0">
                <a:latin typeface="Arial" pitchFamily="34" charset="0"/>
                <a:ea typeface="华文中宋" pitchFamily="2" charset="-122"/>
                <a:cs typeface="Arial" pitchFamily="34" charset="0"/>
              </a:rPr>
              <a:t>included) and </a:t>
            </a:r>
            <a:r>
              <a:rPr lang="en-US" altLang="zh-CN" sz="1400" b="1" dirty="0">
                <a:latin typeface="Arial" pitchFamily="34" charset="0"/>
                <a:ea typeface="华文中宋" pitchFamily="2" charset="-122"/>
                <a:cs typeface="Arial" pitchFamily="34" charset="0"/>
              </a:rPr>
              <a:t>market </a:t>
            </a:r>
            <a:r>
              <a:rPr lang="en-US" altLang="zh-CN" sz="1400" b="1" dirty="0" smtClean="0">
                <a:latin typeface="Arial" pitchFamily="34" charset="0"/>
                <a:ea typeface="华文中宋" pitchFamily="2" charset="-122"/>
                <a:cs typeface="Arial" pitchFamily="34" charset="0"/>
              </a:rPr>
              <a:t>demand in 2018</a:t>
            </a:r>
            <a:endParaRPr lang="zh-CN" altLang="en-US" sz="1400" b="1" dirty="0">
              <a:latin typeface="Arial" pitchFamily="34" charset="0"/>
              <a:ea typeface="华文中宋" pitchFamily="2" charset="-122"/>
              <a:cs typeface="Arial" pitchFamily="34" charset="0"/>
            </a:endParaRPr>
          </a:p>
        </p:txBody>
      </p:sp>
      <p:graphicFrame>
        <p:nvGraphicFramePr>
          <p:cNvPr id="8" name="表格 7"/>
          <p:cNvGraphicFramePr>
            <a:graphicFrameLocks noGrp="1"/>
          </p:cNvGraphicFramePr>
          <p:nvPr/>
        </p:nvGraphicFramePr>
        <p:xfrm>
          <a:off x="1115616" y="1412776"/>
          <a:ext cx="8028384" cy="5445220"/>
        </p:xfrm>
        <a:graphic>
          <a:graphicData uri="http://schemas.openxmlformats.org/drawingml/2006/table">
            <a:tbl>
              <a:tblPr firstRow="1" bandRow="1">
                <a:tableStyleId>{5C22544A-7EE6-4342-B048-85BDC9FD1C3A}</a:tableStyleId>
              </a:tblPr>
              <a:tblGrid>
                <a:gridCol w="3227096">
                  <a:extLst>
                    <a:ext uri="{9D8B030D-6E8A-4147-A177-3AD203B41FA5}">
                      <a16:colId xmlns:a16="http://schemas.microsoft.com/office/drawing/2014/main" xmlns="" val="20000"/>
                    </a:ext>
                  </a:extLst>
                </a:gridCol>
                <a:gridCol w="2125160">
                  <a:extLst>
                    <a:ext uri="{9D8B030D-6E8A-4147-A177-3AD203B41FA5}">
                      <a16:colId xmlns:a16="http://schemas.microsoft.com/office/drawing/2014/main" xmlns="" val="20001"/>
                    </a:ext>
                  </a:extLst>
                </a:gridCol>
                <a:gridCol w="2676128">
                  <a:extLst>
                    <a:ext uri="{9D8B030D-6E8A-4147-A177-3AD203B41FA5}">
                      <a16:colId xmlns:a16="http://schemas.microsoft.com/office/drawing/2014/main" xmlns="" val="20002"/>
                    </a:ext>
                  </a:extLst>
                </a:gridCol>
              </a:tblGrid>
              <a:tr h="495020">
                <a:tc>
                  <a:txBody>
                    <a:bodyPr/>
                    <a:lstStyle/>
                    <a:p>
                      <a:pPr algn="ctr">
                        <a:lnSpc>
                          <a:spcPts val="1300"/>
                        </a:lnSpc>
                      </a:pPr>
                      <a:r>
                        <a:rPr lang="en-US" altLang="zh-CN" sz="2000" dirty="0">
                          <a:latin typeface="Arial" pitchFamily="34" charset="0"/>
                          <a:cs typeface="Arial" pitchFamily="34" charset="0"/>
                        </a:rPr>
                        <a:t>Company</a:t>
                      </a:r>
                      <a:endParaRPr lang="zh-CN" altLang="en-US" sz="2000" dirty="0">
                        <a:latin typeface="Arial" pitchFamily="34" charset="0"/>
                        <a:cs typeface="Arial" pitchFamily="34" charset="0"/>
                      </a:endParaRPr>
                    </a:p>
                  </a:txBody>
                  <a:tcPr/>
                </a:tc>
                <a:tc>
                  <a:txBody>
                    <a:bodyPr/>
                    <a:lstStyle/>
                    <a:p>
                      <a:pPr algn="ctr">
                        <a:lnSpc>
                          <a:spcPts val="1300"/>
                        </a:lnSpc>
                      </a:pPr>
                      <a:r>
                        <a:rPr lang="en-US" altLang="zh-CN" sz="1600" dirty="0" smtClean="0">
                          <a:latin typeface="Arial" pitchFamily="34" charset="0"/>
                          <a:cs typeface="Arial" pitchFamily="34" charset="0"/>
                        </a:rPr>
                        <a:t>Built </a:t>
                      </a:r>
                      <a:r>
                        <a:rPr lang="en-US" altLang="zh-CN" sz="1600" dirty="0">
                          <a:latin typeface="Arial" pitchFamily="34" charset="0"/>
                          <a:cs typeface="Arial" pitchFamily="34" charset="0"/>
                        </a:rPr>
                        <a:t>capacity (10,000t)</a:t>
                      </a:r>
                      <a:endParaRPr lang="zh-CN" altLang="en-US" sz="1600" dirty="0">
                        <a:latin typeface="Arial" pitchFamily="34" charset="0"/>
                        <a:cs typeface="Arial" pitchFamily="34" charset="0"/>
                      </a:endParaRPr>
                    </a:p>
                  </a:txBody>
                  <a:tcPr/>
                </a:tc>
                <a:tc>
                  <a:txBody>
                    <a:bodyPr/>
                    <a:lstStyle/>
                    <a:p>
                      <a:pPr algn="ctr">
                        <a:lnSpc>
                          <a:spcPts val="1300"/>
                        </a:lnSpc>
                      </a:pPr>
                      <a:r>
                        <a:rPr lang="en-US" altLang="zh-CN" sz="1400" dirty="0" smtClean="0">
                          <a:latin typeface="Arial" pitchFamily="34" charset="0"/>
                          <a:cs typeface="Arial" pitchFamily="34" charset="0"/>
                        </a:rPr>
                        <a:t>Newly-added </a:t>
                      </a:r>
                      <a:r>
                        <a:rPr lang="en-US" altLang="zh-CN" sz="1400" dirty="0">
                          <a:latin typeface="Arial" pitchFamily="34" charset="0"/>
                          <a:cs typeface="Arial" pitchFamily="34" charset="0"/>
                        </a:rPr>
                        <a:t>capacity (10,000t)</a:t>
                      </a:r>
                      <a:endParaRPr lang="zh-CN" altLang="en-US" sz="1400" dirty="0">
                        <a:latin typeface="Arial" pitchFamily="34" charset="0"/>
                        <a:cs typeface="Arial" pitchFamily="34" charset="0"/>
                      </a:endParaRPr>
                    </a:p>
                  </a:txBody>
                  <a:tcPr/>
                </a:tc>
                <a:extLst>
                  <a:ext uri="{0D108BD9-81ED-4DB2-BD59-A6C34878D82A}">
                    <a16:rowId xmlns:a16="http://schemas.microsoft.com/office/drawing/2014/main" xmlns="" val="10000"/>
                  </a:ext>
                </a:extLst>
              </a:tr>
              <a:tr h="495020">
                <a:tc>
                  <a:txBody>
                    <a:bodyPr/>
                    <a:lstStyle/>
                    <a:p>
                      <a:pPr>
                        <a:lnSpc>
                          <a:spcPts val="1300"/>
                        </a:lnSpc>
                      </a:pPr>
                      <a:r>
                        <a:rPr lang="en-US" altLang="zh-CN" sz="2000" dirty="0" smtClean="0">
                          <a:latin typeface="Arial" pitchFamily="34" charset="0"/>
                          <a:cs typeface="Arial" pitchFamily="34" charset="0"/>
                        </a:rPr>
                        <a:t>Shandong</a:t>
                      </a:r>
                      <a:r>
                        <a:rPr lang="en-US" altLang="zh-CN" sz="2000" baseline="0" dirty="0" smtClean="0">
                          <a:latin typeface="Arial" pitchFamily="34" charset="0"/>
                          <a:cs typeface="Arial" pitchFamily="34" charset="0"/>
                        </a:rPr>
                        <a:t> </a:t>
                      </a:r>
                      <a:r>
                        <a:rPr lang="en-US" altLang="zh-CN" sz="2000" baseline="0" dirty="0" err="1">
                          <a:latin typeface="Arial" pitchFamily="34" charset="0"/>
                          <a:cs typeface="Arial" pitchFamily="34" charset="0"/>
                        </a:rPr>
                        <a:t>Xinfa</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60</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60</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1"/>
                  </a:ext>
                </a:extLst>
              </a:tr>
              <a:tr h="495020">
                <a:tc>
                  <a:txBody>
                    <a:bodyPr/>
                    <a:lstStyle/>
                    <a:p>
                      <a:pPr>
                        <a:lnSpc>
                          <a:spcPts val="1300"/>
                        </a:lnSpc>
                      </a:pPr>
                      <a:r>
                        <a:rPr lang="en-US" altLang="zh-CN" sz="2000" dirty="0" smtClean="0">
                          <a:latin typeface="Arial" pitchFamily="34" charset="0"/>
                          <a:cs typeface="Arial" pitchFamily="34" charset="0"/>
                        </a:rPr>
                        <a:t>Gansu </a:t>
                      </a:r>
                      <a:r>
                        <a:rPr lang="en-US" altLang="zh-CN" sz="2000" dirty="0" err="1">
                          <a:latin typeface="Arial" pitchFamily="34" charset="0"/>
                          <a:cs typeface="Arial" pitchFamily="34" charset="0"/>
                        </a:rPr>
                        <a:t>Hualu</a:t>
                      </a:r>
                      <a:endParaRPr lang="en-US" altLang="zh-CN"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0</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15</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2"/>
                  </a:ext>
                </a:extLst>
              </a:tr>
              <a:tr h="495020">
                <a:tc>
                  <a:txBody>
                    <a:bodyPr/>
                    <a:lstStyle/>
                    <a:p>
                      <a:pPr>
                        <a:lnSpc>
                          <a:spcPts val="1300"/>
                        </a:lnSpc>
                      </a:pPr>
                      <a:r>
                        <a:rPr lang="en-US" altLang="zh-CN" sz="2000" dirty="0" smtClean="0">
                          <a:latin typeface="Arial" pitchFamily="34" charset="0"/>
                          <a:cs typeface="Arial" pitchFamily="34" charset="0"/>
                        </a:rPr>
                        <a:t>Liaoning</a:t>
                      </a:r>
                      <a:r>
                        <a:rPr lang="en-US" altLang="zh-CN" sz="2000" baseline="0" dirty="0" smtClean="0">
                          <a:latin typeface="Arial" pitchFamily="34" charset="0"/>
                          <a:cs typeface="Arial" pitchFamily="34" charset="0"/>
                        </a:rPr>
                        <a:t> </a:t>
                      </a:r>
                      <a:r>
                        <a:rPr lang="en-US" altLang="zh-CN" sz="2000" baseline="0" dirty="0" err="1">
                          <a:latin typeface="Arial" pitchFamily="34" charset="0"/>
                          <a:cs typeface="Arial" pitchFamily="34" charset="0"/>
                        </a:rPr>
                        <a:t>Zhongwang</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25</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25</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3"/>
                  </a:ext>
                </a:extLst>
              </a:tr>
              <a:tr h="495020">
                <a:tc>
                  <a:txBody>
                    <a:bodyPr/>
                    <a:lstStyle/>
                    <a:p>
                      <a:pPr>
                        <a:lnSpc>
                          <a:spcPts val="1300"/>
                        </a:lnSpc>
                      </a:pPr>
                      <a:r>
                        <a:rPr kumimoji="0" lang="en-US" sz="2000" b="0" i="0" kern="1200" dirty="0" err="1" smtClean="0">
                          <a:solidFill>
                            <a:schemeClr val="dk1"/>
                          </a:solidFill>
                          <a:latin typeface="Arial" pitchFamily="34" charset="0"/>
                          <a:ea typeface="+mn-ea"/>
                          <a:cs typeface="Arial" pitchFamily="34" charset="0"/>
                        </a:rPr>
                        <a:t>Qingzhou</a:t>
                      </a:r>
                      <a:r>
                        <a:rPr kumimoji="0" lang="en-US" sz="2000" b="0" i="0" kern="1200" baseline="0" dirty="0" smtClean="0">
                          <a:solidFill>
                            <a:schemeClr val="dk1"/>
                          </a:solidFill>
                          <a:latin typeface="Arial" pitchFamily="34" charset="0"/>
                          <a:ea typeface="+mn-ea"/>
                          <a:cs typeface="Arial" pitchFamily="34" charset="0"/>
                        </a:rPr>
                        <a:t> </a:t>
                      </a:r>
                      <a:r>
                        <a:rPr kumimoji="0" lang="en-US" sz="2000" b="0" i="0" kern="1200" baseline="0" dirty="0" err="1" smtClean="0">
                          <a:solidFill>
                            <a:schemeClr val="dk1"/>
                          </a:solidFill>
                          <a:latin typeface="Arial" pitchFamily="34" charset="0"/>
                          <a:ea typeface="+mn-ea"/>
                          <a:cs typeface="Arial" pitchFamily="34" charset="0"/>
                        </a:rPr>
                        <a:t>Tailong</a:t>
                      </a:r>
                      <a:r>
                        <a:rPr kumimoji="0" lang="en-US" sz="2000" b="0" i="0" kern="1200" baseline="0" dirty="0" smtClean="0">
                          <a:solidFill>
                            <a:schemeClr val="dk1"/>
                          </a:solidFill>
                          <a:latin typeface="Arial" pitchFamily="34" charset="0"/>
                          <a:ea typeface="+mn-ea"/>
                          <a:cs typeface="Arial" pitchFamily="34" charset="0"/>
                        </a:rPr>
                        <a:t> </a:t>
                      </a:r>
                      <a:r>
                        <a:rPr kumimoji="0" lang="en-US" sz="2000" b="0" i="0" kern="1200" dirty="0" smtClean="0">
                          <a:solidFill>
                            <a:schemeClr val="dk1"/>
                          </a:solidFill>
                          <a:latin typeface="Arial" pitchFamily="34" charset="0"/>
                          <a:ea typeface="+mn-ea"/>
                          <a:cs typeface="Arial" pitchFamily="34" charset="0"/>
                        </a:rPr>
                        <a:t>Carbon </a:t>
                      </a:r>
                      <a:r>
                        <a:rPr kumimoji="0" lang="en-US" sz="2000" b="0" i="0" kern="1200" dirty="0">
                          <a:solidFill>
                            <a:schemeClr val="dk1"/>
                          </a:solidFill>
                          <a:latin typeface="Arial" pitchFamily="34" charset="0"/>
                          <a:ea typeface="+mn-ea"/>
                          <a:cs typeface="Arial" pitchFamily="34" charset="0"/>
                        </a:rPr>
                        <a:t>and Chemical</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12</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12</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4"/>
                  </a:ext>
                </a:extLst>
              </a:tr>
              <a:tr h="495020">
                <a:tc>
                  <a:txBody>
                    <a:bodyPr/>
                    <a:lstStyle/>
                    <a:p>
                      <a:pPr>
                        <a:lnSpc>
                          <a:spcPts val="1300"/>
                        </a:lnSpc>
                      </a:pPr>
                      <a:r>
                        <a:rPr lang="en-US" altLang="zh-CN" sz="2000" dirty="0" smtClean="0">
                          <a:latin typeface="Arial" pitchFamily="34" charset="0"/>
                          <a:cs typeface="Arial" pitchFamily="34" charset="0"/>
                        </a:rPr>
                        <a:t>Shandong </a:t>
                      </a:r>
                      <a:r>
                        <a:rPr lang="en-US" altLang="zh-CN" sz="2000" dirty="0" err="1">
                          <a:latin typeface="Arial" pitchFamily="34" charset="0"/>
                          <a:cs typeface="Arial" pitchFamily="34" charset="0"/>
                        </a:rPr>
                        <a:t>Yinwang</a:t>
                      </a:r>
                      <a:r>
                        <a:rPr lang="en-US" altLang="zh-CN" sz="2000" baseline="0" dirty="0">
                          <a:latin typeface="Arial" pitchFamily="34" charset="0"/>
                          <a:cs typeface="Arial" pitchFamily="34" charset="0"/>
                        </a:rPr>
                        <a:t> Carbon</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0</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10</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5"/>
                  </a:ext>
                </a:extLst>
              </a:tr>
              <a:tr h="495020">
                <a:tc>
                  <a:txBody>
                    <a:bodyPr/>
                    <a:lstStyle/>
                    <a:p>
                      <a:pPr>
                        <a:lnSpc>
                          <a:spcPts val="1300"/>
                        </a:lnSpc>
                      </a:pPr>
                      <a:r>
                        <a:rPr lang="en-US" altLang="zh-CN" sz="2000" dirty="0" smtClean="0">
                          <a:latin typeface="Arial" pitchFamily="34" charset="0"/>
                          <a:cs typeface="Arial" pitchFamily="34" charset="0"/>
                        </a:rPr>
                        <a:t>Xinjiang </a:t>
                      </a:r>
                      <a:r>
                        <a:rPr lang="en-US" altLang="zh-CN" sz="2000" dirty="0" err="1">
                          <a:latin typeface="Arial" pitchFamily="34" charset="0"/>
                          <a:cs typeface="Arial" pitchFamily="34" charset="0"/>
                        </a:rPr>
                        <a:t>Qiya</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30</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15</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6"/>
                  </a:ext>
                </a:extLst>
              </a:tr>
              <a:tr h="495020">
                <a:tc>
                  <a:txBody>
                    <a:bodyPr/>
                    <a:lstStyle/>
                    <a:p>
                      <a:pPr>
                        <a:lnSpc>
                          <a:spcPts val="1300"/>
                        </a:lnSpc>
                      </a:pPr>
                      <a:r>
                        <a:rPr lang="en-US" altLang="zh-CN" sz="2000" dirty="0" err="1" smtClean="0">
                          <a:latin typeface="Arial" pitchFamily="34" charset="0"/>
                          <a:cs typeface="Arial" pitchFamily="34" charset="0"/>
                        </a:rPr>
                        <a:t>Dong'e</a:t>
                      </a:r>
                      <a:r>
                        <a:rPr lang="en-US" altLang="zh-CN" sz="2000" dirty="0" smtClean="0">
                          <a:latin typeface="Arial" pitchFamily="34" charset="0"/>
                          <a:cs typeface="Arial" pitchFamily="34" charset="0"/>
                        </a:rPr>
                        <a:t> </a:t>
                      </a:r>
                      <a:r>
                        <a:rPr lang="en-US" altLang="zh-CN" sz="2000" dirty="0" err="1">
                          <a:latin typeface="Arial" pitchFamily="34" charset="0"/>
                          <a:cs typeface="Arial" pitchFamily="34" charset="0"/>
                        </a:rPr>
                        <a:t>Hefeng</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15</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15</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7"/>
                  </a:ext>
                </a:extLst>
              </a:tr>
              <a:tr h="495020">
                <a:tc>
                  <a:txBody>
                    <a:bodyPr/>
                    <a:lstStyle/>
                    <a:p>
                      <a:pPr>
                        <a:lnSpc>
                          <a:spcPts val="1300"/>
                        </a:lnSpc>
                      </a:pPr>
                      <a:r>
                        <a:rPr lang="en-US" altLang="zh-CN" sz="2000" dirty="0" smtClean="0">
                          <a:latin typeface="Arial" pitchFamily="34" charset="0"/>
                          <a:cs typeface="Arial" pitchFamily="34" charset="0"/>
                        </a:rPr>
                        <a:t>Shaanxi </a:t>
                      </a:r>
                      <a:r>
                        <a:rPr lang="en-US" altLang="zh-CN" sz="2000" dirty="0" err="1">
                          <a:latin typeface="Arial" pitchFamily="34" charset="0"/>
                          <a:cs typeface="Arial" pitchFamily="34" charset="0"/>
                        </a:rPr>
                        <a:t>Meixin</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0</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30</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8"/>
                  </a:ext>
                </a:extLst>
              </a:tr>
              <a:tr h="495020">
                <a:tc>
                  <a:txBody>
                    <a:bodyPr/>
                    <a:lstStyle/>
                    <a:p>
                      <a:pPr>
                        <a:lnSpc>
                          <a:spcPts val="1300"/>
                        </a:lnSpc>
                      </a:pPr>
                      <a:r>
                        <a:rPr lang="en-US" altLang="zh-CN" sz="2000" dirty="0" smtClean="0">
                          <a:latin typeface="Arial" pitchFamily="34" charset="0"/>
                          <a:cs typeface="Arial" pitchFamily="34" charset="0"/>
                        </a:rPr>
                        <a:t>Shanxi </a:t>
                      </a:r>
                      <a:r>
                        <a:rPr lang="en-US" altLang="zh-CN" sz="2000" dirty="0" err="1">
                          <a:latin typeface="Arial" pitchFamily="34" charset="0"/>
                          <a:cs typeface="Arial" pitchFamily="34" charset="0"/>
                        </a:rPr>
                        <a:t>Huasheng</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6</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4</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09"/>
                  </a:ext>
                </a:extLst>
              </a:tr>
              <a:tr h="495020">
                <a:tc>
                  <a:txBody>
                    <a:bodyPr/>
                    <a:lstStyle/>
                    <a:p>
                      <a:pPr>
                        <a:lnSpc>
                          <a:spcPts val="1300"/>
                        </a:lnSpc>
                      </a:pPr>
                      <a:r>
                        <a:rPr lang="en-US" altLang="zh-CN" sz="2000" dirty="0">
                          <a:latin typeface="Arial" pitchFamily="34" charset="0"/>
                          <a:cs typeface="Arial" pitchFamily="34" charset="0"/>
                        </a:rPr>
                        <a:t>Total</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148</a:t>
                      </a:r>
                      <a:endParaRPr lang="zh-CN" altLang="en-US" sz="2000" dirty="0">
                        <a:latin typeface="Arial" pitchFamily="34" charset="0"/>
                        <a:cs typeface="Arial" pitchFamily="34" charset="0"/>
                      </a:endParaRPr>
                    </a:p>
                  </a:txBody>
                  <a:tcPr/>
                </a:tc>
                <a:tc>
                  <a:txBody>
                    <a:bodyPr/>
                    <a:lstStyle/>
                    <a:p>
                      <a:pPr>
                        <a:lnSpc>
                          <a:spcPts val="1300"/>
                        </a:lnSpc>
                      </a:pPr>
                      <a:r>
                        <a:rPr lang="en-US" altLang="zh-CN" sz="2000" dirty="0">
                          <a:latin typeface="Arial" pitchFamily="34" charset="0"/>
                          <a:cs typeface="Arial" pitchFamily="34" charset="0"/>
                        </a:rPr>
                        <a:t>186</a:t>
                      </a:r>
                      <a:endParaRPr lang="zh-CN" altLang="en-US" sz="2000" dirty="0">
                        <a:latin typeface="Arial" pitchFamily="34" charset="0"/>
                        <a:cs typeface="Arial" pitchFamily="34" charset="0"/>
                      </a:endParaRPr>
                    </a:p>
                  </a:txBody>
                  <a:tcPr/>
                </a:tc>
                <a:extLst>
                  <a:ext uri="{0D108BD9-81ED-4DB2-BD59-A6C34878D82A}">
                    <a16:rowId xmlns:a16="http://schemas.microsoft.com/office/drawing/2014/main" xmlns="" val="10010"/>
                  </a:ext>
                </a:extLst>
              </a:tr>
            </a:tbl>
          </a:graphicData>
        </a:graphic>
      </p:graphicFrame>
      <p:sp>
        <p:nvSpPr>
          <p:cNvPr id="9" name="TextBox 8"/>
          <p:cNvSpPr txBox="1"/>
          <p:nvPr/>
        </p:nvSpPr>
        <p:spPr>
          <a:xfrm>
            <a:off x="1619076" y="980728"/>
            <a:ext cx="6878807" cy="338554"/>
          </a:xfrm>
          <a:prstGeom prst="rect">
            <a:avLst/>
          </a:prstGeom>
          <a:noFill/>
        </p:spPr>
        <p:txBody>
          <a:bodyPr wrap="none" rtlCol="0">
            <a:spAutoFit/>
          </a:bodyPr>
          <a:lstStyle/>
          <a:p>
            <a:pPr algn="ctr"/>
            <a:r>
              <a:rPr lang="en-US" altLang="zh-CN" sz="1600" b="1" dirty="0" smtClean="0">
                <a:latin typeface="Arial" pitchFamily="34" charset="0"/>
                <a:ea typeface="华文中宋" pitchFamily="2" charset="-122"/>
                <a:cs typeface="Arial" pitchFamily="34" charset="0"/>
              </a:rPr>
              <a:t>Statistics on soon-to-operate capacity of Chinese carbon companies</a:t>
            </a:r>
            <a:endParaRPr lang="zh-CN" altLang="en-US" sz="1600" b="1" dirty="0">
              <a:latin typeface="Arial" pitchFamily="34" charset="0"/>
              <a:ea typeface="华文中宋" pitchFamily="2"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188640"/>
            <a:ext cx="7128792" cy="338554"/>
          </a:xfrm>
          <a:prstGeom prst="rect">
            <a:avLst/>
          </a:prstGeom>
          <a:noFill/>
        </p:spPr>
        <p:txBody>
          <a:bodyPr wrap="square" rtlCol="0">
            <a:spAutoFit/>
          </a:bodyPr>
          <a:lstStyle/>
          <a:p>
            <a:r>
              <a:rPr lang="en-US" altLang="zh-CN" sz="1600" b="1" dirty="0" smtClean="0">
                <a:latin typeface="Arial" pitchFamily="34" charset="0"/>
                <a:ea typeface="华文中宋" pitchFamily="2" charset="-122"/>
                <a:cs typeface="Arial" pitchFamily="34" charset="0"/>
              </a:rPr>
              <a:t>Ⅰ </a:t>
            </a:r>
            <a:r>
              <a:rPr lang="en-US" altLang="zh-CN" sz="1600" b="1" dirty="0">
                <a:latin typeface="Arial" pitchFamily="34" charset="0"/>
                <a:ea typeface="华文中宋" pitchFamily="2" charset="-122"/>
                <a:cs typeface="Arial" pitchFamily="34" charset="0"/>
              </a:rPr>
              <a:t>Analysis on Chinese anode supply-demand </a:t>
            </a:r>
            <a:r>
              <a:rPr lang="en-US" altLang="zh-CN" sz="1600" b="1" dirty="0" smtClean="0">
                <a:latin typeface="Arial" pitchFamily="34" charset="0"/>
                <a:ea typeface="华文中宋" pitchFamily="2" charset="-122"/>
                <a:cs typeface="Arial" pitchFamily="34" charset="0"/>
              </a:rPr>
              <a:t>relationship </a:t>
            </a:r>
            <a:r>
              <a:rPr lang="en-US" altLang="zh-CN" sz="1600" b="1" dirty="0">
                <a:latin typeface="Arial" pitchFamily="34" charset="0"/>
                <a:ea typeface="华文中宋" pitchFamily="2" charset="-122"/>
                <a:cs typeface="Arial" pitchFamily="34" charset="0"/>
              </a:rPr>
              <a:t>in 2018</a:t>
            </a:r>
          </a:p>
        </p:txBody>
      </p:sp>
      <p:sp>
        <p:nvSpPr>
          <p:cNvPr id="6" name="矩形 5"/>
          <p:cNvSpPr/>
          <p:nvPr/>
        </p:nvSpPr>
        <p:spPr>
          <a:xfrm>
            <a:off x="1403648" y="548680"/>
            <a:ext cx="6624736" cy="458587"/>
          </a:xfrm>
          <a:prstGeom prst="rect">
            <a:avLst/>
          </a:prstGeom>
        </p:spPr>
        <p:txBody>
          <a:bodyPr wrap="square">
            <a:spAutoFit/>
          </a:bodyPr>
          <a:lstStyle/>
          <a:p>
            <a:pPr>
              <a:lnSpc>
                <a:spcPct val="170000"/>
              </a:lnSpc>
            </a:pPr>
            <a:r>
              <a:rPr lang="en-US" altLang="zh-CN" sz="1400" b="1" dirty="0" smtClean="0">
                <a:latin typeface="Arial" pitchFamily="34" charset="0"/>
                <a:ea typeface="华文中宋" pitchFamily="2" charset="-122"/>
                <a:cs typeface="Arial" pitchFamily="34" charset="0"/>
              </a:rPr>
              <a:t>2</a:t>
            </a:r>
            <a:r>
              <a:rPr lang="en-US" altLang="zh-CN" sz="1400" b="1" dirty="0">
                <a:latin typeface="Arial" pitchFamily="34" charset="0"/>
                <a:ea typeface="华文中宋" pitchFamily="2" charset="-122"/>
                <a:cs typeface="Arial" pitchFamily="34" charset="0"/>
              </a:rPr>
              <a:t>. Anode capacity </a:t>
            </a:r>
            <a:r>
              <a:rPr lang="en-US" altLang="zh-CN" sz="1400" b="1" dirty="0" smtClean="0">
                <a:latin typeface="Arial" pitchFamily="34" charset="0"/>
                <a:ea typeface="华文中宋" pitchFamily="2" charset="-122"/>
                <a:cs typeface="Arial" pitchFamily="34" charset="0"/>
              </a:rPr>
              <a:t>(newly-added capacity included) and </a:t>
            </a:r>
            <a:r>
              <a:rPr lang="en-US" altLang="zh-CN" sz="1400" b="1" dirty="0">
                <a:latin typeface="Arial" pitchFamily="34" charset="0"/>
                <a:ea typeface="华文中宋" pitchFamily="2" charset="-122"/>
                <a:cs typeface="Arial" pitchFamily="34" charset="0"/>
              </a:rPr>
              <a:t>market </a:t>
            </a:r>
            <a:r>
              <a:rPr lang="en-US" altLang="zh-CN" sz="1400" b="1" dirty="0" smtClean="0">
                <a:latin typeface="Arial" pitchFamily="34" charset="0"/>
                <a:ea typeface="华文中宋" pitchFamily="2" charset="-122"/>
                <a:cs typeface="Arial" pitchFamily="34" charset="0"/>
              </a:rPr>
              <a:t>demand</a:t>
            </a:r>
            <a:endParaRPr lang="zh-CN" altLang="en-US" sz="1400" b="1" dirty="0">
              <a:latin typeface="Arial" pitchFamily="34" charset="0"/>
              <a:ea typeface="华文中宋" pitchFamily="2" charset="-122"/>
              <a:cs typeface="Arial" pitchFamily="34" charset="0"/>
            </a:endParaRPr>
          </a:p>
        </p:txBody>
      </p:sp>
      <p:sp>
        <p:nvSpPr>
          <p:cNvPr id="9" name="TextBox 8"/>
          <p:cNvSpPr txBox="1"/>
          <p:nvPr/>
        </p:nvSpPr>
        <p:spPr>
          <a:xfrm>
            <a:off x="2315620" y="980728"/>
            <a:ext cx="5063951" cy="307777"/>
          </a:xfrm>
          <a:prstGeom prst="rect">
            <a:avLst/>
          </a:prstGeom>
          <a:noFill/>
        </p:spPr>
        <p:txBody>
          <a:bodyPr wrap="none" rtlCol="0">
            <a:spAutoFit/>
          </a:bodyPr>
          <a:lstStyle/>
          <a:p>
            <a:pPr algn="ctr"/>
            <a:r>
              <a:rPr lang="en-US" altLang="zh-CN" sz="1400" b="1" dirty="0" smtClean="0">
                <a:latin typeface="Arial" pitchFamily="34" charset="0"/>
                <a:ea typeface="华文中宋" pitchFamily="2" charset="-122"/>
                <a:cs typeface="Arial" pitchFamily="34" charset="0"/>
              </a:rPr>
              <a:t>Chinese </a:t>
            </a:r>
            <a:r>
              <a:rPr lang="en-US" altLang="zh-CN" sz="1400" b="1" dirty="0">
                <a:latin typeface="Arial" pitchFamily="34" charset="0"/>
                <a:ea typeface="华文中宋" pitchFamily="2" charset="-122"/>
                <a:cs typeface="Arial" pitchFamily="34" charset="0"/>
              </a:rPr>
              <a:t>prebaked anode producers’ new projects in 2018</a:t>
            </a:r>
          </a:p>
        </p:txBody>
      </p:sp>
      <p:graphicFrame>
        <p:nvGraphicFramePr>
          <p:cNvPr id="7" name="表格 6"/>
          <p:cNvGraphicFramePr>
            <a:graphicFrameLocks noGrp="1"/>
          </p:cNvGraphicFramePr>
          <p:nvPr/>
        </p:nvGraphicFramePr>
        <p:xfrm>
          <a:off x="1331640" y="1412776"/>
          <a:ext cx="7344817" cy="5267130"/>
        </p:xfrm>
        <a:graphic>
          <a:graphicData uri="http://schemas.openxmlformats.org/drawingml/2006/table">
            <a:tbl>
              <a:tblPr firstRow="1" bandRow="1">
                <a:tableStyleId>{5C22544A-7EE6-4342-B048-85BDC9FD1C3A}</a:tableStyleId>
              </a:tblPr>
              <a:tblGrid>
                <a:gridCol w="3270761">
                  <a:extLst>
                    <a:ext uri="{9D8B030D-6E8A-4147-A177-3AD203B41FA5}">
                      <a16:colId xmlns:a16="http://schemas.microsoft.com/office/drawing/2014/main" xmlns="" val="20000"/>
                    </a:ext>
                  </a:extLst>
                </a:gridCol>
                <a:gridCol w="1193735">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512169">
                  <a:extLst>
                    <a:ext uri="{9D8B030D-6E8A-4147-A177-3AD203B41FA5}">
                      <a16:colId xmlns:a16="http://schemas.microsoft.com/office/drawing/2014/main" xmlns="" val="20003"/>
                    </a:ext>
                  </a:extLst>
                </a:gridCol>
              </a:tblGrid>
              <a:tr h="686418">
                <a:tc>
                  <a:txBody>
                    <a:bodyPr/>
                    <a:lstStyle/>
                    <a:p>
                      <a:pPr algn="ctr"/>
                      <a:r>
                        <a:rPr lang="en-US" altLang="zh-CN" sz="1800" dirty="0">
                          <a:latin typeface="Arial" pitchFamily="34" charset="0"/>
                          <a:cs typeface="Arial" pitchFamily="34" charset="0"/>
                        </a:rPr>
                        <a:t>Company</a:t>
                      </a:r>
                      <a:endParaRPr lang="zh-CN" altLang="en-US" sz="18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Arial" pitchFamily="34" charset="0"/>
                          <a:cs typeface="Arial" pitchFamily="34" charset="0"/>
                        </a:rPr>
                        <a:t>Built </a:t>
                      </a:r>
                      <a:r>
                        <a:rPr lang="en-US" altLang="zh-CN" sz="1400" dirty="0">
                          <a:latin typeface="Arial" pitchFamily="34" charset="0"/>
                          <a:cs typeface="Arial" pitchFamily="34" charset="0"/>
                        </a:rPr>
                        <a:t>capacity (10,000t)</a:t>
                      </a:r>
                      <a:endParaRPr lang="zh-CN" altLang="en-US" sz="1400" dirty="0">
                        <a:latin typeface="Arial" pitchFamily="34" charset="0"/>
                        <a:cs typeface="Arial" pitchFamily="34" charset="0"/>
                      </a:endParaRPr>
                    </a:p>
                  </a:txBody>
                  <a:tcPr/>
                </a:tc>
                <a:tc>
                  <a:txBody>
                    <a:bodyPr/>
                    <a:lstStyle/>
                    <a:p>
                      <a:pPr algn="ctr"/>
                      <a:r>
                        <a:rPr lang="en-US" altLang="zh-CN" sz="1400" dirty="0" smtClean="0">
                          <a:latin typeface="Arial" pitchFamily="34" charset="0"/>
                          <a:cs typeface="Arial" pitchFamily="34" charset="0"/>
                        </a:rPr>
                        <a:t>Newly-added </a:t>
                      </a:r>
                      <a:r>
                        <a:rPr lang="en-US" altLang="zh-CN" sz="1400" dirty="0">
                          <a:latin typeface="Arial" pitchFamily="34" charset="0"/>
                          <a:cs typeface="Arial" pitchFamily="34" charset="0"/>
                        </a:rPr>
                        <a:t>capacity (10,000t)</a:t>
                      </a:r>
                      <a:endParaRPr lang="zh-CN" altLang="en-US" sz="1400" dirty="0">
                        <a:latin typeface="Arial" pitchFamily="34" charset="0"/>
                        <a:cs typeface="Arial" pitchFamily="34" charset="0"/>
                      </a:endParaRPr>
                    </a:p>
                  </a:txBody>
                  <a:tcPr/>
                </a:tc>
                <a:tc>
                  <a:txBody>
                    <a:bodyPr/>
                    <a:lstStyle/>
                    <a:p>
                      <a:pPr algn="ctr"/>
                      <a:r>
                        <a:rPr lang="en-US" altLang="zh-CN" sz="1400" dirty="0" smtClean="0">
                          <a:latin typeface="Arial" pitchFamily="34" charset="0"/>
                          <a:cs typeface="Arial" pitchFamily="34" charset="0"/>
                        </a:rPr>
                        <a:t>Expected</a:t>
                      </a:r>
                      <a:r>
                        <a:rPr lang="en-US" altLang="zh-CN" sz="1400" baseline="0" dirty="0" smtClean="0">
                          <a:latin typeface="Arial" pitchFamily="34" charset="0"/>
                          <a:cs typeface="Arial" pitchFamily="34" charset="0"/>
                        </a:rPr>
                        <a:t> date </a:t>
                      </a:r>
                      <a:r>
                        <a:rPr lang="en-US" altLang="zh-CN" sz="1400" baseline="0" dirty="0">
                          <a:latin typeface="Arial" pitchFamily="34" charset="0"/>
                          <a:cs typeface="Arial" pitchFamily="34" charset="0"/>
                        </a:rPr>
                        <a:t>for starting operation</a:t>
                      </a:r>
                      <a:endParaRPr lang="zh-CN" altLang="en-US" sz="1400" dirty="0">
                        <a:latin typeface="Arial" pitchFamily="34" charset="0"/>
                        <a:cs typeface="Arial" pitchFamily="34" charset="0"/>
                      </a:endParaRPr>
                    </a:p>
                  </a:txBody>
                  <a:tcPr/>
                </a:tc>
                <a:extLst>
                  <a:ext uri="{0D108BD9-81ED-4DB2-BD59-A6C34878D82A}">
                    <a16:rowId xmlns:a16="http://schemas.microsoft.com/office/drawing/2014/main" xmlns="" val="10000"/>
                  </a:ext>
                </a:extLst>
              </a:tr>
              <a:tr h="397388">
                <a:tc>
                  <a:txBody>
                    <a:bodyPr/>
                    <a:lstStyle/>
                    <a:p>
                      <a:r>
                        <a:rPr lang="en-US" altLang="zh-CN" sz="1800" dirty="0" smtClean="0">
                          <a:latin typeface="Arial" pitchFamily="34" charset="0"/>
                          <a:cs typeface="Arial" pitchFamily="34" charset="0"/>
                        </a:rPr>
                        <a:t>Shandong </a:t>
                      </a:r>
                      <a:r>
                        <a:rPr lang="en-US" altLang="zh-CN" sz="1800" dirty="0">
                          <a:latin typeface="Arial" pitchFamily="34" charset="0"/>
                          <a:cs typeface="Arial" pitchFamily="34" charset="0"/>
                        </a:rPr>
                        <a:t>Innovation</a:t>
                      </a:r>
                      <a:r>
                        <a:rPr lang="en-US" altLang="zh-CN" sz="1800" baseline="0" dirty="0">
                          <a:latin typeface="Arial" pitchFamily="34" charset="0"/>
                          <a:cs typeface="Arial" pitchFamily="34" charset="0"/>
                        </a:rPr>
                        <a:t> Carbon </a:t>
                      </a:r>
                      <a:r>
                        <a:rPr lang="en-US" altLang="zh-CN" sz="1800" baseline="0" dirty="0" smtClean="0">
                          <a:latin typeface="Arial" pitchFamily="34" charset="0"/>
                          <a:cs typeface="Arial" pitchFamily="34" charset="0"/>
                        </a:rPr>
                        <a:t>Material</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60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June</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1"/>
                  </a:ext>
                </a:extLst>
              </a:tr>
              <a:tr h="397388">
                <a:tc>
                  <a:txBody>
                    <a:bodyPr/>
                    <a:lstStyle/>
                    <a:p>
                      <a:r>
                        <a:rPr lang="en-US" altLang="zh-CN" sz="1800" dirty="0" smtClean="0">
                          <a:latin typeface="Arial" pitchFamily="34" charset="0"/>
                          <a:cs typeface="Arial" pitchFamily="34" charset="0"/>
                        </a:rPr>
                        <a:t>Guangxi </a:t>
                      </a:r>
                      <a:r>
                        <a:rPr lang="en-US" altLang="zh-CN" sz="1800" dirty="0" err="1">
                          <a:latin typeface="Arial" pitchFamily="34" charset="0"/>
                          <a:cs typeface="Arial" pitchFamily="34" charset="0"/>
                        </a:rPr>
                        <a:t>Qiangqiang</a:t>
                      </a:r>
                      <a:r>
                        <a:rPr lang="en-US" altLang="zh-CN" sz="1800" dirty="0">
                          <a:latin typeface="Arial" pitchFamily="34" charset="0"/>
                          <a:cs typeface="Arial" pitchFamily="34" charset="0"/>
                        </a:rPr>
                        <a:t> Carbon</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70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20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Late</a:t>
                      </a:r>
                      <a:r>
                        <a:rPr lang="en-US" altLang="zh-CN" sz="1800" baseline="0" dirty="0">
                          <a:latin typeface="Arial" pitchFamily="34" charset="0"/>
                          <a:cs typeface="Arial" pitchFamily="34" charset="0"/>
                        </a:rPr>
                        <a:t> September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2"/>
                  </a:ext>
                </a:extLst>
              </a:tr>
              <a:tr h="397388">
                <a:tc>
                  <a:txBody>
                    <a:bodyPr/>
                    <a:lstStyle/>
                    <a:p>
                      <a:r>
                        <a:rPr lang="en-US" altLang="zh-CN" sz="1800" dirty="0" smtClean="0">
                          <a:latin typeface="Arial" pitchFamily="34" charset="0"/>
                          <a:cs typeface="Arial" pitchFamily="34" charset="0"/>
                        </a:rPr>
                        <a:t>Sunstone </a:t>
                      </a:r>
                      <a:r>
                        <a:rPr lang="en-US" altLang="zh-CN" sz="1800" dirty="0" err="1">
                          <a:latin typeface="Arial" pitchFamily="34" charset="0"/>
                          <a:cs typeface="Arial" pitchFamily="34" charset="0"/>
                        </a:rPr>
                        <a:t>Qili</a:t>
                      </a:r>
                      <a:r>
                        <a:rPr lang="en-US" altLang="zh-CN" sz="1800" dirty="0">
                          <a:latin typeface="Arial" pitchFamily="34" charset="0"/>
                          <a:cs typeface="Arial" pitchFamily="34" charset="0"/>
                        </a:rPr>
                        <a:t> Carbon Material</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30</a:t>
                      </a:r>
                      <a:endParaRPr lang="zh-CN" altLang="en-US" sz="1800" dirty="0">
                        <a:latin typeface="Arial" pitchFamily="34" charset="0"/>
                        <a:cs typeface="Arial" pitchFamily="34" charset="0"/>
                      </a:endParaRPr>
                    </a:p>
                  </a:txBody>
                  <a:tcPr/>
                </a:tc>
                <a:tc>
                  <a:txBody>
                    <a:bodyPr/>
                    <a:lstStyle/>
                    <a:p>
                      <a:r>
                        <a:rPr lang="en-US" altLang="zh-CN" sz="1800" baseline="0" dirty="0">
                          <a:latin typeface="Arial" pitchFamily="34" charset="0"/>
                          <a:cs typeface="Arial" pitchFamily="34" charset="0"/>
                        </a:rPr>
                        <a:t>September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3"/>
                  </a:ext>
                </a:extLst>
              </a:tr>
              <a:tr h="394600">
                <a:tc>
                  <a:txBody>
                    <a:bodyPr/>
                    <a:lstStyle/>
                    <a:p>
                      <a:r>
                        <a:rPr kumimoji="0" lang="en-US" sz="1800" b="0" i="0" kern="1200" dirty="0" err="1" smtClean="0">
                          <a:solidFill>
                            <a:schemeClr val="dk1"/>
                          </a:solidFill>
                          <a:latin typeface="Arial" pitchFamily="34" charset="0"/>
                          <a:ea typeface="+mn-ea"/>
                          <a:cs typeface="Arial" pitchFamily="34" charset="0"/>
                        </a:rPr>
                        <a:t>Tianlin</a:t>
                      </a:r>
                      <a:r>
                        <a:rPr kumimoji="0" lang="en-US" sz="1800" b="0" i="0" kern="1200" dirty="0" smtClean="0">
                          <a:solidFill>
                            <a:schemeClr val="dk1"/>
                          </a:solidFill>
                          <a:latin typeface="Arial" pitchFamily="34" charset="0"/>
                          <a:ea typeface="+mn-ea"/>
                          <a:cs typeface="Arial" pitchFamily="34" charset="0"/>
                        </a:rPr>
                        <a:t> </a:t>
                      </a:r>
                      <a:r>
                        <a:rPr kumimoji="0" lang="en-US" sz="1800" b="0" i="0" kern="1200" dirty="0" err="1">
                          <a:solidFill>
                            <a:schemeClr val="dk1"/>
                          </a:solidFill>
                          <a:latin typeface="Arial" pitchFamily="34" charset="0"/>
                          <a:ea typeface="+mn-ea"/>
                          <a:cs typeface="Arial" pitchFamily="34" charset="0"/>
                        </a:rPr>
                        <a:t>Baise</a:t>
                      </a:r>
                      <a:r>
                        <a:rPr kumimoji="0" lang="en-US" sz="1800" b="0" i="0" kern="1200" dirty="0">
                          <a:solidFill>
                            <a:schemeClr val="dk1"/>
                          </a:solidFill>
                          <a:latin typeface="Arial" pitchFamily="34" charset="0"/>
                          <a:ea typeface="+mn-ea"/>
                          <a:cs typeface="Arial" pitchFamily="34" charset="0"/>
                        </a:rPr>
                        <a:t> Mining  </a:t>
                      </a:r>
                      <a:r>
                        <a:rPr kumimoji="0" lang="en-US" sz="1800" b="0" i="0" kern="1200" dirty="0" err="1">
                          <a:solidFill>
                            <a:schemeClr val="dk1"/>
                          </a:solidFill>
                          <a:latin typeface="Arial" pitchFamily="34" charset="0"/>
                          <a:ea typeface="+mn-ea"/>
                          <a:cs typeface="Arial" pitchFamily="34" charset="0"/>
                        </a:rPr>
                        <a:t>Tiantian</a:t>
                      </a:r>
                      <a:r>
                        <a:rPr kumimoji="0" lang="en-US" sz="1800" b="0" i="0" kern="1200" dirty="0">
                          <a:solidFill>
                            <a:schemeClr val="dk1"/>
                          </a:solidFill>
                          <a:latin typeface="Arial" pitchFamily="34" charset="0"/>
                          <a:ea typeface="+mn-ea"/>
                          <a:cs typeface="Arial" pitchFamily="34" charset="0"/>
                        </a:rPr>
                        <a:t> </a:t>
                      </a:r>
                      <a:r>
                        <a:rPr kumimoji="0" lang="en-US" sz="1800" b="0" i="0" kern="1200" dirty="0" smtClean="0">
                          <a:solidFill>
                            <a:schemeClr val="dk1"/>
                          </a:solidFill>
                          <a:latin typeface="Arial" pitchFamily="34" charset="0"/>
                          <a:ea typeface="+mn-ea"/>
                          <a:cs typeface="Arial" pitchFamily="34" charset="0"/>
                        </a:rPr>
                        <a:t>Carbon</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40</a:t>
                      </a:r>
                      <a:endParaRPr lang="zh-CN" altLang="en-US" sz="1800" dirty="0">
                        <a:latin typeface="Arial" pitchFamily="34" charset="0"/>
                        <a:cs typeface="Arial" pitchFamily="34" charset="0"/>
                      </a:endParaRPr>
                    </a:p>
                  </a:txBody>
                  <a:tcPr/>
                </a:tc>
                <a:tc>
                  <a:txBody>
                    <a:bodyPr/>
                    <a:lstStyle/>
                    <a:p>
                      <a:r>
                        <a:rPr lang="en-US" altLang="zh-CN" sz="1800" baseline="0" dirty="0">
                          <a:latin typeface="Arial" pitchFamily="34" charset="0"/>
                          <a:cs typeface="Arial" pitchFamily="34" charset="0"/>
                        </a:rPr>
                        <a:t>September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4"/>
                  </a:ext>
                </a:extLst>
              </a:tr>
              <a:tr h="397388">
                <a:tc>
                  <a:txBody>
                    <a:bodyPr/>
                    <a:lstStyle/>
                    <a:p>
                      <a:r>
                        <a:rPr lang="en-US" altLang="zh-CN" sz="1800" dirty="0" smtClean="0">
                          <a:latin typeface="Arial" pitchFamily="34" charset="0"/>
                          <a:cs typeface="Arial" pitchFamily="34" charset="0"/>
                        </a:rPr>
                        <a:t>Shandong</a:t>
                      </a:r>
                      <a:r>
                        <a:rPr lang="en-US" altLang="zh-CN" sz="1800" baseline="0" dirty="0" smtClean="0">
                          <a:latin typeface="Arial" pitchFamily="34" charset="0"/>
                          <a:cs typeface="Arial" pitchFamily="34" charset="0"/>
                        </a:rPr>
                        <a:t> </a:t>
                      </a:r>
                      <a:r>
                        <a:rPr lang="en-US" altLang="zh-CN" sz="1800" baseline="0" dirty="0" err="1">
                          <a:latin typeface="Arial" pitchFamily="34" charset="0"/>
                          <a:cs typeface="Arial" pitchFamily="34" charset="0"/>
                        </a:rPr>
                        <a:t>Zhengxin</a:t>
                      </a:r>
                      <a:r>
                        <a:rPr lang="en-US" altLang="zh-CN" sz="1800" baseline="0" dirty="0">
                          <a:latin typeface="Arial" pitchFamily="34" charset="0"/>
                          <a:cs typeface="Arial" pitchFamily="34" charset="0"/>
                        </a:rPr>
                        <a:t> New Material </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30</a:t>
                      </a:r>
                      <a:endParaRPr lang="zh-CN" altLang="en-US" sz="1800" dirty="0">
                        <a:latin typeface="Arial" pitchFamily="34" charset="0"/>
                        <a:cs typeface="Arial" pitchFamily="34" charset="0"/>
                      </a:endParaRPr>
                    </a:p>
                  </a:txBody>
                  <a:tcPr/>
                </a:tc>
                <a:tc>
                  <a:txBody>
                    <a:bodyPr/>
                    <a:lstStyle/>
                    <a:p>
                      <a:r>
                        <a:rPr lang="en-US" altLang="zh-CN" sz="1800" baseline="0" dirty="0">
                          <a:latin typeface="Arial" pitchFamily="34" charset="0"/>
                          <a:cs typeface="Arial" pitchFamily="34" charset="0"/>
                        </a:rPr>
                        <a:t>September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5"/>
                  </a:ext>
                </a:extLst>
              </a:tr>
              <a:tr h="385738">
                <a:tc>
                  <a:txBody>
                    <a:bodyPr/>
                    <a:lstStyle/>
                    <a:p>
                      <a:r>
                        <a:rPr lang="en-US" altLang="zh-CN" sz="1800" dirty="0" smtClean="0">
                          <a:latin typeface="Arial" pitchFamily="34" charset="0"/>
                          <a:cs typeface="Arial" pitchFamily="34" charset="0"/>
                        </a:rPr>
                        <a:t>Xinjiang</a:t>
                      </a:r>
                      <a:r>
                        <a:rPr lang="en-US" altLang="zh-CN" sz="1800" baseline="0" dirty="0" smtClean="0">
                          <a:latin typeface="Arial" pitchFamily="34" charset="0"/>
                          <a:cs typeface="Arial" pitchFamily="34" charset="0"/>
                        </a:rPr>
                        <a:t> </a:t>
                      </a:r>
                      <a:r>
                        <a:rPr lang="en-US" altLang="zh-CN" sz="1800" baseline="0" dirty="0" err="1">
                          <a:latin typeface="Arial" pitchFamily="34" charset="0"/>
                          <a:cs typeface="Arial" pitchFamily="34" charset="0"/>
                        </a:rPr>
                        <a:t>Tianshan</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30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30</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October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6"/>
                  </a:ext>
                </a:extLst>
              </a:tr>
              <a:tr h="397388">
                <a:tc>
                  <a:txBody>
                    <a:bodyPr/>
                    <a:lstStyle/>
                    <a:p>
                      <a:r>
                        <a:rPr lang="en-US" altLang="zh-CN" sz="1800" dirty="0" smtClean="0">
                          <a:latin typeface="Arial" pitchFamily="34" charset="0"/>
                          <a:cs typeface="Arial" pitchFamily="34" charset="0"/>
                        </a:rPr>
                        <a:t>Shanxi </a:t>
                      </a:r>
                      <a:r>
                        <a:rPr lang="en-US" altLang="zh-CN" sz="1800" dirty="0" err="1">
                          <a:latin typeface="Arial" pitchFamily="34" charset="0"/>
                          <a:cs typeface="Arial" pitchFamily="34" charset="0"/>
                        </a:rPr>
                        <a:t>Huaze</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22</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28</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October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7"/>
                  </a:ext>
                </a:extLst>
              </a:tr>
              <a:tr h="397388">
                <a:tc>
                  <a:txBody>
                    <a:bodyPr/>
                    <a:lstStyle/>
                    <a:p>
                      <a:r>
                        <a:rPr kumimoji="0" lang="en-US" sz="1800" b="0" i="0" kern="1200" dirty="0" err="1" smtClean="0">
                          <a:solidFill>
                            <a:schemeClr val="dk1"/>
                          </a:solidFill>
                          <a:latin typeface="Arial" pitchFamily="34" charset="0"/>
                          <a:ea typeface="+mn-ea"/>
                          <a:cs typeface="Arial" pitchFamily="34" charset="0"/>
                        </a:rPr>
                        <a:t>Chibi</a:t>
                      </a:r>
                      <a:r>
                        <a:rPr kumimoji="0" lang="en-US" sz="1800" b="0" i="0" kern="1200" dirty="0" smtClean="0">
                          <a:solidFill>
                            <a:schemeClr val="dk1"/>
                          </a:solidFill>
                          <a:latin typeface="Arial" pitchFamily="34" charset="0"/>
                          <a:ea typeface="+mn-ea"/>
                          <a:cs typeface="Arial" pitchFamily="34" charset="0"/>
                        </a:rPr>
                        <a:t> </a:t>
                      </a:r>
                      <a:r>
                        <a:rPr kumimoji="0" lang="en-US" sz="1800" b="0" i="0" kern="1200" dirty="0" err="1">
                          <a:solidFill>
                            <a:schemeClr val="dk1"/>
                          </a:solidFill>
                          <a:latin typeface="Arial" pitchFamily="34" charset="0"/>
                          <a:ea typeface="+mn-ea"/>
                          <a:cs typeface="Arial" pitchFamily="34" charset="0"/>
                        </a:rPr>
                        <a:t>Changcheng</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12</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12</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November</a:t>
                      </a:r>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8"/>
                  </a:ext>
                </a:extLst>
              </a:tr>
              <a:tr h="397388">
                <a:tc>
                  <a:txBody>
                    <a:bodyPr/>
                    <a:lstStyle/>
                    <a:p>
                      <a:r>
                        <a:rPr lang="en-US" altLang="zh-CN" sz="1800" dirty="0">
                          <a:latin typeface="Arial" pitchFamily="34" charset="0"/>
                          <a:cs typeface="Arial" pitchFamily="34" charset="0"/>
                        </a:rPr>
                        <a:t>Total</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134</a:t>
                      </a:r>
                      <a:endParaRPr lang="zh-CN" altLang="en-US" sz="1800" dirty="0">
                        <a:latin typeface="Arial" pitchFamily="34" charset="0"/>
                        <a:cs typeface="Arial" pitchFamily="34" charset="0"/>
                      </a:endParaRPr>
                    </a:p>
                  </a:txBody>
                  <a:tcPr/>
                </a:tc>
                <a:tc>
                  <a:txBody>
                    <a:bodyPr/>
                    <a:lstStyle/>
                    <a:p>
                      <a:r>
                        <a:rPr lang="en-US" altLang="zh-CN" sz="1800" dirty="0">
                          <a:latin typeface="Arial" pitchFamily="34" charset="0"/>
                          <a:cs typeface="Arial" pitchFamily="34" charset="0"/>
                        </a:rPr>
                        <a:t>250</a:t>
                      </a:r>
                      <a:endParaRPr lang="zh-CN" altLang="en-US" sz="1800" dirty="0">
                        <a:latin typeface="Arial" pitchFamily="34" charset="0"/>
                        <a:cs typeface="Arial" pitchFamily="34" charset="0"/>
                      </a:endParaRPr>
                    </a:p>
                  </a:txBody>
                  <a:tcPr/>
                </a:tc>
                <a:tc>
                  <a:txBody>
                    <a:bodyPr/>
                    <a:lstStyle/>
                    <a:p>
                      <a:endParaRPr lang="zh-CN" altLang="en-US" sz="1800" dirty="0">
                        <a:latin typeface="Arial" pitchFamily="34" charset="0"/>
                        <a:cs typeface="Arial" pitchFamily="34" charset="0"/>
                      </a:endParaRPr>
                    </a:p>
                  </a:txBody>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0"/>
            <a:ext cx="7128792" cy="307777"/>
          </a:xfrm>
          <a:prstGeom prst="rect">
            <a:avLst/>
          </a:prstGeom>
          <a:noFill/>
        </p:spPr>
        <p:txBody>
          <a:bodyPr wrap="square" rtlCol="0">
            <a:spAutoFit/>
          </a:bodyPr>
          <a:lstStyle/>
          <a:p>
            <a:r>
              <a:rPr lang="en-US" altLang="zh-CN" sz="1400" b="1" dirty="0" smtClean="0">
                <a:latin typeface="Arial" pitchFamily="34" charset="0"/>
                <a:ea typeface="华文中宋" pitchFamily="2" charset="-122"/>
                <a:cs typeface="Arial" pitchFamily="34" charset="0"/>
              </a:rPr>
              <a:t>Ⅰ </a:t>
            </a:r>
            <a:r>
              <a:rPr lang="en-US" altLang="zh-CN" sz="1400" b="1" dirty="0">
                <a:latin typeface="Arial" pitchFamily="34" charset="0"/>
                <a:ea typeface="华文中宋" pitchFamily="2" charset="-122"/>
                <a:cs typeface="Arial" pitchFamily="34" charset="0"/>
              </a:rPr>
              <a:t>Analysis on Chinese anode supply-demand </a:t>
            </a:r>
            <a:r>
              <a:rPr lang="en-US" altLang="zh-CN" sz="1400" b="1" dirty="0" smtClean="0">
                <a:latin typeface="Arial" pitchFamily="34" charset="0"/>
                <a:ea typeface="华文中宋" pitchFamily="2" charset="-122"/>
                <a:cs typeface="Arial" pitchFamily="34" charset="0"/>
              </a:rPr>
              <a:t>relationship </a:t>
            </a:r>
            <a:r>
              <a:rPr lang="en-US" altLang="zh-CN" sz="1400" b="1" dirty="0">
                <a:latin typeface="Arial" pitchFamily="34" charset="0"/>
                <a:ea typeface="华文中宋" pitchFamily="2" charset="-122"/>
                <a:cs typeface="Arial" pitchFamily="34" charset="0"/>
              </a:rPr>
              <a:t>in 2018</a:t>
            </a:r>
          </a:p>
        </p:txBody>
      </p:sp>
      <p:sp>
        <p:nvSpPr>
          <p:cNvPr id="6" name="矩形 5"/>
          <p:cNvSpPr/>
          <p:nvPr/>
        </p:nvSpPr>
        <p:spPr>
          <a:xfrm>
            <a:off x="1331640" y="332656"/>
            <a:ext cx="7812360" cy="458587"/>
          </a:xfrm>
          <a:prstGeom prst="rect">
            <a:avLst/>
          </a:prstGeom>
        </p:spPr>
        <p:txBody>
          <a:bodyPr wrap="square">
            <a:spAutoFit/>
          </a:bodyPr>
          <a:lstStyle/>
          <a:p>
            <a:pPr>
              <a:lnSpc>
                <a:spcPct val="170000"/>
              </a:lnSpc>
            </a:pPr>
            <a:r>
              <a:rPr lang="en-US" altLang="zh-CN" sz="1400" b="1" dirty="0" smtClean="0">
                <a:latin typeface="Arial" pitchFamily="34" charset="0"/>
                <a:ea typeface="华文中宋" pitchFamily="2" charset="-122"/>
                <a:cs typeface="Arial" pitchFamily="34" charset="0"/>
              </a:rPr>
              <a:t>3. Statistics on soon-to-operate capacity of Chinese primary aluminum companies</a:t>
            </a:r>
            <a:endParaRPr lang="zh-CN" altLang="en-US" sz="1400" b="1" dirty="0" smtClean="0">
              <a:latin typeface="Arial" pitchFamily="34" charset="0"/>
              <a:ea typeface="华文中宋" pitchFamily="2" charset="-122"/>
              <a:cs typeface="Arial" pitchFamily="34" charset="0"/>
            </a:endParaRPr>
          </a:p>
        </p:txBody>
      </p:sp>
      <p:graphicFrame>
        <p:nvGraphicFramePr>
          <p:cNvPr id="8" name="内容占位符 11"/>
          <p:cNvGraphicFramePr>
            <a:graphicFrameLocks/>
          </p:cNvGraphicFramePr>
          <p:nvPr>
            <p:extLst>
              <p:ext uri="{D42A27DB-BD31-4B8C-83A1-F6EECF244321}">
                <p14:modId xmlns:p14="http://schemas.microsoft.com/office/powerpoint/2010/main" xmlns="" val="2644849802"/>
              </p:ext>
            </p:extLst>
          </p:nvPr>
        </p:nvGraphicFramePr>
        <p:xfrm>
          <a:off x="179513" y="764704"/>
          <a:ext cx="8532438" cy="5854978"/>
        </p:xfrm>
        <a:graphic>
          <a:graphicData uri="http://schemas.openxmlformats.org/drawingml/2006/table">
            <a:tbl>
              <a:tblPr/>
              <a:tblGrid>
                <a:gridCol w="936103">
                  <a:extLst>
                    <a:ext uri="{9D8B030D-6E8A-4147-A177-3AD203B41FA5}">
                      <a16:colId xmlns:a16="http://schemas.microsoft.com/office/drawing/2014/main" xmlns="" val="20000"/>
                    </a:ext>
                  </a:extLst>
                </a:gridCol>
                <a:gridCol w="3023422">
                  <a:extLst>
                    <a:ext uri="{9D8B030D-6E8A-4147-A177-3AD203B41FA5}">
                      <a16:colId xmlns:a16="http://schemas.microsoft.com/office/drawing/2014/main" xmlns="" val="20001"/>
                    </a:ext>
                  </a:extLst>
                </a:gridCol>
                <a:gridCol w="1603821">
                  <a:extLst>
                    <a:ext uri="{9D8B030D-6E8A-4147-A177-3AD203B41FA5}">
                      <a16:colId xmlns:a16="http://schemas.microsoft.com/office/drawing/2014/main" xmlns="" val="20002"/>
                    </a:ext>
                  </a:extLst>
                </a:gridCol>
                <a:gridCol w="1709461">
                  <a:extLst>
                    <a:ext uri="{9D8B030D-6E8A-4147-A177-3AD203B41FA5}">
                      <a16:colId xmlns:a16="http://schemas.microsoft.com/office/drawing/2014/main" xmlns="" val="20003"/>
                    </a:ext>
                  </a:extLst>
                </a:gridCol>
                <a:gridCol w="1259631">
                  <a:extLst>
                    <a:ext uri="{9D8B030D-6E8A-4147-A177-3AD203B41FA5}">
                      <a16:colId xmlns:a16="http://schemas.microsoft.com/office/drawing/2014/main" xmlns="" val="20004"/>
                    </a:ext>
                  </a:extLst>
                </a:gridCol>
              </a:tblGrid>
              <a:tr h="580139">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Province</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Company</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endParaRPr lang="en-US" altLang="zh-CN" sz="1400" b="0" i="0" u="none" strike="noStrike" dirty="0" smtClean="0">
                        <a:solidFill>
                          <a:srgbClr val="000000"/>
                        </a:solidFill>
                        <a:latin typeface="Arial" pitchFamily="34" charset="0"/>
                        <a:cs typeface="Arial" pitchFamily="34" charset="0"/>
                      </a:endParaRPr>
                    </a:p>
                    <a:p>
                      <a:pPr algn="ctr" fontAlgn="ctr">
                        <a:lnSpc>
                          <a:spcPts val="1500"/>
                        </a:lnSpc>
                      </a:pPr>
                      <a:r>
                        <a:rPr lang="en-US" altLang="zh-CN" sz="1400" b="0" i="0" u="none" strike="noStrike" dirty="0" smtClean="0">
                          <a:solidFill>
                            <a:srgbClr val="000000"/>
                          </a:solidFill>
                          <a:latin typeface="Arial" pitchFamily="34" charset="0"/>
                          <a:cs typeface="Arial" pitchFamily="34" charset="0"/>
                        </a:rPr>
                        <a:t>Current</a:t>
                      </a:r>
                      <a:r>
                        <a:rPr lang="en-US" altLang="zh-CN" sz="1400" b="0" i="0" u="none" strike="noStrike" baseline="0" dirty="0" smtClean="0">
                          <a:solidFill>
                            <a:srgbClr val="000000"/>
                          </a:solidFill>
                          <a:latin typeface="Arial" pitchFamily="34" charset="0"/>
                          <a:cs typeface="Arial" pitchFamily="34" charset="0"/>
                        </a:rPr>
                        <a:t> running capacity (10,000t)</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Expected</a:t>
                      </a:r>
                      <a:r>
                        <a:rPr lang="en-US" altLang="zh-CN" sz="1400" b="0" i="0" u="none" strike="noStrike" baseline="0" dirty="0" smtClean="0">
                          <a:solidFill>
                            <a:srgbClr val="000000"/>
                          </a:solidFill>
                          <a:latin typeface="Arial" pitchFamily="34" charset="0"/>
                          <a:cs typeface="Arial" pitchFamily="34" charset="0"/>
                        </a:rPr>
                        <a:t> newly-added capacity in 2018 (10,000t)</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Operation</a:t>
                      </a:r>
                      <a:r>
                        <a:rPr lang="en-US" altLang="zh-CN" sz="1400" b="0" i="0" u="none" strike="noStrike" baseline="0" dirty="0" smtClean="0">
                          <a:solidFill>
                            <a:srgbClr val="000000"/>
                          </a:solidFill>
                          <a:latin typeface="Arial" pitchFamily="34" charset="0"/>
                          <a:cs typeface="Arial" pitchFamily="34" charset="0"/>
                        </a:rPr>
                        <a:t> date</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0"/>
                  </a:ext>
                </a:extLst>
              </a:tr>
              <a:tr h="200364">
                <a:tc rowSpan="5">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Guangxi</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Guangxi</a:t>
                      </a:r>
                      <a:r>
                        <a:rPr lang="en-US" altLang="zh-CN" sz="1400" b="0" i="0" u="none" strike="noStrike" baseline="0" dirty="0" smtClean="0">
                          <a:solidFill>
                            <a:srgbClr val="000000"/>
                          </a:solidFill>
                          <a:latin typeface="Arial" pitchFamily="34" charset="0"/>
                          <a:cs typeface="Arial" pitchFamily="34" charset="0"/>
                        </a:rPr>
                        <a:t> </a:t>
                      </a:r>
                      <a:r>
                        <a:rPr lang="en-US" altLang="zh-CN" sz="1400" b="0" i="0" u="none" strike="noStrike" baseline="0" dirty="0" err="1">
                          <a:solidFill>
                            <a:srgbClr val="000000"/>
                          </a:solidFill>
                          <a:latin typeface="Arial" pitchFamily="34" charset="0"/>
                          <a:cs typeface="Arial" pitchFamily="34" charset="0"/>
                        </a:rPr>
                        <a:t>Laibin</a:t>
                      </a:r>
                      <a:r>
                        <a:rPr lang="en-US" altLang="zh-CN" sz="1400" b="0" i="0" u="none" strike="noStrike" baseline="0" dirty="0">
                          <a:solidFill>
                            <a:srgbClr val="000000"/>
                          </a:solidFill>
                          <a:latin typeface="Arial" pitchFamily="34" charset="0"/>
                          <a:cs typeface="Arial" pitchFamily="34" charset="0"/>
                        </a:rPr>
                        <a:t> </a:t>
                      </a:r>
                      <a:r>
                        <a:rPr lang="en-US" altLang="zh-CN" sz="1400" b="0" i="0" u="none" strike="noStrike" baseline="0" dirty="0" err="1">
                          <a:solidFill>
                            <a:srgbClr val="000000"/>
                          </a:solidFill>
                          <a:latin typeface="Arial" pitchFamily="34" charset="0"/>
                          <a:cs typeface="Arial" pitchFamily="34" charset="0"/>
                        </a:rPr>
                        <a:t>Yinhai</a:t>
                      </a:r>
                      <a:r>
                        <a:rPr lang="en-US" altLang="zh-CN" sz="1400" b="0" i="0" u="none" strike="noStrike" baseline="0" dirty="0">
                          <a:solidFill>
                            <a:srgbClr val="000000"/>
                          </a:solidFill>
                          <a:latin typeface="Arial" pitchFamily="34" charset="0"/>
                          <a:cs typeface="Arial" pitchFamily="34" charset="0"/>
                        </a:rPr>
                        <a:t> </a:t>
                      </a:r>
                      <a:r>
                        <a:rPr lang="en-US" altLang="zh-CN" sz="1400" b="0" i="0" u="none" strike="noStrike" baseline="0" dirty="0" smtClean="0">
                          <a:solidFill>
                            <a:srgbClr val="000000"/>
                          </a:solidFill>
                          <a:latin typeface="Arial" pitchFamily="34" charset="0"/>
                          <a:cs typeface="Arial" pitchFamily="34" charset="0"/>
                        </a:rPr>
                        <a:t>Aluminum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42</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17</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Mid-March</a:t>
                      </a:r>
                      <a:r>
                        <a:rPr lang="en-US" altLang="zh-CN" sz="1400" b="0" i="0" u="none" strike="noStrike" baseline="0" dirty="0" smtClean="0">
                          <a:solidFill>
                            <a:srgbClr val="000000"/>
                          </a:solidFill>
                          <a:latin typeface="Arial" pitchFamily="34" charset="0"/>
                          <a:cs typeface="Arial" pitchFamily="34" charset="0"/>
                        </a:rPr>
                        <a:t>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200364">
                <a:tc vMerge="1">
                  <a:txBody>
                    <a:bodyPr/>
                    <a:lstStyle/>
                    <a:p>
                      <a:endParaRPr lang="zh-CN" altLang="en-US"/>
                    </a:p>
                  </a:txBody>
                  <a:tcPr/>
                </a:tc>
                <a:tc>
                  <a:txBody>
                    <a:bodyPr/>
                    <a:lstStyle/>
                    <a:p>
                      <a:pPr algn="ctr" fontAlgn="ctr">
                        <a:lnSpc>
                          <a:spcPts val="1500"/>
                        </a:lnSpc>
                      </a:pPr>
                      <a:r>
                        <a:rPr kumimoji="0" lang="en-US" sz="1600" b="0" i="0" kern="1200" dirty="0" smtClean="0">
                          <a:solidFill>
                            <a:schemeClr val="tx1"/>
                          </a:solidFill>
                          <a:latin typeface="Arial" pitchFamily="34" charset="0"/>
                          <a:ea typeface="+mn-ea"/>
                          <a:cs typeface="Arial" pitchFamily="34" charset="0"/>
                        </a:rPr>
                        <a:t>Guangxi </a:t>
                      </a:r>
                      <a:r>
                        <a:rPr kumimoji="0" lang="en-US" sz="1600" b="0" i="0" kern="1200" dirty="0" err="1">
                          <a:solidFill>
                            <a:schemeClr val="tx1"/>
                          </a:solidFill>
                          <a:latin typeface="Arial" pitchFamily="34" charset="0"/>
                          <a:ea typeface="+mn-ea"/>
                          <a:cs typeface="Arial" pitchFamily="34" charset="0"/>
                        </a:rPr>
                        <a:t>Baise</a:t>
                      </a:r>
                      <a:r>
                        <a:rPr kumimoji="0" lang="en-US" sz="1600" b="0" i="0" kern="1200" dirty="0">
                          <a:solidFill>
                            <a:schemeClr val="tx1"/>
                          </a:solidFill>
                          <a:latin typeface="Arial" pitchFamily="34" charset="0"/>
                          <a:ea typeface="+mn-ea"/>
                          <a:cs typeface="Arial" pitchFamily="34" charset="0"/>
                        </a:rPr>
                        <a:t> Mining Aluminum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38</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50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Early April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00364">
                <a:tc vMerge="1">
                  <a:txBody>
                    <a:bodyPr/>
                    <a:lstStyle/>
                    <a:p>
                      <a:endParaRPr lang="zh-CN" altLang="en-US"/>
                    </a:p>
                  </a:txBody>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Guangxi </a:t>
                      </a:r>
                      <a:r>
                        <a:rPr lang="en-US" altLang="zh-CN" sz="1400" b="0" i="0" u="none" strike="noStrike" dirty="0" err="1">
                          <a:solidFill>
                            <a:srgbClr val="000000"/>
                          </a:solidFill>
                          <a:latin typeface="Arial" pitchFamily="34" charset="0"/>
                          <a:cs typeface="Arial" pitchFamily="34" charset="0"/>
                        </a:rPr>
                        <a:t>Suyuan</a:t>
                      </a:r>
                      <a:r>
                        <a:rPr lang="en-US" altLang="zh-CN" sz="1400" b="0" i="0" u="none" strike="noStrike" dirty="0">
                          <a:solidFill>
                            <a:srgbClr val="000000"/>
                          </a:solidFill>
                          <a:latin typeface="Arial" pitchFamily="34" charset="0"/>
                          <a:cs typeface="Arial" pitchFamily="34" charset="0"/>
                        </a:rPr>
                        <a:t> Aluminum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8</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12</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June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200364">
                <a:tc vMerge="1">
                  <a:txBody>
                    <a:bodyPr/>
                    <a:lstStyle/>
                    <a:p>
                      <a:endParaRPr lang="zh-CN" altLang="en-US"/>
                    </a:p>
                  </a:txBody>
                  <a:tcPr/>
                </a:tc>
                <a:tc>
                  <a:txBody>
                    <a:bodyPr/>
                    <a:lstStyle/>
                    <a:p>
                      <a:pPr algn="ctr" fontAlgn="ctr">
                        <a:lnSpc>
                          <a:spcPts val="1500"/>
                        </a:lnSpc>
                      </a:pPr>
                      <a:r>
                        <a:rPr kumimoji="0" lang="en-US" sz="1600" b="0" i="0" kern="1200" dirty="0" smtClean="0">
                          <a:solidFill>
                            <a:schemeClr val="tx1"/>
                          </a:solidFill>
                          <a:latin typeface="Arial" pitchFamily="34" charset="0"/>
                          <a:ea typeface="+mn-ea"/>
                          <a:cs typeface="Arial" pitchFamily="34" charset="0"/>
                        </a:rPr>
                        <a:t>Guangxi </a:t>
                      </a:r>
                      <a:r>
                        <a:rPr kumimoji="0" lang="en-US" sz="1600" b="0" i="0" kern="1200" dirty="0" err="1">
                          <a:solidFill>
                            <a:schemeClr val="tx1"/>
                          </a:solidFill>
                          <a:latin typeface="Arial" pitchFamily="34" charset="0"/>
                          <a:ea typeface="+mn-ea"/>
                          <a:cs typeface="Arial" pitchFamily="34" charset="0"/>
                        </a:rPr>
                        <a:t>Hualei</a:t>
                      </a:r>
                      <a:r>
                        <a:rPr kumimoji="0" lang="en-US" sz="1600" b="0" i="0" kern="1200" dirty="0">
                          <a:solidFill>
                            <a:schemeClr val="tx1"/>
                          </a:solidFill>
                          <a:latin typeface="Arial" pitchFamily="34" charset="0"/>
                          <a:ea typeface="+mn-ea"/>
                          <a:cs typeface="Arial" pitchFamily="34" charset="0"/>
                        </a:rPr>
                        <a:t> New Material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25</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20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March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r h="200364">
                <a:tc vMerge="1">
                  <a:txBody>
                    <a:bodyPr/>
                    <a:lstStyle/>
                    <a:p>
                      <a:endParaRPr lang="zh-CN" altLang="en-US"/>
                    </a:p>
                  </a:txBody>
                  <a:tcPr/>
                </a:tc>
                <a:tc>
                  <a:txBody>
                    <a:bodyPr/>
                    <a:lstStyle/>
                    <a:p>
                      <a:pPr algn="ctr" fontAlgn="ctr">
                        <a:lnSpc>
                          <a:spcPts val="1500"/>
                        </a:lnSpc>
                      </a:pPr>
                      <a:r>
                        <a:rPr kumimoji="0" lang="en-US" sz="1600" b="0" i="0" kern="1200" dirty="0">
                          <a:solidFill>
                            <a:schemeClr val="tx1"/>
                          </a:solidFill>
                          <a:latin typeface="Arial" pitchFamily="34" charset="0"/>
                          <a:ea typeface="+mn-ea"/>
                          <a:cs typeface="Arial" pitchFamily="34" charset="0"/>
                        </a:rPr>
                        <a:t> Guangxi </a:t>
                      </a:r>
                      <a:r>
                        <a:rPr kumimoji="0" lang="en-US" sz="1600" b="0" i="0" kern="1200" dirty="0" err="1">
                          <a:solidFill>
                            <a:schemeClr val="tx1"/>
                          </a:solidFill>
                          <a:latin typeface="Arial" pitchFamily="34" charset="0"/>
                          <a:ea typeface="+mn-ea"/>
                          <a:cs typeface="Arial" pitchFamily="34" charset="0"/>
                        </a:rPr>
                        <a:t>Xinfa</a:t>
                      </a:r>
                      <a:r>
                        <a:rPr kumimoji="0" lang="en-US" sz="1600" b="0" i="0" kern="1200" dirty="0">
                          <a:solidFill>
                            <a:schemeClr val="tx1"/>
                          </a:solidFill>
                          <a:latin typeface="Arial" pitchFamily="34" charset="0"/>
                          <a:ea typeface="+mn-ea"/>
                          <a:cs typeface="Arial" pitchFamily="34" charset="0"/>
                        </a:rPr>
                        <a:t> Aluminum &amp; Electricity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32</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10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March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5"/>
                  </a:ext>
                </a:extLst>
              </a:tr>
              <a:tr h="200364">
                <a:tc rowSpan="4">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Inner</a:t>
                      </a:r>
                      <a:r>
                        <a:rPr lang="en-US" altLang="zh-CN" sz="1400" b="0" i="0" u="none" strike="noStrike" baseline="0" dirty="0">
                          <a:solidFill>
                            <a:srgbClr val="000000"/>
                          </a:solidFill>
                          <a:latin typeface="Arial" pitchFamily="34" charset="0"/>
                          <a:cs typeface="Arial" pitchFamily="34" charset="0"/>
                        </a:rPr>
                        <a:t> Mongolia</a:t>
                      </a:r>
                    </a:p>
                    <a:p>
                      <a:pPr algn="ctr" fontAlgn="ctr">
                        <a:lnSpc>
                          <a:spcPts val="1500"/>
                        </a:lnSpc>
                      </a:pP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kumimoji="0" lang="en-US" sz="1600" b="0" i="0" kern="1200" dirty="0" smtClean="0">
                          <a:solidFill>
                            <a:schemeClr val="tx1"/>
                          </a:solidFill>
                          <a:latin typeface="Arial" pitchFamily="34" charset="0"/>
                          <a:ea typeface="+mn-ea"/>
                          <a:cs typeface="Arial" pitchFamily="34" charset="0"/>
                        </a:rPr>
                        <a:t>Inner </a:t>
                      </a:r>
                      <a:r>
                        <a:rPr kumimoji="0" lang="en-US" sz="1600" b="0" i="0" kern="1200" dirty="0">
                          <a:solidFill>
                            <a:schemeClr val="tx1"/>
                          </a:solidFill>
                          <a:latin typeface="Arial" pitchFamily="34" charset="0"/>
                          <a:ea typeface="+mn-ea"/>
                          <a:cs typeface="Arial" pitchFamily="34" charset="0"/>
                        </a:rPr>
                        <a:t>Mongolia </a:t>
                      </a:r>
                      <a:r>
                        <a:rPr kumimoji="0" lang="en-US" sz="1600" b="0" i="0" kern="1200" dirty="0" err="1">
                          <a:solidFill>
                            <a:schemeClr val="tx1"/>
                          </a:solidFill>
                          <a:latin typeface="Arial" pitchFamily="34" charset="0"/>
                          <a:ea typeface="+mn-ea"/>
                          <a:cs typeface="Arial" pitchFamily="34" charset="0"/>
                        </a:rPr>
                        <a:t>Huayun</a:t>
                      </a:r>
                      <a:r>
                        <a:rPr kumimoji="0" lang="en-US" sz="1600" b="0" i="0" kern="1200" dirty="0">
                          <a:solidFill>
                            <a:schemeClr val="tx1"/>
                          </a:solidFill>
                          <a:latin typeface="Arial" pitchFamily="34" charset="0"/>
                          <a:ea typeface="+mn-ea"/>
                          <a:cs typeface="Arial" pitchFamily="34" charset="0"/>
                        </a:rPr>
                        <a:t> New Material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65</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18</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Undetermined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200364">
                <a:tc vMerge="1">
                  <a:txBody>
                    <a:bodyPr/>
                    <a:lstStyle/>
                    <a:p>
                      <a:endParaRPr lang="zh-CN" altLang="en-US"/>
                    </a:p>
                  </a:txBody>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Inner</a:t>
                      </a:r>
                      <a:r>
                        <a:rPr lang="en-US" altLang="zh-CN" sz="1400" b="0" i="0" u="none" strike="noStrike" baseline="0" dirty="0" smtClean="0">
                          <a:solidFill>
                            <a:srgbClr val="000000"/>
                          </a:solidFill>
                          <a:latin typeface="Arial" pitchFamily="34" charset="0"/>
                          <a:cs typeface="Arial" pitchFamily="34" charset="0"/>
                        </a:rPr>
                        <a:t> </a:t>
                      </a:r>
                      <a:r>
                        <a:rPr lang="en-US" altLang="zh-CN" sz="1400" b="0" i="0" u="none" strike="noStrike" baseline="0" dirty="0">
                          <a:solidFill>
                            <a:srgbClr val="000000"/>
                          </a:solidFill>
                          <a:latin typeface="Arial" pitchFamily="34" charset="0"/>
                          <a:cs typeface="Arial" pitchFamily="34" charset="0"/>
                        </a:rPr>
                        <a:t>Mongolia </a:t>
                      </a:r>
                      <a:r>
                        <a:rPr lang="en-US" altLang="zh-CN" sz="1400" b="0" i="0" u="none" strike="noStrike" baseline="0" dirty="0" err="1">
                          <a:solidFill>
                            <a:srgbClr val="000000"/>
                          </a:solidFill>
                          <a:latin typeface="Arial" pitchFamily="34" charset="0"/>
                          <a:cs typeface="Arial" pitchFamily="34" charset="0"/>
                        </a:rPr>
                        <a:t>Mengtai</a:t>
                      </a:r>
                      <a:r>
                        <a:rPr lang="en-US" altLang="zh-CN" sz="1400" b="0" i="0" u="none" strike="noStrike" baseline="0" dirty="0">
                          <a:solidFill>
                            <a:srgbClr val="000000"/>
                          </a:solidFill>
                          <a:latin typeface="Arial" pitchFamily="34" charset="0"/>
                          <a:cs typeface="Arial" pitchFamily="34" charset="0"/>
                        </a:rPr>
                        <a:t> Coal &amp; Electricity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10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50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January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200364">
                <a:tc vMerge="1">
                  <a:txBody>
                    <a:bodyPr/>
                    <a:lstStyle/>
                    <a:p>
                      <a:endParaRPr lang="zh-CN" altLang="en-US"/>
                    </a:p>
                  </a:txBody>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Inner </a:t>
                      </a:r>
                      <a:r>
                        <a:rPr lang="en-US" altLang="zh-CN" sz="1400" b="0" i="0" u="none" strike="noStrike" dirty="0">
                          <a:solidFill>
                            <a:srgbClr val="000000"/>
                          </a:solidFill>
                          <a:latin typeface="Arial" pitchFamily="34" charset="0"/>
                          <a:cs typeface="Arial" pitchFamily="34" charset="0"/>
                        </a:rPr>
                        <a:t>Mongolia </a:t>
                      </a:r>
                      <a:r>
                        <a:rPr lang="en-US" altLang="zh-CN" sz="1400" b="0" i="0" u="none" strike="noStrike" dirty="0" err="1">
                          <a:solidFill>
                            <a:srgbClr val="000000"/>
                          </a:solidFill>
                          <a:latin typeface="Arial" pitchFamily="34" charset="0"/>
                          <a:cs typeface="Arial" pitchFamily="34" charset="0"/>
                        </a:rPr>
                        <a:t>Chuangyuan</a:t>
                      </a:r>
                      <a:r>
                        <a:rPr lang="en-US" altLang="zh-CN" sz="1400" b="0" i="0" u="none" strike="noStrike" dirty="0">
                          <a:solidFill>
                            <a:srgbClr val="000000"/>
                          </a:solidFill>
                          <a:latin typeface="Arial" pitchFamily="34" charset="0"/>
                          <a:cs typeface="Arial" pitchFamily="34" charset="0"/>
                        </a:rPr>
                        <a:t> Metal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7</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38</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January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200364">
                <a:tc vMerge="1">
                  <a:txBody>
                    <a:bodyPr/>
                    <a:lstStyle/>
                    <a:p>
                      <a:endParaRPr lang="zh-CN" altLang="en-US"/>
                    </a:p>
                  </a:txBody>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East </a:t>
                      </a:r>
                      <a:r>
                        <a:rPr lang="en-US" altLang="zh-CN" sz="1400" b="0" i="0" u="none" strike="noStrike" dirty="0">
                          <a:solidFill>
                            <a:srgbClr val="000000"/>
                          </a:solidFill>
                          <a:latin typeface="Arial" pitchFamily="34" charset="0"/>
                          <a:cs typeface="Arial" pitchFamily="34" charset="0"/>
                        </a:rPr>
                        <a:t>Hope </a:t>
                      </a:r>
                      <a:r>
                        <a:rPr lang="en-US" altLang="zh-CN" sz="1400" b="0" i="0" u="none" strike="noStrike" dirty="0" err="1">
                          <a:solidFill>
                            <a:srgbClr val="000000"/>
                          </a:solidFill>
                          <a:latin typeface="Arial" pitchFamily="34" charset="0"/>
                          <a:cs typeface="Arial" pitchFamily="34" charset="0"/>
                        </a:rPr>
                        <a:t>Guyang</a:t>
                      </a:r>
                      <a:r>
                        <a:rPr lang="en-US" altLang="zh-CN" sz="1400" b="0" i="0" u="none" strike="noStrike" dirty="0">
                          <a:solidFill>
                            <a:srgbClr val="000000"/>
                          </a:solidFill>
                          <a:latin typeface="Arial" pitchFamily="34" charset="0"/>
                          <a:cs typeface="Arial" pitchFamily="34" charset="0"/>
                        </a:rPr>
                        <a:t> Plant </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40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June</a:t>
                      </a:r>
                      <a:r>
                        <a:rPr lang="en-US" altLang="zh-CN" sz="1400" b="0" i="0" u="none" strike="noStrike" baseline="0" dirty="0" smtClean="0">
                          <a:solidFill>
                            <a:srgbClr val="000000"/>
                          </a:solidFill>
                          <a:latin typeface="Arial" pitchFamily="34" charset="0"/>
                          <a:cs typeface="Arial" pitchFamily="34" charset="0"/>
                        </a:rPr>
                        <a:t>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200364">
                <a:tc rowSpan="5">
                  <a:txBody>
                    <a:bodyPr/>
                    <a:lstStyle/>
                    <a:p>
                      <a:pPr algn="ctr" fontAlgn="ctr">
                        <a:lnSpc>
                          <a:spcPts val="1500"/>
                        </a:lnSpc>
                      </a:pPr>
                      <a:r>
                        <a:rPr lang="en-US" altLang="zh-CN" sz="1400" b="0" i="0" u="none" strike="noStrike" dirty="0" err="1">
                          <a:solidFill>
                            <a:srgbClr val="000000"/>
                          </a:solidFill>
                          <a:latin typeface="Arial" pitchFamily="34" charset="0"/>
                          <a:cs typeface="Arial" pitchFamily="34" charset="0"/>
                        </a:rPr>
                        <a:t>Guizhou</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kumimoji="0" lang="en-US" altLang="zh-CN" sz="1600" b="0" i="0" kern="1200" dirty="0">
                          <a:solidFill>
                            <a:schemeClr val="tx1"/>
                          </a:solidFill>
                          <a:effectLst/>
                          <a:latin typeface="Arial" pitchFamily="34" charset="0"/>
                          <a:ea typeface="+mn-ea"/>
                          <a:cs typeface="Arial" pitchFamily="34" charset="0"/>
                        </a:rPr>
                        <a:t> Guizhou </a:t>
                      </a:r>
                      <a:r>
                        <a:rPr kumimoji="0" lang="en-US" altLang="zh-CN" sz="1600" b="0" i="0" kern="1200" dirty="0" err="1">
                          <a:solidFill>
                            <a:schemeClr val="tx1"/>
                          </a:solidFill>
                          <a:effectLst/>
                          <a:latin typeface="Arial" pitchFamily="34" charset="0"/>
                          <a:ea typeface="+mn-ea"/>
                          <a:cs typeface="Arial" pitchFamily="34" charset="0"/>
                        </a:rPr>
                        <a:t>Anshun</a:t>
                      </a:r>
                      <a:r>
                        <a:rPr kumimoji="0" lang="en-US" altLang="zh-CN" sz="1600" b="0" i="0" kern="1200" dirty="0">
                          <a:solidFill>
                            <a:schemeClr val="tx1"/>
                          </a:solidFill>
                          <a:effectLst/>
                          <a:latin typeface="Arial" pitchFamily="34" charset="0"/>
                          <a:ea typeface="+mn-ea"/>
                          <a:cs typeface="Arial" pitchFamily="34" charset="0"/>
                        </a:rPr>
                        <a:t> </a:t>
                      </a:r>
                      <a:r>
                        <a:rPr kumimoji="0" lang="en-US" altLang="zh-CN" sz="1600" b="0" i="0" kern="1200" dirty="0" err="1">
                          <a:solidFill>
                            <a:schemeClr val="tx1"/>
                          </a:solidFill>
                          <a:effectLst/>
                          <a:latin typeface="Arial" pitchFamily="34" charset="0"/>
                          <a:ea typeface="+mn-ea"/>
                          <a:cs typeface="Arial" pitchFamily="34" charset="0"/>
                        </a:rPr>
                        <a:t>Huangguoshu</a:t>
                      </a:r>
                      <a:r>
                        <a:rPr kumimoji="0" lang="en-US" altLang="zh-CN" sz="1600" b="0" i="0" kern="1200" dirty="0">
                          <a:solidFill>
                            <a:schemeClr val="tx1"/>
                          </a:solidFill>
                          <a:effectLst/>
                          <a:latin typeface="Arial" pitchFamily="34" charset="0"/>
                          <a:ea typeface="+mn-ea"/>
                          <a:cs typeface="Arial" pitchFamily="34" charset="0"/>
                        </a:rPr>
                        <a:t> Aluminum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10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3</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April 2019</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200364">
                <a:tc vMerge="1">
                  <a:txBody>
                    <a:bodyPr/>
                    <a:lstStyle/>
                    <a:p>
                      <a:endParaRPr lang="zh-CN" altLang="en-US"/>
                    </a:p>
                  </a:txBody>
                  <a:tcPr/>
                </a:tc>
                <a:tc>
                  <a:txBody>
                    <a:bodyPr/>
                    <a:lstStyle/>
                    <a:p>
                      <a:pPr algn="ctr" fontAlgn="ctr">
                        <a:lnSpc>
                          <a:spcPts val="1500"/>
                        </a:lnSpc>
                      </a:pPr>
                      <a:r>
                        <a:rPr lang="en-US" altLang="zh-CN" sz="1400" b="0" i="0" u="none" strike="noStrike" dirty="0" err="1" smtClean="0">
                          <a:solidFill>
                            <a:srgbClr val="000000"/>
                          </a:solidFill>
                          <a:latin typeface="Arial" pitchFamily="34" charset="0"/>
                          <a:cs typeface="Arial" pitchFamily="34" charset="0"/>
                        </a:rPr>
                        <a:t>Guizhou</a:t>
                      </a:r>
                      <a:r>
                        <a:rPr lang="en-US" altLang="zh-CN" sz="1400" b="0" i="0" u="none" strike="noStrike" dirty="0" smtClean="0">
                          <a:solidFill>
                            <a:srgbClr val="000000"/>
                          </a:solidFill>
                          <a:latin typeface="Arial" pitchFamily="34" charset="0"/>
                          <a:cs typeface="Arial" pitchFamily="34" charset="0"/>
                        </a:rPr>
                        <a:t> </a:t>
                      </a:r>
                      <a:r>
                        <a:rPr lang="en-US" altLang="zh-CN" sz="1400" b="0" i="0" u="none" strike="noStrike" dirty="0" err="1">
                          <a:solidFill>
                            <a:srgbClr val="000000"/>
                          </a:solidFill>
                          <a:latin typeface="Arial" pitchFamily="34" charset="0"/>
                          <a:cs typeface="Arial" pitchFamily="34" charset="0"/>
                        </a:rPr>
                        <a:t>Yuping</a:t>
                      </a:r>
                      <a:r>
                        <a:rPr lang="en-US" altLang="zh-CN" sz="1400" b="0" i="0" u="none" strike="noStrike" dirty="0">
                          <a:solidFill>
                            <a:srgbClr val="000000"/>
                          </a:solidFill>
                          <a:latin typeface="Arial" pitchFamily="34" charset="0"/>
                          <a:cs typeface="Arial" pitchFamily="34" charset="0"/>
                        </a:rPr>
                        <a:t> </a:t>
                      </a:r>
                      <a:r>
                        <a:rPr lang="en-US" altLang="zh-CN" sz="1400" b="0" i="0" u="none" strike="noStrike" dirty="0" err="1">
                          <a:solidFill>
                            <a:srgbClr val="000000"/>
                          </a:solidFill>
                          <a:latin typeface="Arial" pitchFamily="34" charset="0"/>
                          <a:cs typeface="Arial" pitchFamily="34" charset="0"/>
                        </a:rPr>
                        <a:t>Guangmao</a:t>
                      </a:r>
                      <a:r>
                        <a:rPr lang="en-US" altLang="zh-CN" sz="1400" b="0" i="0" u="none" strike="noStrike" dirty="0">
                          <a:solidFill>
                            <a:srgbClr val="000000"/>
                          </a:solidFill>
                          <a:latin typeface="Arial" pitchFamily="34" charset="0"/>
                          <a:cs typeface="Arial" pitchFamily="34" charset="0"/>
                        </a:rPr>
                        <a:t> Aluminum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10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2018 (accurate date undetermined)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200364">
                <a:tc vMerge="1">
                  <a:txBody>
                    <a:bodyPr/>
                    <a:lstStyle/>
                    <a:p>
                      <a:endParaRPr lang="zh-CN" altLang="en-US"/>
                    </a:p>
                  </a:txBody>
                  <a:tcPr/>
                </a:tc>
                <a:tc>
                  <a:txBody>
                    <a:bodyPr/>
                    <a:lstStyle/>
                    <a:p>
                      <a:pPr marL="0" marR="0" indent="0" algn="ctr" defTabSz="914400" rtl="0" eaLnBrk="1" fontAlgn="ctr" latinLnBrk="0" hangingPunct="1">
                        <a:lnSpc>
                          <a:spcPts val="1500"/>
                        </a:lnSpc>
                        <a:spcBef>
                          <a:spcPts val="0"/>
                        </a:spcBef>
                        <a:spcAft>
                          <a:spcPts val="0"/>
                        </a:spcAft>
                        <a:buClrTx/>
                        <a:buSzTx/>
                        <a:buFontTx/>
                        <a:buNone/>
                        <a:tabLst/>
                        <a:defRPr/>
                      </a:pPr>
                      <a:r>
                        <a:rPr lang="en-US" altLang="zh-CN" sz="1400" b="0" i="0" u="none" strike="noStrike" dirty="0" err="1" smtClean="0">
                          <a:solidFill>
                            <a:srgbClr val="000000"/>
                          </a:solidFill>
                          <a:latin typeface="Arial" pitchFamily="34" charset="0"/>
                          <a:cs typeface="Arial" pitchFamily="34" charset="0"/>
                        </a:rPr>
                        <a:t>Guizhou</a:t>
                      </a:r>
                      <a:r>
                        <a:rPr lang="en-US" altLang="zh-CN" sz="1400" b="0" i="0" u="none" strike="noStrike" dirty="0" smtClean="0">
                          <a:solidFill>
                            <a:srgbClr val="000000"/>
                          </a:solidFill>
                          <a:latin typeface="Arial" pitchFamily="34" charset="0"/>
                          <a:cs typeface="Arial" pitchFamily="34" charset="0"/>
                        </a:rPr>
                        <a:t> </a:t>
                      </a:r>
                      <a:r>
                        <a:rPr lang="en-US" altLang="zh-CN" sz="1400" b="0" i="0" u="none" strike="noStrike" dirty="0" err="1" smtClean="0">
                          <a:solidFill>
                            <a:srgbClr val="000000"/>
                          </a:solidFill>
                          <a:latin typeface="Arial" pitchFamily="34" charset="0"/>
                          <a:cs typeface="Arial" pitchFamily="34" charset="0"/>
                        </a:rPr>
                        <a:t>Xingren</a:t>
                      </a:r>
                      <a:r>
                        <a:rPr lang="en-US" altLang="zh-CN" sz="1400" b="0" i="0" u="none" strike="noStrike" dirty="0" smtClean="0">
                          <a:solidFill>
                            <a:srgbClr val="000000"/>
                          </a:solidFill>
                          <a:latin typeface="Arial" pitchFamily="34" charset="0"/>
                          <a:cs typeface="Arial" pitchFamily="34" charset="0"/>
                        </a:rPr>
                        <a:t> </a:t>
                      </a:r>
                      <a:r>
                        <a:rPr lang="en-US" altLang="zh-CN" sz="1400" b="0" i="0" u="none" strike="noStrike" dirty="0" err="1" smtClean="0">
                          <a:solidFill>
                            <a:srgbClr val="000000"/>
                          </a:solidFill>
                          <a:latin typeface="Arial" pitchFamily="34" charset="0"/>
                          <a:cs typeface="Arial" pitchFamily="34" charset="0"/>
                        </a:rPr>
                        <a:t>Denggao</a:t>
                      </a:r>
                      <a:r>
                        <a:rPr lang="en-US" altLang="zh-CN" sz="1400" b="0" i="0" u="none" strike="noStrike" dirty="0" smtClean="0">
                          <a:solidFill>
                            <a:srgbClr val="000000"/>
                          </a:solidFill>
                          <a:latin typeface="Arial" pitchFamily="34" charset="0"/>
                          <a:cs typeface="Arial" pitchFamily="34" charset="0"/>
                        </a:rPr>
                        <a:t> Aluminum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30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Undetermined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200364">
                <a:tc vMerge="1">
                  <a:txBody>
                    <a:bodyPr/>
                    <a:lstStyle/>
                    <a:p>
                      <a:endParaRPr lang="zh-CN" altLang="en-US"/>
                    </a:p>
                  </a:txBody>
                  <a:tcPr/>
                </a:tc>
                <a:tc>
                  <a:txBody>
                    <a:bodyPr/>
                    <a:lstStyle/>
                    <a:p>
                      <a:pPr algn="ctr" fontAlgn="ctr">
                        <a:lnSpc>
                          <a:spcPts val="1500"/>
                        </a:lnSpc>
                      </a:pPr>
                      <a:r>
                        <a:rPr lang="en-US" altLang="zh-CN" sz="1400" b="0" i="0" u="none" strike="noStrike" dirty="0" err="1" smtClean="0">
                          <a:solidFill>
                            <a:srgbClr val="000000"/>
                          </a:solidFill>
                          <a:latin typeface="Arial" pitchFamily="34" charset="0"/>
                          <a:cs typeface="Arial" pitchFamily="34" charset="0"/>
                        </a:rPr>
                        <a:t>Guizhou</a:t>
                      </a:r>
                      <a:r>
                        <a:rPr lang="en-US" altLang="zh-CN" sz="1400" b="0" i="0" u="none" strike="noStrike" dirty="0" smtClean="0">
                          <a:solidFill>
                            <a:srgbClr val="000000"/>
                          </a:solidFill>
                          <a:latin typeface="Arial" pitchFamily="34" charset="0"/>
                          <a:cs typeface="Arial" pitchFamily="34" charset="0"/>
                        </a:rPr>
                        <a:t> </a:t>
                      </a:r>
                      <a:r>
                        <a:rPr lang="en-US" altLang="zh-CN" sz="1400" b="0" i="0" u="none" strike="noStrike" dirty="0" err="1" smtClean="0">
                          <a:solidFill>
                            <a:srgbClr val="000000"/>
                          </a:solidFill>
                          <a:latin typeface="Arial" pitchFamily="34" charset="0"/>
                          <a:cs typeface="Arial" pitchFamily="34" charset="0"/>
                        </a:rPr>
                        <a:t>Xingren</a:t>
                      </a:r>
                      <a:r>
                        <a:rPr lang="en-US" altLang="zh-CN" sz="1400" b="0" i="0" u="none" strike="noStrike" dirty="0" smtClean="0">
                          <a:solidFill>
                            <a:srgbClr val="000000"/>
                          </a:solidFill>
                          <a:latin typeface="Arial" pitchFamily="34" charset="0"/>
                          <a:cs typeface="Arial" pitchFamily="34" charset="0"/>
                        </a:rPr>
                        <a:t> </a:t>
                      </a:r>
                      <a:r>
                        <a:rPr lang="en-US" altLang="zh-CN" sz="1400" b="0" i="0" u="none" strike="noStrike" dirty="0" err="1" smtClean="0">
                          <a:solidFill>
                            <a:srgbClr val="000000"/>
                          </a:solidFill>
                          <a:latin typeface="Arial" pitchFamily="34" charset="0"/>
                          <a:cs typeface="Arial" pitchFamily="34" charset="0"/>
                        </a:rPr>
                        <a:t>Denggao</a:t>
                      </a:r>
                      <a:r>
                        <a:rPr lang="en-US" altLang="zh-CN" sz="1400" b="0" i="0" u="none" strike="noStrike" dirty="0" smtClean="0">
                          <a:solidFill>
                            <a:srgbClr val="000000"/>
                          </a:solidFill>
                          <a:latin typeface="Arial" pitchFamily="34" charset="0"/>
                          <a:cs typeface="Arial" pitchFamily="34" charset="0"/>
                        </a:rPr>
                        <a:t> New Material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0</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Undetermined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200364">
                <a:tc vMerge="1">
                  <a:txBody>
                    <a:bodyPr/>
                    <a:lstStyle/>
                    <a:p>
                      <a:endParaRPr lang="zh-CN" altLang="en-US"/>
                    </a:p>
                  </a:txBody>
                  <a:tcPr/>
                </a:tc>
                <a:tc>
                  <a:txBody>
                    <a:bodyPr/>
                    <a:lstStyle/>
                    <a:p>
                      <a:pPr marL="0" marR="0" indent="0" algn="ctr" defTabSz="914400" rtl="0" eaLnBrk="1" fontAlgn="ctr" latinLnBrk="0" hangingPunct="1">
                        <a:lnSpc>
                          <a:spcPts val="1500"/>
                        </a:lnSpc>
                        <a:spcBef>
                          <a:spcPts val="0"/>
                        </a:spcBef>
                        <a:spcAft>
                          <a:spcPts val="0"/>
                        </a:spcAft>
                        <a:buClrTx/>
                        <a:buSzTx/>
                        <a:buFontTx/>
                        <a:buNone/>
                        <a:tabLst/>
                        <a:defRPr/>
                      </a:pPr>
                      <a:r>
                        <a:rPr lang="en-US" altLang="zh-CN" sz="1400" b="0" i="0" u="none" strike="noStrike" dirty="0" smtClean="0">
                          <a:solidFill>
                            <a:srgbClr val="000000"/>
                          </a:solidFill>
                          <a:latin typeface="Arial" pitchFamily="34" charset="0"/>
                          <a:cs typeface="Arial" pitchFamily="34" charset="0"/>
                        </a:rPr>
                        <a:t> Guizhou </a:t>
                      </a:r>
                      <a:r>
                        <a:rPr lang="en-US" altLang="zh-CN" sz="1400" b="0" i="0" u="none" strike="noStrike" dirty="0" err="1" smtClean="0">
                          <a:solidFill>
                            <a:srgbClr val="000000"/>
                          </a:solidFill>
                          <a:latin typeface="Arial" pitchFamily="34" charset="0"/>
                          <a:cs typeface="Arial" pitchFamily="34" charset="0"/>
                        </a:rPr>
                        <a:t>Huaren</a:t>
                      </a:r>
                      <a:r>
                        <a:rPr lang="en-US" altLang="zh-CN" sz="1400" b="0" i="0" u="none" strike="noStrike" dirty="0" smtClean="0">
                          <a:solidFill>
                            <a:srgbClr val="000000"/>
                          </a:solidFill>
                          <a:latin typeface="Arial" pitchFamily="34" charset="0"/>
                          <a:cs typeface="Arial" pitchFamily="34" charset="0"/>
                        </a:rPr>
                        <a:t> New Material Co., Ltd.</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a:solidFill>
                            <a:srgbClr val="000000"/>
                          </a:solidFill>
                          <a:latin typeface="Arial" pitchFamily="34" charset="0"/>
                          <a:cs typeface="Arial" pitchFamily="34" charset="0"/>
                        </a:rPr>
                        <a:t>37.5</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a:solidFill>
                            <a:srgbClr val="000000"/>
                          </a:solidFill>
                          <a:latin typeface="Arial" pitchFamily="34" charset="0"/>
                          <a:cs typeface="Arial" pitchFamily="34" charset="0"/>
                        </a:rPr>
                        <a:t>18</a:t>
                      </a: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lnSpc>
                          <a:spcPts val="1500"/>
                        </a:lnSpc>
                      </a:pPr>
                      <a:r>
                        <a:rPr lang="en-US" altLang="zh-CN" sz="1400" b="0" i="0" u="none" strike="noStrike" dirty="0" smtClean="0">
                          <a:solidFill>
                            <a:srgbClr val="000000"/>
                          </a:solidFill>
                          <a:latin typeface="Arial" pitchFamily="34" charset="0"/>
                          <a:cs typeface="Arial" pitchFamily="34" charset="0"/>
                        </a:rPr>
                        <a:t>Mid-March 2018</a:t>
                      </a:r>
                      <a:endParaRPr lang="zh-CN" altLang="en-US" sz="1400" b="0" i="0" u="none" strike="noStrike" dirty="0">
                        <a:solidFill>
                          <a:srgbClr val="000000"/>
                        </a:solidFill>
                        <a:latin typeface="Arial" pitchFamily="34" charset="0"/>
                        <a:cs typeface="Arial" pitchFamily="34" charset="0"/>
                      </a:endParaRPr>
                    </a:p>
                  </a:txBody>
                  <a:tcPr marL="9250" marR="9250" marT="92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1247</TotalTime>
  <Words>1444</Words>
  <Application>Microsoft Office PowerPoint</Application>
  <PresentationFormat>全屏显示(4:3)</PresentationFormat>
  <Paragraphs>366</Paragraphs>
  <Slides>29</Slides>
  <Notes>1</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Solstice</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Friday</cp:lastModifiedBy>
  <cp:revision>149</cp:revision>
  <dcterms:created xsi:type="dcterms:W3CDTF">2018-04-23T04:57:33Z</dcterms:created>
  <dcterms:modified xsi:type="dcterms:W3CDTF">2018-05-09T03:53:47Z</dcterms:modified>
</cp:coreProperties>
</file>